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sldIdLst>
    <p:sldId id="327" r:id="rId2"/>
    <p:sldId id="350" r:id="rId3"/>
    <p:sldId id="3490" r:id="rId4"/>
    <p:sldId id="376" r:id="rId5"/>
    <p:sldId id="332" r:id="rId6"/>
    <p:sldId id="258" r:id="rId7"/>
    <p:sldId id="261" r:id="rId8"/>
    <p:sldId id="3491" r:id="rId9"/>
    <p:sldId id="325" r:id="rId10"/>
    <p:sldId id="305" r:id="rId11"/>
    <p:sldId id="303" r:id="rId12"/>
    <p:sldId id="334" r:id="rId13"/>
    <p:sldId id="333" r:id="rId14"/>
    <p:sldId id="335" r:id="rId15"/>
    <p:sldId id="351" r:id="rId16"/>
    <p:sldId id="329" r:id="rId17"/>
    <p:sldId id="307" r:id="rId18"/>
    <p:sldId id="308" r:id="rId19"/>
    <p:sldId id="309" r:id="rId20"/>
    <p:sldId id="352" r:id="rId21"/>
    <p:sldId id="310" r:id="rId22"/>
    <p:sldId id="349" r:id="rId23"/>
    <p:sldId id="274" r:id="rId24"/>
    <p:sldId id="311" r:id="rId25"/>
    <p:sldId id="312" r:id="rId26"/>
    <p:sldId id="314" r:id="rId27"/>
    <p:sldId id="320" r:id="rId28"/>
    <p:sldId id="330" r:id="rId29"/>
    <p:sldId id="336" r:id="rId30"/>
    <p:sldId id="337" r:id="rId31"/>
    <p:sldId id="338" r:id="rId32"/>
    <p:sldId id="339" r:id="rId33"/>
    <p:sldId id="3455" r:id="rId34"/>
    <p:sldId id="377" r:id="rId35"/>
    <p:sldId id="3328" r:id="rId36"/>
    <p:sldId id="3320" r:id="rId37"/>
    <p:sldId id="3357" r:id="rId38"/>
    <p:sldId id="3382" r:id="rId39"/>
    <p:sldId id="3315" r:id="rId40"/>
    <p:sldId id="3378" r:id="rId41"/>
    <p:sldId id="3359" r:id="rId42"/>
    <p:sldId id="3383" r:id="rId43"/>
    <p:sldId id="3300" r:id="rId44"/>
    <p:sldId id="3380" r:id="rId45"/>
    <p:sldId id="3381" r:id="rId46"/>
    <p:sldId id="3370" r:id="rId47"/>
    <p:sldId id="3371" r:id="rId48"/>
    <p:sldId id="3372" r:id="rId49"/>
    <p:sldId id="3373" r:id="rId50"/>
    <p:sldId id="3487" r:id="rId51"/>
    <p:sldId id="3488" r:id="rId52"/>
    <p:sldId id="3376" r:id="rId53"/>
    <p:sldId id="3377" r:id="rId54"/>
    <p:sldId id="3384" r:id="rId55"/>
    <p:sldId id="3395" r:id="rId56"/>
    <p:sldId id="3396" r:id="rId57"/>
    <p:sldId id="3327" r:id="rId58"/>
    <p:sldId id="3324" r:id="rId59"/>
    <p:sldId id="3322" r:id="rId60"/>
    <p:sldId id="3323" r:id="rId61"/>
    <p:sldId id="270" r:id="rId62"/>
    <p:sldId id="271" r:id="rId63"/>
    <p:sldId id="3418" r:id="rId64"/>
    <p:sldId id="340" r:id="rId65"/>
    <p:sldId id="341" r:id="rId66"/>
    <p:sldId id="342" r:id="rId67"/>
    <p:sldId id="3299" r:id="rId68"/>
    <p:sldId id="3326" r:id="rId69"/>
    <p:sldId id="3291" r:id="rId70"/>
    <p:sldId id="3317" r:id="rId71"/>
    <p:sldId id="3319" r:id="rId72"/>
    <p:sldId id="3329" r:id="rId73"/>
    <p:sldId id="3330" r:id="rId74"/>
    <p:sldId id="3303" r:id="rId75"/>
    <p:sldId id="3331" r:id="rId76"/>
    <p:sldId id="3332" r:id="rId77"/>
    <p:sldId id="3444" r:id="rId78"/>
    <p:sldId id="3296" r:id="rId79"/>
    <p:sldId id="3447" r:id="rId80"/>
    <p:sldId id="3448" r:id="rId81"/>
    <p:sldId id="3312" r:id="rId82"/>
    <p:sldId id="3313" r:id="rId83"/>
    <p:sldId id="3397" r:id="rId84"/>
    <p:sldId id="3442" r:id="rId85"/>
    <p:sldId id="3449" r:id="rId86"/>
    <p:sldId id="291" r:id="rId87"/>
    <p:sldId id="3335" r:id="rId88"/>
    <p:sldId id="3438" r:id="rId89"/>
    <p:sldId id="3450" r:id="rId90"/>
    <p:sldId id="3399" r:id="rId91"/>
    <p:sldId id="3401" r:id="rId92"/>
    <p:sldId id="280" r:id="rId93"/>
    <p:sldId id="3451" r:id="rId94"/>
    <p:sldId id="3402" r:id="rId95"/>
    <p:sldId id="343" r:id="rId96"/>
    <p:sldId id="344" r:id="rId97"/>
    <p:sldId id="3403" r:id="rId98"/>
    <p:sldId id="3404" r:id="rId99"/>
    <p:sldId id="3407" r:id="rId100"/>
    <p:sldId id="281" r:id="rId101"/>
    <p:sldId id="3344" r:id="rId102"/>
    <p:sldId id="3452" r:id="rId103"/>
    <p:sldId id="3413" r:id="rId104"/>
    <p:sldId id="345" r:id="rId105"/>
    <p:sldId id="346" r:id="rId106"/>
    <p:sldId id="347" r:id="rId107"/>
    <p:sldId id="348" r:id="rId108"/>
    <p:sldId id="3489" r:id="rId109"/>
    <p:sldId id="3456" r:id="rId110"/>
    <p:sldId id="3457" r:id="rId111"/>
    <p:sldId id="272" r:id="rId112"/>
    <p:sldId id="331"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0000"/>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4660"/>
  </p:normalViewPr>
  <p:slideViewPr>
    <p:cSldViewPr snapToGrid="0">
      <p:cViewPr varScale="1">
        <p:scale>
          <a:sx n="67" d="100"/>
          <a:sy n="67" d="100"/>
        </p:scale>
        <p:origin x="660"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_rels/data1.xml.rels><?xml version="1.0" encoding="UTF-8" standalone="yes"?>
<Relationships xmlns="http://schemas.openxmlformats.org/package/2006/relationships"><Relationship Id="rId1" Type="http://schemas.openxmlformats.org/officeDocument/2006/relationships/image" Target="../media/image59.jpg"/></Relationships>
</file>

<file path=ppt/diagrams/_rels/drawing1.xml.rels><?xml version="1.0" encoding="UTF-8" standalone="yes"?>
<Relationships xmlns="http://schemas.openxmlformats.org/package/2006/relationships"><Relationship Id="rId1" Type="http://schemas.openxmlformats.org/officeDocument/2006/relationships/image" Target="../media/image59.jpg"/></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CAD10A-70F6-4429-9D90-992E963A26D2}" type="doc">
      <dgm:prSet loTypeId="urn:microsoft.com/office/officeart/2008/layout/BubblePictureList" loCatId="picture" qsTypeId="urn:microsoft.com/office/officeart/2005/8/quickstyle/simple5" qsCatId="simple" csTypeId="urn:microsoft.com/office/officeart/2005/8/colors/accent5_5" csCatId="accent5" phldr="1"/>
      <dgm:spPr/>
    </dgm:pt>
    <dgm:pt modelId="{1DA27AAF-D69E-4E75-A3BF-FA189BD8B9ED}">
      <dgm:prSet phldrT="[Text]"/>
      <dgm:spPr/>
      <dgm:t>
        <a:bodyPr/>
        <a:lstStyle/>
        <a:p>
          <a:r>
            <a:rPr lang="en-US" b="1" spc="600" dirty="0">
              <a:latin typeface="Arial Black" panose="020B0A04020102020204" pitchFamily="34" charset="0"/>
            </a:rPr>
            <a:t>REAL ESTATE INNOVATION:</a:t>
          </a:r>
        </a:p>
        <a:p>
          <a:r>
            <a:rPr lang="en-US" dirty="0"/>
            <a:t>:</a:t>
          </a:r>
        </a:p>
        <a:p>
          <a:endParaRPr lang="en-US" dirty="0"/>
        </a:p>
      </dgm:t>
    </dgm:pt>
    <dgm:pt modelId="{A9F8ACE5-597B-48D2-8DAB-6C189B07A3AC}" type="parTrans" cxnId="{42CC1041-D8DE-4F53-B21B-38789DFE4142}">
      <dgm:prSet/>
      <dgm:spPr/>
      <dgm:t>
        <a:bodyPr/>
        <a:lstStyle/>
        <a:p>
          <a:endParaRPr lang="en-US"/>
        </a:p>
      </dgm:t>
    </dgm:pt>
    <dgm:pt modelId="{4BBA774E-3924-4639-B667-1E3271139434}" type="sibTrans" cxnId="{42CC1041-D8DE-4F53-B21B-38789DFE4142}">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5698B9F3-11EE-454C-9646-A9703CD457A4}" type="pres">
      <dgm:prSet presAssocID="{32CAD10A-70F6-4429-9D90-992E963A26D2}" presName="Name0" presStyleCnt="0">
        <dgm:presLayoutVars>
          <dgm:chMax val="8"/>
          <dgm:chPref val="8"/>
          <dgm:dir/>
        </dgm:presLayoutVars>
      </dgm:prSet>
      <dgm:spPr/>
    </dgm:pt>
    <dgm:pt modelId="{CAF7DE22-8F86-49BB-92A2-BCD0B746402D}" type="pres">
      <dgm:prSet presAssocID="{1DA27AAF-D69E-4E75-A3BF-FA189BD8B9ED}" presName="parent_text_1" presStyleLbl="revTx" presStyleIdx="0" presStyleCnt="1">
        <dgm:presLayoutVars>
          <dgm:chMax val="0"/>
          <dgm:chPref val="0"/>
          <dgm:bulletEnabled val="1"/>
        </dgm:presLayoutVars>
      </dgm:prSet>
      <dgm:spPr/>
    </dgm:pt>
    <dgm:pt modelId="{8D497B3E-2E81-490C-BE75-557C0BD8902D}" type="pres">
      <dgm:prSet presAssocID="{1DA27AAF-D69E-4E75-A3BF-FA189BD8B9ED}" presName="image_accent_1" presStyleCnt="0"/>
      <dgm:spPr/>
    </dgm:pt>
    <dgm:pt modelId="{1F0D3BC7-6090-4AA4-A81B-B9770FBEED2D}" type="pres">
      <dgm:prSet presAssocID="{1DA27AAF-D69E-4E75-A3BF-FA189BD8B9ED}" presName="imageAccentRepeatNode" presStyleLbl="alignNode1" presStyleIdx="0" presStyleCnt="2"/>
      <dgm:spPr/>
    </dgm:pt>
    <dgm:pt modelId="{CDB2B473-DDA4-4D33-A7C8-AEBB3EBEAB3F}" type="pres">
      <dgm:prSet presAssocID="{1DA27AAF-D69E-4E75-A3BF-FA189BD8B9ED}" presName="accent_1" presStyleLbl="alignNode1" presStyleIdx="1" presStyleCnt="2"/>
      <dgm:spPr/>
    </dgm:pt>
    <dgm:pt modelId="{4E6F9689-C331-46F6-909B-65ECBD39532F}" type="pres">
      <dgm:prSet presAssocID="{4BBA774E-3924-4639-B667-1E3271139434}" presName="image_1" presStyleCnt="0"/>
      <dgm:spPr/>
    </dgm:pt>
    <dgm:pt modelId="{D91D7271-B6F0-4D12-B57F-8F61071AB622}" type="pres">
      <dgm:prSet presAssocID="{4BBA774E-3924-4639-B667-1E3271139434}" presName="imageRepeatNode" presStyleLbl="fgImgPlace1" presStyleIdx="0" presStyleCnt="1"/>
      <dgm:spPr/>
    </dgm:pt>
  </dgm:ptLst>
  <dgm:cxnLst>
    <dgm:cxn modelId="{860DC712-722B-44FC-A994-E586EFAF0BC4}" type="presOf" srcId="{32CAD10A-70F6-4429-9D90-992E963A26D2}" destId="{5698B9F3-11EE-454C-9646-A9703CD457A4}" srcOrd="0" destOrd="0" presId="urn:microsoft.com/office/officeart/2008/layout/BubblePictureList"/>
    <dgm:cxn modelId="{42CC1041-D8DE-4F53-B21B-38789DFE4142}" srcId="{32CAD10A-70F6-4429-9D90-992E963A26D2}" destId="{1DA27AAF-D69E-4E75-A3BF-FA189BD8B9ED}" srcOrd="0" destOrd="0" parTransId="{A9F8ACE5-597B-48D2-8DAB-6C189B07A3AC}" sibTransId="{4BBA774E-3924-4639-B667-1E3271139434}"/>
    <dgm:cxn modelId="{5BADC14F-B71C-4E83-9101-A6230C8C3234}" type="presOf" srcId="{4BBA774E-3924-4639-B667-1E3271139434}" destId="{D91D7271-B6F0-4D12-B57F-8F61071AB622}" srcOrd="0" destOrd="0" presId="urn:microsoft.com/office/officeart/2008/layout/BubblePictureList"/>
    <dgm:cxn modelId="{84F3DAAE-4062-4B87-9E8D-94786D6EB926}" type="presOf" srcId="{1DA27AAF-D69E-4E75-A3BF-FA189BD8B9ED}" destId="{CAF7DE22-8F86-49BB-92A2-BCD0B746402D}" srcOrd="0" destOrd="0" presId="urn:microsoft.com/office/officeart/2008/layout/BubblePictureList"/>
    <dgm:cxn modelId="{BDE27A83-1FB0-4F8B-B749-EBA9904EC90A}" type="presParOf" srcId="{5698B9F3-11EE-454C-9646-A9703CD457A4}" destId="{CAF7DE22-8F86-49BB-92A2-BCD0B746402D}" srcOrd="0" destOrd="0" presId="urn:microsoft.com/office/officeart/2008/layout/BubblePictureList"/>
    <dgm:cxn modelId="{A51B8253-787B-49B5-B964-2F07585133FB}" type="presParOf" srcId="{5698B9F3-11EE-454C-9646-A9703CD457A4}" destId="{8D497B3E-2E81-490C-BE75-557C0BD8902D}" srcOrd="1" destOrd="0" presId="urn:microsoft.com/office/officeart/2008/layout/BubblePictureList"/>
    <dgm:cxn modelId="{42F845FF-8C85-41AE-A834-D50E7ACB1DD4}" type="presParOf" srcId="{8D497B3E-2E81-490C-BE75-557C0BD8902D}" destId="{1F0D3BC7-6090-4AA4-A81B-B9770FBEED2D}" srcOrd="0" destOrd="0" presId="urn:microsoft.com/office/officeart/2008/layout/BubblePictureList"/>
    <dgm:cxn modelId="{114B5FE0-EC64-49B4-A284-2CEF12E5C67D}" type="presParOf" srcId="{5698B9F3-11EE-454C-9646-A9703CD457A4}" destId="{CDB2B473-DDA4-4D33-A7C8-AEBB3EBEAB3F}" srcOrd="2" destOrd="0" presId="urn:microsoft.com/office/officeart/2008/layout/BubblePictureList"/>
    <dgm:cxn modelId="{C1056A68-81EC-4901-940E-739D7EA3B334}" type="presParOf" srcId="{5698B9F3-11EE-454C-9646-A9703CD457A4}" destId="{4E6F9689-C331-46F6-909B-65ECBD39532F}" srcOrd="3" destOrd="0" presId="urn:microsoft.com/office/officeart/2008/layout/BubblePictureList"/>
    <dgm:cxn modelId="{48697C9B-C0A0-4146-A1A6-16A7510751E0}" type="presParOf" srcId="{4E6F9689-C331-46F6-909B-65ECBD39532F}" destId="{D91D7271-B6F0-4D12-B57F-8F61071AB622}"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D3BC7-6090-4AA4-A81B-B9770FBEED2D}">
      <dsp:nvSpPr>
        <dsp:cNvPr id="0" name=""/>
        <dsp:cNvSpPr/>
      </dsp:nvSpPr>
      <dsp:spPr>
        <a:xfrm>
          <a:off x="4209859" y="1979240"/>
          <a:ext cx="4255820" cy="4256107"/>
        </a:xfrm>
        <a:prstGeom prst="ellipse">
          <a:avLst/>
        </a:prstGeom>
        <a:gradFill rotWithShape="0">
          <a:gsLst>
            <a:gs pos="0">
              <a:schemeClr val="accent5">
                <a:alpha val="90000"/>
                <a:hueOff val="0"/>
                <a:satOff val="0"/>
                <a:lumOff val="0"/>
                <a:alphaOff val="0"/>
                <a:satMod val="103000"/>
                <a:lumMod val="102000"/>
                <a:tint val="94000"/>
              </a:schemeClr>
            </a:gs>
            <a:gs pos="50000">
              <a:schemeClr val="accent5">
                <a:alpha val="90000"/>
                <a:hueOff val="0"/>
                <a:satOff val="0"/>
                <a:lumOff val="0"/>
                <a:alphaOff val="0"/>
                <a:satMod val="110000"/>
                <a:lumMod val="100000"/>
                <a:shade val="100000"/>
              </a:schemeClr>
            </a:gs>
            <a:gs pos="100000">
              <a:schemeClr val="accent5">
                <a:alpha val="90000"/>
                <a:hueOff val="0"/>
                <a:satOff val="0"/>
                <a:lumOff val="0"/>
                <a:alphaOff val="0"/>
                <a:lumMod val="99000"/>
                <a:satMod val="120000"/>
                <a:shade val="78000"/>
              </a:schemeClr>
            </a:gs>
          </a:gsLst>
          <a:lin ang="5400000" scaled="0"/>
        </a:gradFill>
        <a:ln w="6350" cap="flat" cmpd="sng" algn="ctr">
          <a:solidFill>
            <a:schemeClr val="accent5">
              <a:alpha val="9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DB2B473-DDA4-4D33-A7C8-AEBB3EBEAB3F}">
      <dsp:nvSpPr>
        <dsp:cNvPr id="0" name=""/>
        <dsp:cNvSpPr/>
      </dsp:nvSpPr>
      <dsp:spPr>
        <a:xfrm>
          <a:off x="8516531" y="1459505"/>
          <a:ext cx="1262468" cy="1262856"/>
        </a:xfrm>
        <a:prstGeom prst="donut">
          <a:avLst>
            <a:gd name="adj" fmla="val 7460"/>
          </a:avLst>
        </a:prstGeom>
        <a:gradFill rotWithShape="0">
          <a:gsLst>
            <a:gs pos="0">
              <a:schemeClr val="accent5">
                <a:alpha val="90000"/>
                <a:hueOff val="0"/>
                <a:satOff val="0"/>
                <a:lumOff val="0"/>
                <a:alphaOff val="-40000"/>
                <a:satMod val="103000"/>
                <a:lumMod val="102000"/>
                <a:tint val="94000"/>
              </a:schemeClr>
            </a:gs>
            <a:gs pos="50000">
              <a:schemeClr val="accent5">
                <a:alpha val="90000"/>
                <a:hueOff val="0"/>
                <a:satOff val="0"/>
                <a:lumOff val="0"/>
                <a:alphaOff val="-40000"/>
                <a:satMod val="110000"/>
                <a:lumMod val="100000"/>
                <a:shade val="100000"/>
              </a:schemeClr>
            </a:gs>
            <a:gs pos="100000">
              <a:schemeClr val="accent5">
                <a:alpha val="90000"/>
                <a:hueOff val="0"/>
                <a:satOff val="0"/>
                <a:lumOff val="0"/>
                <a:alphaOff val="-40000"/>
                <a:lumMod val="99000"/>
                <a:satMod val="120000"/>
                <a:shade val="78000"/>
              </a:schemeClr>
            </a:gs>
          </a:gsLst>
          <a:lin ang="5400000" scaled="0"/>
        </a:gradFill>
        <a:ln w="6350" cap="flat" cmpd="sng" algn="ctr">
          <a:solidFill>
            <a:schemeClr val="accent5">
              <a:alpha val="90000"/>
              <a:hueOff val="0"/>
              <a:satOff val="0"/>
              <a:lumOff val="0"/>
              <a:alphaOff val="-4000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91D7271-B6F0-4D12-B57F-8F61071AB622}">
      <dsp:nvSpPr>
        <dsp:cNvPr id="0" name=""/>
        <dsp:cNvSpPr/>
      </dsp:nvSpPr>
      <dsp:spPr>
        <a:xfrm>
          <a:off x="4358500" y="2143131"/>
          <a:ext cx="3929202" cy="392888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AF7DE22-8F86-49BB-92A2-BCD0B746402D}">
      <dsp:nvSpPr>
        <dsp:cNvPr id="0" name=""/>
        <dsp:cNvSpPr/>
      </dsp:nvSpPr>
      <dsp:spPr>
        <a:xfrm>
          <a:off x="0" y="622652"/>
          <a:ext cx="6314300" cy="1262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 numCol="1" spcCol="1270" anchor="b" anchorCtr="0">
          <a:noAutofit/>
        </a:bodyPr>
        <a:lstStyle/>
        <a:p>
          <a:pPr marL="0" lvl="0" indent="0" algn="r" defTabSz="977900">
            <a:lnSpc>
              <a:spcPct val="90000"/>
            </a:lnSpc>
            <a:spcBef>
              <a:spcPct val="0"/>
            </a:spcBef>
            <a:spcAft>
              <a:spcPct val="35000"/>
            </a:spcAft>
            <a:buNone/>
          </a:pPr>
          <a:r>
            <a:rPr lang="en-US" sz="2200" b="1" kern="1200" spc="600" dirty="0">
              <a:latin typeface="Arial Black" panose="020B0A04020102020204" pitchFamily="34" charset="0"/>
            </a:rPr>
            <a:t>REAL ESTATE INNOVATION:</a:t>
          </a:r>
        </a:p>
        <a:p>
          <a:pPr marL="0" lvl="0" indent="0" algn="r" defTabSz="977900">
            <a:lnSpc>
              <a:spcPct val="90000"/>
            </a:lnSpc>
            <a:spcBef>
              <a:spcPct val="0"/>
            </a:spcBef>
            <a:spcAft>
              <a:spcPct val="35000"/>
            </a:spcAft>
            <a:buNone/>
          </a:pPr>
          <a:r>
            <a:rPr lang="en-US" sz="2200" kern="1200" dirty="0"/>
            <a:t>:</a:t>
          </a:r>
        </a:p>
        <a:p>
          <a:pPr marL="0" lvl="0" indent="0" algn="r" defTabSz="977900">
            <a:lnSpc>
              <a:spcPct val="90000"/>
            </a:lnSpc>
            <a:spcBef>
              <a:spcPct val="0"/>
            </a:spcBef>
            <a:spcAft>
              <a:spcPct val="35000"/>
            </a:spcAft>
            <a:buNone/>
          </a:pPr>
          <a:endParaRPr lang="en-US" sz="2200" kern="1200" dirty="0"/>
        </a:p>
      </dsp:txBody>
      <dsp:txXfrm>
        <a:off x="0" y="622652"/>
        <a:ext cx="6314300" cy="1262856"/>
      </dsp:txXfrm>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6:05:35.323"/>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6:08:16.881"/>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6:05:36.024"/>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6:05:40.201"/>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6:05:40.534"/>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6:05:48.792"/>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6:05:49.124"/>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6:05:49.779"/>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6:05:53.473"/>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1T16:07:49.009"/>
    </inkml:context>
    <inkml:brush xml:id="br0">
      <inkml:brushProperty name="width" value="0.05" units="cm"/>
      <inkml:brushProperty name="height" value="0.05" units="cm"/>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822AEE-961E-4871-86AD-A80A3427914B}"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26B2DD-7771-4AD9-B0D6-FE204EF04FDA}" type="slidenum">
              <a:rPr lang="en-US" smtClean="0"/>
              <a:t>‹#›</a:t>
            </a:fld>
            <a:endParaRPr lang="en-US"/>
          </a:p>
        </p:txBody>
      </p:sp>
    </p:spTree>
    <p:extLst>
      <p:ext uri="{BB962C8B-B14F-4D97-AF65-F5344CB8AC3E}">
        <p14:creationId xmlns:p14="http://schemas.microsoft.com/office/powerpoint/2010/main" val="3620312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8081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1262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517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9027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6798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9944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126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112CB87-EE76-4D19-88D9-8B5992F3966D}"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2C107-F3A9-4BFD-942B-0A99308CA2A9}" type="slidenum">
              <a:rPr lang="en-US" smtClean="0"/>
              <a:pPr/>
              <a:t>‹#›</a:t>
            </a:fld>
            <a:endParaRPr lang="en-US"/>
          </a:p>
        </p:txBody>
      </p:sp>
    </p:spTree>
    <p:extLst>
      <p:ext uri="{BB962C8B-B14F-4D97-AF65-F5344CB8AC3E}">
        <p14:creationId xmlns:p14="http://schemas.microsoft.com/office/powerpoint/2010/main" val="826364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2CB87-EE76-4D19-88D9-8B5992F3966D}"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2C107-F3A9-4BFD-942B-0A99308CA2A9}" type="slidenum">
              <a:rPr lang="en-US" smtClean="0"/>
              <a:pPr/>
              <a:t>‹#›</a:t>
            </a:fld>
            <a:endParaRPr lang="en-US"/>
          </a:p>
        </p:txBody>
      </p:sp>
    </p:spTree>
    <p:extLst>
      <p:ext uri="{BB962C8B-B14F-4D97-AF65-F5344CB8AC3E}">
        <p14:creationId xmlns:p14="http://schemas.microsoft.com/office/powerpoint/2010/main" val="89571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2CB87-EE76-4D19-88D9-8B5992F3966D}"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2C107-F3A9-4BFD-942B-0A99308CA2A9}" type="slidenum">
              <a:rPr lang="en-US" smtClean="0"/>
              <a:pPr/>
              <a:t>‹#›</a:t>
            </a:fld>
            <a:endParaRPr lang="en-US"/>
          </a:p>
        </p:txBody>
      </p:sp>
    </p:spTree>
    <p:extLst>
      <p:ext uri="{BB962C8B-B14F-4D97-AF65-F5344CB8AC3E}">
        <p14:creationId xmlns:p14="http://schemas.microsoft.com/office/powerpoint/2010/main" val="3524476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2CB87-EE76-4D19-88D9-8B5992F3966D}"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2C107-F3A9-4BFD-942B-0A99308CA2A9}" type="slidenum">
              <a:rPr lang="en-US" smtClean="0"/>
              <a:pPr/>
              <a:t>‹#›</a:t>
            </a:fld>
            <a:endParaRPr lang="en-US"/>
          </a:p>
        </p:txBody>
      </p:sp>
    </p:spTree>
    <p:extLst>
      <p:ext uri="{BB962C8B-B14F-4D97-AF65-F5344CB8AC3E}">
        <p14:creationId xmlns:p14="http://schemas.microsoft.com/office/powerpoint/2010/main" val="3510326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2CB87-EE76-4D19-88D9-8B5992F3966D}"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2C107-F3A9-4BFD-942B-0A99308CA2A9}" type="slidenum">
              <a:rPr lang="en-US" smtClean="0"/>
              <a:pPr/>
              <a:t>‹#›</a:t>
            </a:fld>
            <a:endParaRPr lang="en-US"/>
          </a:p>
        </p:txBody>
      </p:sp>
    </p:spTree>
    <p:extLst>
      <p:ext uri="{BB962C8B-B14F-4D97-AF65-F5344CB8AC3E}">
        <p14:creationId xmlns:p14="http://schemas.microsoft.com/office/powerpoint/2010/main" val="296984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2CB87-EE76-4D19-88D9-8B5992F3966D}"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2C107-F3A9-4BFD-942B-0A99308CA2A9}" type="slidenum">
              <a:rPr lang="en-US" smtClean="0"/>
              <a:pPr/>
              <a:t>‹#›</a:t>
            </a:fld>
            <a:endParaRPr lang="en-US"/>
          </a:p>
        </p:txBody>
      </p:sp>
    </p:spTree>
    <p:extLst>
      <p:ext uri="{BB962C8B-B14F-4D97-AF65-F5344CB8AC3E}">
        <p14:creationId xmlns:p14="http://schemas.microsoft.com/office/powerpoint/2010/main" val="2203592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2CB87-EE76-4D19-88D9-8B5992F3966D}" type="datetimeFigureOut">
              <a:rPr lang="en-US" smtClean="0"/>
              <a:pPr/>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D2C107-F3A9-4BFD-942B-0A99308CA2A9}" type="slidenum">
              <a:rPr lang="en-US" smtClean="0"/>
              <a:pPr/>
              <a:t>‹#›</a:t>
            </a:fld>
            <a:endParaRPr lang="en-US"/>
          </a:p>
        </p:txBody>
      </p:sp>
    </p:spTree>
    <p:extLst>
      <p:ext uri="{BB962C8B-B14F-4D97-AF65-F5344CB8AC3E}">
        <p14:creationId xmlns:p14="http://schemas.microsoft.com/office/powerpoint/2010/main" val="2449895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2CB87-EE76-4D19-88D9-8B5992F3966D}" type="datetimeFigureOut">
              <a:rPr lang="en-US" smtClean="0"/>
              <a:pPr/>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D2C107-F3A9-4BFD-942B-0A99308CA2A9}" type="slidenum">
              <a:rPr lang="en-US" smtClean="0"/>
              <a:pPr/>
              <a:t>‹#›</a:t>
            </a:fld>
            <a:endParaRPr lang="en-US"/>
          </a:p>
        </p:txBody>
      </p:sp>
    </p:spTree>
    <p:extLst>
      <p:ext uri="{BB962C8B-B14F-4D97-AF65-F5344CB8AC3E}">
        <p14:creationId xmlns:p14="http://schemas.microsoft.com/office/powerpoint/2010/main" val="2387571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2CB87-EE76-4D19-88D9-8B5992F3966D}"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2C107-F3A9-4BFD-942B-0A99308CA2A9}" type="slidenum">
              <a:rPr lang="en-US" smtClean="0"/>
              <a:pPr/>
              <a:t>‹#›</a:t>
            </a:fld>
            <a:endParaRPr lang="en-US"/>
          </a:p>
        </p:txBody>
      </p:sp>
    </p:spTree>
    <p:extLst>
      <p:ext uri="{BB962C8B-B14F-4D97-AF65-F5344CB8AC3E}">
        <p14:creationId xmlns:p14="http://schemas.microsoft.com/office/powerpoint/2010/main" val="2144938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12CB87-EE76-4D19-88D9-8B5992F3966D}"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2C107-F3A9-4BFD-942B-0A99308CA2A9}" type="slidenum">
              <a:rPr lang="en-US" smtClean="0"/>
              <a:pPr/>
              <a:t>‹#›</a:t>
            </a:fld>
            <a:endParaRPr lang="en-US"/>
          </a:p>
        </p:txBody>
      </p:sp>
    </p:spTree>
    <p:extLst>
      <p:ext uri="{BB962C8B-B14F-4D97-AF65-F5344CB8AC3E}">
        <p14:creationId xmlns:p14="http://schemas.microsoft.com/office/powerpoint/2010/main" val="3992106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12CB87-EE76-4D19-88D9-8B5992F3966D}"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2C107-F3A9-4BFD-942B-0A99308CA2A9}" type="slidenum">
              <a:rPr lang="en-US" smtClean="0"/>
              <a:pPr/>
              <a:t>‹#›</a:t>
            </a:fld>
            <a:endParaRPr lang="en-US"/>
          </a:p>
        </p:txBody>
      </p:sp>
    </p:spTree>
    <p:extLst>
      <p:ext uri="{BB962C8B-B14F-4D97-AF65-F5344CB8AC3E}">
        <p14:creationId xmlns:p14="http://schemas.microsoft.com/office/powerpoint/2010/main" val="1024706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2CB87-EE76-4D19-88D9-8B5992F3966D}" type="datetimeFigureOut">
              <a:rPr lang="en-US" smtClean="0"/>
              <a:pPr/>
              <a:t>11/27/2023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D2C107-F3A9-4BFD-942B-0A99308CA2A9}" type="slidenum">
              <a:rPr lang="en-US" smtClean="0"/>
              <a:pPr/>
              <a:t>‹#›</a:t>
            </a:fld>
            <a:endParaRPr lang="en-US"/>
          </a:p>
        </p:txBody>
      </p:sp>
    </p:spTree>
    <p:extLst>
      <p:ext uri="{BB962C8B-B14F-4D97-AF65-F5344CB8AC3E}">
        <p14:creationId xmlns:p14="http://schemas.microsoft.com/office/powerpoint/2010/main" val="2470525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6.svg"/><Relationship Id="rId5" Type="http://schemas.openxmlformats.org/officeDocument/2006/relationships/image" Target="../media/image94.svg"/><Relationship Id="rId10" Type="http://schemas.openxmlformats.org/officeDocument/2006/relationships/image" Target="../media/image98.png"/><Relationship Id="rId4" Type="http://schemas.openxmlformats.org/officeDocument/2006/relationships/image" Target="../media/image93.png"/><Relationship Id="rId9" Type="http://schemas.openxmlformats.org/officeDocument/2006/relationships/image" Target="../media/image14.svg"/></Relationships>
</file>

<file path=ppt/slides/_rels/slide10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7.svg"/><Relationship Id="rId3" Type="http://schemas.openxmlformats.org/officeDocument/2006/relationships/image" Target="../media/image92.svg"/><Relationship Id="rId7" Type="http://schemas.openxmlformats.org/officeDocument/2006/relationships/image" Target="../media/image94.svg"/><Relationship Id="rId12" Type="http://schemas.openxmlformats.org/officeDocument/2006/relationships/image" Target="../media/image106.png"/><Relationship Id="rId17" Type="http://schemas.openxmlformats.org/officeDocument/2006/relationships/image" Target="../media/image111.svg"/><Relationship Id="rId2" Type="http://schemas.openxmlformats.org/officeDocument/2006/relationships/image" Target="../media/image99.pn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5.svg"/><Relationship Id="rId5" Type="http://schemas.openxmlformats.org/officeDocument/2006/relationships/image" Target="../media/image101.svg"/><Relationship Id="rId15" Type="http://schemas.openxmlformats.org/officeDocument/2006/relationships/image" Target="../media/image109.svg"/><Relationship Id="rId10" Type="http://schemas.openxmlformats.org/officeDocument/2006/relationships/image" Target="../media/image104.png"/><Relationship Id="rId4" Type="http://schemas.openxmlformats.org/officeDocument/2006/relationships/image" Target="../media/image100.png"/><Relationship Id="rId9" Type="http://schemas.openxmlformats.org/officeDocument/2006/relationships/image" Target="../media/image96.svg"/><Relationship Id="rId14" Type="http://schemas.openxmlformats.org/officeDocument/2006/relationships/image" Target="../media/image10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www.71point4.com/" TargetMode="External"/><Relationship Id="rId3" Type="http://schemas.openxmlformats.org/officeDocument/2006/relationships/hyperlink" Target="https://www.reall.net/wp-content/uploads/2021/05/Uganda-MSI-Country-Profile.pdf" TargetMode="External"/><Relationship Id="rId7" Type="http://schemas.openxmlformats.org/officeDocument/2006/relationships/hyperlink" Target="https://www.reall.net/wp-content/uploads/2021/05/Ghana-MSI-Country-Profile.pdf" TargetMode="External"/><Relationship Id="rId2" Type="http://schemas.openxmlformats.org/officeDocument/2006/relationships/hyperlink" Target="https://www.reall.net/wp-content/uploads/2021/05/Kenya-MSI-Country-Profile.pdf" TargetMode="External"/><Relationship Id="rId1" Type="http://schemas.openxmlformats.org/officeDocument/2006/relationships/slideLayout" Target="../slideLayouts/slideLayout2.xml"/><Relationship Id="rId6" Type="http://schemas.openxmlformats.org/officeDocument/2006/relationships/hyperlink" Target="https://www.reall.net/wp-content/uploads/2021/05/Nigeria-MSI-Country-Profile.pdf" TargetMode="External"/><Relationship Id="rId5" Type="http://schemas.openxmlformats.org/officeDocument/2006/relationships/hyperlink" Target="https://www.reall.net/wp-content/uploads/2021/05/Mozambique-MSI-Country-Profile.pdf" TargetMode="External"/><Relationship Id="rId4" Type="http://schemas.openxmlformats.org/officeDocument/2006/relationships/hyperlink" Target="https://www.reall.net/wp-content/uploads/2021/05/Tanzania-MSI-Country-Profile.pdf" TargetMode="External"/><Relationship Id="rId9" Type="http://schemas.openxmlformats.org/officeDocument/2006/relationships/hyperlink" Target="http://www.reall.ne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hyperlink" Target="https://www.worldeconomics.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hyperlink" Target="https://www.worldeconomics.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www.worldeconomics.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hyperlink" Target="https://www.worldeconomics.co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9.xml"/><Relationship Id="rId3" Type="http://schemas.openxmlformats.org/officeDocument/2006/relationships/image" Target="../media/image33.jpg"/><Relationship Id="rId7" Type="http://schemas.openxmlformats.org/officeDocument/2006/relationships/customXml" Target="../ink/ink3.xml"/><Relationship Id="rId12" Type="http://schemas.openxmlformats.org/officeDocument/2006/relationships/customXml" Target="../ink/ink8.xml"/><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customXml" Target="../ink/ink7.xml"/><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customXml" Target="../ink/ink6.xml"/><Relationship Id="rId4" Type="http://schemas.openxmlformats.org/officeDocument/2006/relationships/customXml" Target="../ink/ink1.xml"/><Relationship Id="rId9" Type="http://schemas.openxmlformats.org/officeDocument/2006/relationships/customXml" Target="../ink/ink5.xml"/><Relationship Id="rId14" Type="http://schemas.openxmlformats.org/officeDocument/2006/relationships/customXml" Target="../ink/ink10.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newamerica.org/international-security/future-property-rights/blog/prerequisites-incorporating-blockchain-registry/"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34.png"/><Relationship Id="rId7"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svg"/><Relationship Id="rId4" Type="http://schemas.openxmlformats.org/officeDocument/2006/relationships/image" Target="../media/image85.png"/><Relationship Id="rId9" Type="http://schemas.openxmlformats.org/officeDocument/2006/relationships/image" Target="../media/image12.sv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3509963"/>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p:spPr>
        <p:txBody>
          <a:bodyPr>
            <a:normAutofit/>
          </a:bodyPr>
          <a:lstStyle/>
          <a:p>
            <a:pPr>
              <a:lnSpc>
                <a:spcPct val="100000"/>
              </a:lnSpc>
            </a:pPr>
            <a:r>
              <a:rPr lang="en-US" sz="2800" b="1" spc="600" dirty="0">
                <a:solidFill>
                  <a:schemeClr val="bg1"/>
                </a:solidFill>
                <a:latin typeface="Arial Black" panose="020B0A04020102020204" pitchFamily="34" charset="0"/>
              </a:rPr>
              <a:t>PRESENTATION AT NAFIS 2023 SUMMIT</a:t>
            </a:r>
            <a:br>
              <a:rPr lang="en-US" sz="2800" b="1" spc="600" dirty="0">
                <a:solidFill>
                  <a:schemeClr val="bg1"/>
                </a:solidFill>
                <a:latin typeface="Arial Black" panose="020B0A04020102020204" pitchFamily="34" charset="0"/>
              </a:rPr>
            </a:br>
            <a:br>
              <a:rPr lang="en-US" sz="2800" b="1" spc="600" dirty="0">
                <a:solidFill>
                  <a:schemeClr val="bg1"/>
                </a:solidFill>
                <a:latin typeface="Arial Black" panose="020B0A04020102020204" pitchFamily="34" charset="0"/>
              </a:rPr>
            </a:br>
            <a:r>
              <a:rPr lang="en-US" sz="5400" b="1" spc="600" dirty="0">
                <a:solidFill>
                  <a:schemeClr val="bg1"/>
                </a:solidFill>
                <a:latin typeface="Arial Black" panose="020B0A04020102020204" pitchFamily="34" charset="0"/>
              </a:rPr>
              <a:t>DIGITIZATION AND DATA MANAGEMENT</a:t>
            </a:r>
            <a:endParaRPr lang="en-US" sz="5400" dirty="0">
              <a:solidFill>
                <a:schemeClr val="bg1"/>
              </a:solidFill>
            </a:endParaRPr>
          </a:p>
        </p:txBody>
      </p:sp>
      <p:sp>
        <p:nvSpPr>
          <p:cNvPr id="3" name="Subtitle 2"/>
          <p:cNvSpPr>
            <a:spLocks noGrp="1"/>
          </p:cNvSpPr>
          <p:nvPr>
            <p:ph type="subTitle" idx="1"/>
          </p:nvPr>
        </p:nvSpPr>
        <p:spPr>
          <a:xfrm>
            <a:off x="0" y="3603154"/>
            <a:ext cx="12192000" cy="3254847"/>
          </a:xfrm>
        </p:spPr>
        <p:txBody>
          <a:bodyPr>
            <a:normAutofit fontScale="92500" lnSpcReduction="20000"/>
          </a:bodyPr>
          <a:lstStyle/>
          <a:p>
            <a:r>
              <a:rPr lang="en-US" sz="3200" b="1" spc="600" dirty="0">
                <a:solidFill>
                  <a:schemeClr val="accent1">
                    <a:lumMod val="75000"/>
                  </a:schemeClr>
                </a:solidFill>
                <a:latin typeface="Arial Black" panose="020B0A04020102020204" pitchFamily="34" charset="0"/>
              </a:rPr>
              <a:t>IMPERATIVES FOR DELIVERING AFFORDABLE HOUSING</a:t>
            </a:r>
          </a:p>
          <a:p>
            <a:pPr marL="0" indent="0" algn="ctr">
              <a:buNone/>
            </a:pPr>
            <a:endParaRPr lang="en-US" sz="3600" dirty="0">
              <a:solidFill>
                <a:srgbClr val="0070C0"/>
              </a:solidFill>
              <a:latin typeface="Algerian" panose="04020705040A02060702" pitchFamily="82" charset="0"/>
            </a:endParaRPr>
          </a:p>
          <a:p>
            <a:pPr marL="0" indent="0" algn="ctr">
              <a:buNone/>
            </a:pPr>
            <a:r>
              <a:rPr lang="en-US" sz="3600" dirty="0">
                <a:solidFill>
                  <a:srgbClr val="7030A0"/>
                </a:solidFill>
                <a:latin typeface="Algerian" panose="04020705040A02060702" pitchFamily="82" charset="0"/>
              </a:rPr>
              <a:t>Charles Inyangete, PhD</a:t>
            </a:r>
          </a:p>
          <a:p>
            <a:pPr marL="0" indent="0" algn="ctr">
              <a:buNone/>
            </a:pPr>
            <a:r>
              <a:rPr lang="en-US" sz="3600" dirty="0">
                <a:latin typeface="Algerian" panose="04020705040A02060702" pitchFamily="82" charset="0"/>
              </a:rPr>
              <a:t>Co-Founder &amp; MD (Advisory &amp; Asset Management)</a:t>
            </a:r>
          </a:p>
          <a:p>
            <a:pPr marL="0" indent="0" algn="ctr">
              <a:buNone/>
            </a:pPr>
            <a:r>
              <a:rPr lang="en-US" sz="3600" dirty="0">
                <a:latin typeface="Algerian" panose="04020705040A02060702" pitchFamily="82" charset="0"/>
              </a:rPr>
              <a:t>Aksum Capital Limited (UK)</a:t>
            </a:r>
          </a:p>
          <a:p>
            <a:pPr marL="0" indent="0" algn="r">
              <a:buNone/>
            </a:pPr>
            <a:r>
              <a:rPr lang="en-US" sz="3600" i="1" dirty="0"/>
              <a:t>November, 2023</a:t>
            </a:r>
          </a:p>
          <a:p>
            <a:endParaRPr lang="en-US" sz="3200" dirty="0">
              <a:solidFill>
                <a:schemeClr val="accent1">
                  <a:lumMod val="75000"/>
                </a:schemeClr>
              </a:solidFill>
            </a:endParaRPr>
          </a:p>
        </p:txBody>
      </p:sp>
      <p:grpSp>
        <p:nvGrpSpPr>
          <p:cNvPr id="6" name="Group 5"/>
          <p:cNvGrpSpPr/>
          <p:nvPr/>
        </p:nvGrpSpPr>
        <p:grpSpPr>
          <a:xfrm>
            <a:off x="788177" y="3981450"/>
            <a:ext cx="1926448" cy="1209675"/>
            <a:chOff x="4886043" y="2218962"/>
            <a:chExt cx="2419913" cy="2420076"/>
          </a:xfrm>
        </p:grpSpPr>
        <p:sp>
          <p:nvSpPr>
            <p:cNvPr id="4" name="Oval 3"/>
            <p:cNvSpPr/>
            <p:nvPr/>
          </p:nvSpPr>
          <p:spPr>
            <a:xfrm>
              <a:off x="4886043" y="2218962"/>
              <a:ext cx="2419913" cy="2420076"/>
            </a:xfrm>
            <a:prstGeom prst="ellipse">
              <a:avLst/>
            </a:prstGeom>
          </p:spPr>
          <p:style>
            <a:lnRef idx="1">
              <a:schemeClr val="accent5">
                <a:alpha val="90000"/>
                <a:hueOff val="0"/>
                <a:satOff val="0"/>
                <a:lumOff val="0"/>
                <a:alphaOff val="0"/>
              </a:schemeClr>
            </a:lnRef>
            <a:fillRef idx="3">
              <a:schemeClr val="accent5">
                <a:alpha val="90000"/>
                <a:hueOff val="0"/>
                <a:satOff val="0"/>
                <a:lumOff val="0"/>
                <a:alphaOff val="0"/>
              </a:schemeClr>
            </a:fillRef>
            <a:effectRef idx="3">
              <a:schemeClr val="accent5">
                <a:alpha val="90000"/>
                <a:hueOff val="0"/>
                <a:satOff val="0"/>
                <a:lumOff val="0"/>
                <a:alphaOff val="0"/>
              </a:schemeClr>
            </a:effectRef>
            <a:fontRef idx="minor">
              <a:schemeClr val="lt1"/>
            </a:fontRef>
          </p:style>
        </p:sp>
        <p:sp>
          <p:nvSpPr>
            <p:cNvPr id="5" name="Oval 4"/>
            <p:cNvSpPr/>
            <p:nvPr/>
          </p:nvSpPr>
          <p:spPr>
            <a:xfrm>
              <a:off x="4970562" y="2312153"/>
              <a:ext cx="2234194" cy="2234015"/>
            </a:xfrm>
            <a:prstGeom prst="ellipse">
              <a:avLst/>
            </a:prstGeom>
            <a:blipFill>
              <a:blip r:embed="rId2" cstate="print">
                <a:extLst>
                  <a:ext uri="{28A0092B-C50C-407E-A947-70E740481C1C}">
                    <a14:useLocalDpi xmlns:a14="http://schemas.microsoft.com/office/drawing/2010/main" val="0"/>
                  </a:ext>
                </a:extLst>
              </a:blip>
              <a:srcRect/>
              <a:stretch>
                <a:fillRect t="-8000" b="-8000"/>
              </a:stretch>
            </a:blipFill>
          </p:spPr>
          <p:style>
            <a:lnRef idx="0">
              <a:schemeClr val="lt1">
                <a:hueOff val="0"/>
                <a:satOff val="0"/>
                <a:lumOff val="0"/>
                <a:alphaOff val="0"/>
              </a:schemeClr>
            </a:lnRef>
            <a:fillRef idx="1">
              <a:scrgbClr r="0" g="0" b="0"/>
            </a:fillRef>
            <a:effectRef idx="3">
              <a:schemeClr val="accent5">
                <a:tint val="50000"/>
                <a:alpha val="9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120936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92237" y="1111683"/>
            <a:ext cx="10407526" cy="4730316"/>
            <a:chOff x="892237" y="1111683"/>
            <a:chExt cx="10407526" cy="4730316"/>
          </a:xfrm>
        </p:grpSpPr>
        <p:grpSp>
          <p:nvGrpSpPr>
            <p:cNvPr id="5" name="Group 4">
              <a:extLst>
                <a:ext uri="{FF2B5EF4-FFF2-40B4-BE49-F238E27FC236}">
                  <a16:creationId xmlns:a16="http://schemas.microsoft.com/office/drawing/2014/main" id="{BB948468-576D-9745-380A-9DB230C00D1B}"/>
                </a:ext>
              </a:extLst>
            </p:cNvPr>
            <p:cNvGrpSpPr/>
            <p:nvPr/>
          </p:nvGrpSpPr>
          <p:grpSpPr>
            <a:xfrm>
              <a:off x="892237" y="1111683"/>
              <a:ext cx="3319272" cy="1496049"/>
              <a:chOff x="952760" y="3036178"/>
              <a:chExt cx="3319272" cy="1496049"/>
            </a:xfrm>
          </p:grpSpPr>
          <p:sp>
            <p:nvSpPr>
              <p:cNvPr id="28" name="Rectangle: Rounded Corners 10">
                <a:extLst>
                  <a:ext uri="{FF2B5EF4-FFF2-40B4-BE49-F238E27FC236}">
                    <a16:creationId xmlns:a16="http://schemas.microsoft.com/office/drawing/2014/main" id="{3A8EC8C0-8C86-6645-C089-60235659E60E}"/>
                  </a:ext>
                </a:extLst>
              </p:cNvPr>
              <p:cNvSpPr/>
              <p:nvPr/>
            </p:nvSpPr>
            <p:spPr>
              <a:xfrm>
                <a:off x="952760" y="3201262"/>
                <a:ext cx="3319272" cy="1330965"/>
              </a:xfrm>
              <a:prstGeom prst="roundRect">
                <a:avLst>
                  <a:gd name="adj" fmla="val 15145"/>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algn="just">
                  <a:buFont typeface="Arial" panose="020B0604020202020204" pitchFamily="34" charset="0"/>
                  <a:buChar char="•"/>
                </a:pPr>
                <a:r>
                  <a:rPr lang="en-US" sz="1100" b="1" noProof="1">
                    <a:solidFill>
                      <a:schemeClr val="tx1">
                        <a:lumMod val="65000"/>
                        <a:lumOff val="35000"/>
                      </a:schemeClr>
                    </a:solidFill>
                  </a:rPr>
                  <a:t>MDM focuses on creating a single, reliable source of data by aggregating information from various data sources. </a:t>
                </a:r>
              </a:p>
              <a:p>
                <a:pPr marL="171450" indent="-171450" algn="just">
                  <a:buFont typeface="Arial" panose="020B0604020202020204" pitchFamily="34" charset="0"/>
                  <a:buChar char="•"/>
                </a:pPr>
                <a:r>
                  <a:rPr lang="en-US" sz="1100" b="1" noProof="1">
                    <a:solidFill>
                      <a:schemeClr val="tx1">
                        <a:lumMod val="65000"/>
                        <a:lumOff val="35000"/>
                      </a:schemeClr>
                    </a:solidFill>
                  </a:rPr>
                  <a:t>It involves tools and processes for maintaining consistent and accurate master data to support informed business decisions.</a:t>
                </a:r>
              </a:p>
            </p:txBody>
          </p:sp>
          <p:sp>
            <p:nvSpPr>
              <p:cNvPr id="29" name="Freeform: Shape 11">
                <a:extLst>
                  <a:ext uri="{FF2B5EF4-FFF2-40B4-BE49-F238E27FC236}">
                    <a16:creationId xmlns:a16="http://schemas.microsoft.com/office/drawing/2014/main" id="{911CBB1D-1907-38F9-CAEA-3579DAC76512}"/>
                  </a:ext>
                </a:extLst>
              </p:cNvPr>
              <p:cNvSpPr/>
              <p:nvPr/>
            </p:nvSpPr>
            <p:spPr>
              <a:xfrm>
                <a:off x="1094949" y="3036178"/>
                <a:ext cx="3046538" cy="331361"/>
              </a:xfrm>
              <a:custGeom>
                <a:avLst/>
                <a:gdLst>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37522 w 3046538"/>
                  <a:gd name="connsiteY17" fmla="*/ 52906 h 331361"/>
                  <a:gd name="connsiteX18" fmla="*/ 243006 w 3046538"/>
                  <a:gd name="connsiteY18" fmla="*/ 44772 h 331361"/>
                  <a:gd name="connsiteX19" fmla="*/ 351094 w 3046538"/>
                  <a:gd name="connsiteY19" fmla="*/ 0 h 331361"/>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43006 w 3046538"/>
                  <a:gd name="connsiteY17" fmla="*/ 44772 h 331361"/>
                  <a:gd name="connsiteX18" fmla="*/ 351094 w 3046538"/>
                  <a:gd name="connsiteY18" fmla="*/ 0 h 33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6538" h="331361">
                    <a:moveTo>
                      <a:pt x="351094" y="0"/>
                    </a:moveTo>
                    <a:lnTo>
                      <a:pt x="2683799" y="0"/>
                    </a:lnTo>
                    <a:cubicBezTo>
                      <a:pt x="2704905" y="0"/>
                      <a:pt x="2725011" y="4278"/>
                      <a:pt x="2743299" y="12013"/>
                    </a:cubicBezTo>
                    <a:lnTo>
                      <a:pt x="2743789" y="12343"/>
                    </a:lnTo>
                    <a:lnTo>
                      <a:pt x="2747886" y="13140"/>
                    </a:lnTo>
                    <a:cubicBezTo>
                      <a:pt x="2767699" y="21175"/>
                      <a:pt x="2786265" y="33227"/>
                      <a:pt x="2802334" y="49296"/>
                    </a:cubicBezTo>
                    <a:cubicBezTo>
                      <a:pt x="2862432" y="109394"/>
                      <a:pt x="2943833" y="148189"/>
                      <a:pt x="3046538" y="165680"/>
                    </a:cubicBezTo>
                    <a:cubicBezTo>
                      <a:pt x="2943833" y="183171"/>
                      <a:pt x="2862432" y="221967"/>
                      <a:pt x="2802334" y="282064"/>
                    </a:cubicBezTo>
                    <a:cubicBezTo>
                      <a:pt x="2786265" y="298133"/>
                      <a:pt x="2767699" y="310186"/>
                      <a:pt x="2747886" y="318220"/>
                    </a:cubicBezTo>
                    <a:lnTo>
                      <a:pt x="2743791" y="319017"/>
                    </a:lnTo>
                    <a:lnTo>
                      <a:pt x="2743299" y="319349"/>
                    </a:lnTo>
                    <a:cubicBezTo>
                      <a:pt x="2725011" y="327084"/>
                      <a:pt x="2704905" y="331361"/>
                      <a:pt x="2683799" y="331361"/>
                    </a:cubicBezTo>
                    <a:lnTo>
                      <a:pt x="351094" y="331361"/>
                    </a:lnTo>
                    <a:cubicBezTo>
                      <a:pt x="308883" y="331361"/>
                      <a:pt x="270668" y="314252"/>
                      <a:pt x="243006" y="286589"/>
                    </a:cubicBezTo>
                    <a:lnTo>
                      <a:pt x="193128" y="241208"/>
                    </a:lnTo>
                    <a:cubicBezTo>
                      <a:pt x="140512" y="204273"/>
                      <a:pt x="76137" y="179097"/>
                      <a:pt x="0" y="165680"/>
                    </a:cubicBezTo>
                    <a:cubicBezTo>
                      <a:pt x="76137" y="152264"/>
                      <a:pt x="140512" y="127088"/>
                      <a:pt x="193128" y="90152"/>
                    </a:cubicBezTo>
                    <a:lnTo>
                      <a:pt x="243006" y="44772"/>
                    </a:lnTo>
                    <a:cubicBezTo>
                      <a:pt x="270668" y="17110"/>
                      <a:pt x="308883" y="0"/>
                      <a:pt x="35109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t>Master Data Management (MDM): </a:t>
                </a:r>
              </a:p>
            </p:txBody>
          </p:sp>
        </p:grpSp>
        <p:grpSp>
          <p:nvGrpSpPr>
            <p:cNvPr id="6" name="Group 5">
              <a:extLst>
                <a:ext uri="{FF2B5EF4-FFF2-40B4-BE49-F238E27FC236}">
                  <a16:creationId xmlns:a16="http://schemas.microsoft.com/office/drawing/2014/main" id="{A1BE92B1-5E08-A84A-4A9B-FAA143EEB019}"/>
                </a:ext>
              </a:extLst>
            </p:cNvPr>
            <p:cNvGrpSpPr/>
            <p:nvPr/>
          </p:nvGrpSpPr>
          <p:grpSpPr>
            <a:xfrm>
              <a:off x="892237" y="2720857"/>
              <a:ext cx="3319272" cy="1416285"/>
              <a:chOff x="952760" y="3036178"/>
              <a:chExt cx="3319272" cy="1416285"/>
            </a:xfrm>
          </p:grpSpPr>
          <p:sp>
            <p:nvSpPr>
              <p:cNvPr id="26" name="Rectangle: Rounded Corners 8">
                <a:extLst>
                  <a:ext uri="{FF2B5EF4-FFF2-40B4-BE49-F238E27FC236}">
                    <a16:creationId xmlns:a16="http://schemas.microsoft.com/office/drawing/2014/main" id="{0AE64AF3-A356-B452-9D76-706166007B78}"/>
                  </a:ext>
                </a:extLst>
              </p:cNvPr>
              <p:cNvSpPr/>
              <p:nvPr/>
            </p:nvSpPr>
            <p:spPr>
              <a:xfrm>
                <a:off x="952760" y="3201263"/>
                <a:ext cx="3319272" cy="1251200"/>
              </a:xfrm>
              <a:prstGeom prst="roundRect">
                <a:avLst>
                  <a:gd name="adj" fmla="val 15145"/>
                </a:avLst>
              </a:prstGeom>
              <a:solidFill>
                <a:schemeClr val="bg1"/>
              </a:solidFill>
              <a:ln w="28575">
                <a:solidFill>
                  <a:srgbClr val="05ACC7"/>
                </a:solidFill>
              </a:ln>
            </p:spPr>
            <p:style>
              <a:lnRef idx="2">
                <a:schemeClr val="accent1">
                  <a:shade val="50000"/>
                </a:schemeClr>
              </a:lnRef>
              <a:fillRef idx="1">
                <a:schemeClr val="accent1"/>
              </a:fillRef>
              <a:effectRef idx="0">
                <a:schemeClr val="accent1"/>
              </a:effectRef>
              <a:fontRef idx="minor">
                <a:schemeClr val="lt1"/>
              </a:fontRef>
            </p:style>
            <p:txBody>
              <a:bodyPr bIns="182880"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algn="just">
                  <a:buFont typeface="Arial" panose="020B0604020202020204" pitchFamily="34" charset="0"/>
                  <a:buChar char="•"/>
                </a:pPr>
                <a:r>
                  <a:rPr lang="en-US" sz="1100" b="1" noProof="1">
                    <a:solidFill>
                      <a:schemeClr val="tx1">
                        <a:lumMod val="65000"/>
                        <a:lumOff val="35000"/>
                      </a:schemeClr>
                    </a:solidFill>
                  </a:rPr>
                  <a:t>Data stewards are responsible for enforcing data management policies across an organization. </a:t>
                </a:r>
              </a:p>
              <a:p>
                <a:pPr marL="171450" indent="-171450" algn="just">
                  <a:buFont typeface="Arial" panose="020B0604020202020204" pitchFamily="34" charset="0"/>
                  <a:buChar char="•"/>
                </a:pPr>
                <a:r>
                  <a:rPr lang="en-US" sz="1100" b="1" noProof="1">
                    <a:solidFill>
                      <a:schemeClr val="tx1">
                        <a:lumMod val="65000"/>
                        <a:lumOff val="35000"/>
                      </a:schemeClr>
                    </a:solidFill>
                  </a:rPr>
                  <a:t>They oversee data collection and movement, ensuring that best practices are implemented</a:t>
                </a:r>
              </a:p>
            </p:txBody>
          </p:sp>
          <p:sp>
            <p:nvSpPr>
              <p:cNvPr id="27" name="Freeform: Shape 9">
                <a:extLst>
                  <a:ext uri="{FF2B5EF4-FFF2-40B4-BE49-F238E27FC236}">
                    <a16:creationId xmlns:a16="http://schemas.microsoft.com/office/drawing/2014/main" id="{CF27F70E-B033-3BF8-52EF-584B2E6DD222}"/>
                  </a:ext>
                </a:extLst>
              </p:cNvPr>
              <p:cNvSpPr/>
              <p:nvPr/>
            </p:nvSpPr>
            <p:spPr>
              <a:xfrm>
                <a:off x="1094949" y="3036178"/>
                <a:ext cx="3046538" cy="331361"/>
              </a:xfrm>
              <a:custGeom>
                <a:avLst/>
                <a:gdLst>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37522 w 3046538"/>
                  <a:gd name="connsiteY17" fmla="*/ 52906 h 331361"/>
                  <a:gd name="connsiteX18" fmla="*/ 243006 w 3046538"/>
                  <a:gd name="connsiteY18" fmla="*/ 44772 h 331361"/>
                  <a:gd name="connsiteX19" fmla="*/ 351094 w 3046538"/>
                  <a:gd name="connsiteY19" fmla="*/ 0 h 331361"/>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43006 w 3046538"/>
                  <a:gd name="connsiteY17" fmla="*/ 44772 h 331361"/>
                  <a:gd name="connsiteX18" fmla="*/ 351094 w 3046538"/>
                  <a:gd name="connsiteY18" fmla="*/ 0 h 33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6538" h="331361">
                    <a:moveTo>
                      <a:pt x="351094" y="0"/>
                    </a:moveTo>
                    <a:lnTo>
                      <a:pt x="2683799" y="0"/>
                    </a:lnTo>
                    <a:cubicBezTo>
                      <a:pt x="2704905" y="0"/>
                      <a:pt x="2725011" y="4278"/>
                      <a:pt x="2743299" y="12013"/>
                    </a:cubicBezTo>
                    <a:lnTo>
                      <a:pt x="2743789" y="12343"/>
                    </a:lnTo>
                    <a:lnTo>
                      <a:pt x="2747886" y="13140"/>
                    </a:lnTo>
                    <a:cubicBezTo>
                      <a:pt x="2767699" y="21175"/>
                      <a:pt x="2786265" y="33227"/>
                      <a:pt x="2802334" y="49296"/>
                    </a:cubicBezTo>
                    <a:cubicBezTo>
                      <a:pt x="2862432" y="109394"/>
                      <a:pt x="2943833" y="148189"/>
                      <a:pt x="3046538" y="165680"/>
                    </a:cubicBezTo>
                    <a:cubicBezTo>
                      <a:pt x="2943833" y="183171"/>
                      <a:pt x="2862432" y="221967"/>
                      <a:pt x="2802334" y="282064"/>
                    </a:cubicBezTo>
                    <a:cubicBezTo>
                      <a:pt x="2786265" y="298133"/>
                      <a:pt x="2767699" y="310186"/>
                      <a:pt x="2747886" y="318220"/>
                    </a:cubicBezTo>
                    <a:lnTo>
                      <a:pt x="2743791" y="319017"/>
                    </a:lnTo>
                    <a:lnTo>
                      <a:pt x="2743299" y="319349"/>
                    </a:lnTo>
                    <a:cubicBezTo>
                      <a:pt x="2725011" y="327084"/>
                      <a:pt x="2704905" y="331361"/>
                      <a:pt x="2683799" y="331361"/>
                    </a:cubicBezTo>
                    <a:lnTo>
                      <a:pt x="351094" y="331361"/>
                    </a:lnTo>
                    <a:cubicBezTo>
                      <a:pt x="308883" y="331361"/>
                      <a:pt x="270668" y="314252"/>
                      <a:pt x="243006" y="286589"/>
                    </a:cubicBezTo>
                    <a:lnTo>
                      <a:pt x="193128" y="241208"/>
                    </a:lnTo>
                    <a:cubicBezTo>
                      <a:pt x="140512" y="204273"/>
                      <a:pt x="76137" y="179097"/>
                      <a:pt x="0" y="165680"/>
                    </a:cubicBezTo>
                    <a:cubicBezTo>
                      <a:pt x="76137" y="152264"/>
                      <a:pt x="140512" y="127088"/>
                      <a:pt x="193128" y="90152"/>
                    </a:cubicBezTo>
                    <a:lnTo>
                      <a:pt x="243006" y="44772"/>
                    </a:lnTo>
                    <a:cubicBezTo>
                      <a:pt x="270668" y="17110"/>
                      <a:pt x="308883" y="0"/>
                      <a:pt x="351094" y="0"/>
                    </a:cubicBezTo>
                    <a:close/>
                  </a:path>
                </a:pathLst>
              </a:custGeom>
              <a:solidFill>
                <a:srgbClr val="05ACC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38100" dist="38100" dir="2700000" algn="tl">
                        <a:srgbClr val="000000">
                          <a:alpha val="43137"/>
                        </a:srgbClr>
                      </a:outerShdw>
                    </a:effectLst>
                  </a:rPr>
                  <a:t>Data Stewardship: </a:t>
                </a:r>
              </a:p>
            </p:txBody>
          </p:sp>
        </p:grpSp>
        <p:grpSp>
          <p:nvGrpSpPr>
            <p:cNvPr id="7" name="Group 6">
              <a:extLst>
                <a:ext uri="{FF2B5EF4-FFF2-40B4-BE49-F238E27FC236}">
                  <a16:creationId xmlns:a16="http://schemas.microsoft.com/office/drawing/2014/main" id="{29ED3F83-E32C-7997-AFF9-77F5D67C100F}"/>
                </a:ext>
              </a:extLst>
            </p:cNvPr>
            <p:cNvGrpSpPr/>
            <p:nvPr/>
          </p:nvGrpSpPr>
          <p:grpSpPr>
            <a:xfrm>
              <a:off x="892237" y="4330032"/>
              <a:ext cx="3319272" cy="1416285"/>
              <a:chOff x="952760" y="3036178"/>
              <a:chExt cx="3319272" cy="1416285"/>
            </a:xfrm>
          </p:grpSpPr>
          <p:sp>
            <p:nvSpPr>
              <p:cNvPr id="24" name="Rectangle: Rounded Corners 6">
                <a:extLst>
                  <a:ext uri="{FF2B5EF4-FFF2-40B4-BE49-F238E27FC236}">
                    <a16:creationId xmlns:a16="http://schemas.microsoft.com/office/drawing/2014/main" id="{82567E0C-016A-2C6D-47DE-96FE427593E4}"/>
                  </a:ext>
                </a:extLst>
              </p:cNvPr>
              <p:cNvSpPr/>
              <p:nvPr/>
            </p:nvSpPr>
            <p:spPr>
              <a:xfrm>
                <a:off x="952760" y="3201263"/>
                <a:ext cx="3319272" cy="1251200"/>
              </a:xfrm>
              <a:prstGeom prst="roundRect">
                <a:avLst>
                  <a:gd name="adj" fmla="val 15145"/>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lvl="0" indent="-171450" algn="just">
                  <a:buFont typeface="Arial" panose="020B0604020202020204" pitchFamily="34" charset="0"/>
                  <a:buChar char="•"/>
                  <a:defRPr/>
                </a:pPr>
                <a:r>
                  <a:rPr lang="en-US" sz="1100" b="1" noProof="1">
                    <a:solidFill>
                      <a:prstClr val="black">
                        <a:lumMod val="65000"/>
                        <a:lumOff val="35000"/>
                      </a:prstClr>
                    </a:solidFill>
                  </a:rPr>
                  <a:t>Data quality managers work to identify and rectify issues in collected data, such as duplicate records, inconsistent data versions, and other quality problems. </a:t>
                </a:r>
              </a:p>
              <a:p>
                <a:pPr marL="171450" lvl="0" indent="-171450" algn="just">
                  <a:buFont typeface="Arial" panose="020B0604020202020204" pitchFamily="34" charset="0"/>
                  <a:buChar char="•"/>
                  <a:defRPr/>
                </a:pPr>
                <a:r>
                  <a:rPr lang="en-US" sz="1100" b="1" noProof="1">
                    <a:solidFill>
                      <a:prstClr val="black">
                        <a:lumMod val="65000"/>
                        <a:lumOff val="35000"/>
                      </a:prstClr>
                    </a:solidFill>
                  </a:rPr>
                  <a:t>They support the data management system by ensuring data is accurate and reliable.</a:t>
                </a:r>
              </a:p>
            </p:txBody>
          </p:sp>
          <p:sp>
            <p:nvSpPr>
              <p:cNvPr id="25" name="Freeform: Shape 7">
                <a:extLst>
                  <a:ext uri="{FF2B5EF4-FFF2-40B4-BE49-F238E27FC236}">
                    <a16:creationId xmlns:a16="http://schemas.microsoft.com/office/drawing/2014/main" id="{1501D644-4292-4D53-C122-C1CB4DF6EC75}"/>
                  </a:ext>
                </a:extLst>
              </p:cNvPr>
              <p:cNvSpPr/>
              <p:nvPr/>
            </p:nvSpPr>
            <p:spPr>
              <a:xfrm>
                <a:off x="1094949" y="3036178"/>
                <a:ext cx="3046538" cy="331361"/>
              </a:xfrm>
              <a:custGeom>
                <a:avLst/>
                <a:gdLst>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37522 w 3046538"/>
                  <a:gd name="connsiteY17" fmla="*/ 52906 h 331361"/>
                  <a:gd name="connsiteX18" fmla="*/ 243006 w 3046538"/>
                  <a:gd name="connsiteY18" fmla="*/ 44772 h 331361"/>
                  <a:gd name="connsiteX19" fmla="*/ 351094 w 3046538"/>
                  <a:gd name="connsiteY19" fmla="*/ 0 h 331361"/>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43006 w 3046538"/>
                  <a:gd name="connsiteY17" fmla="*/ 44772 h 331361"/>
                  <a:gd name="connsiteX18" fmla="*/ 351094 w 3046538"/>
                  <a:gd name="connsiteY18" fmla="*/ 0 h 33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6538" h="331361">
                    <a:moveTo>
                      <a:pt x="351094" y="0"/>
                    </a:moveTo>
                    <a:lnTo>
                      <a:pt x="2683799" y="0"/>
                    </a:lnTo>
                    <a:cubicBezTo>
                      <a:pt x="2704905" y="0"/>
                      <a:pt x="2725011" y="4278"/>
                      <a:pt x="2743299" y="12013"/>
                    </a:cubicBezTo>
                    <a:lnTo>
                      <a:pt x="2743789" y="12343"/>
                    </a:lnTo>
                    <a:lnTo>
                      <a:pt x="2747886" y="13140"/>
                    </a:lnTo>
                    <a:cubicBezTo>
                      <a:pt x="2767699" y="21175"/>
                      <a:pt x="2786265" y="33227"/>
                      <a:pt x="2802334" y="49296"/>
                    </a:cubicBezTo>
                    <a:cubicBezTo>
                      <a:pt x="2862432" y="109394"/>
                      <a:pt x="2943833" y="148189"/>
                      <a:pt x="3046538" y="165680"/>
                    </a:cubicBezTo>
                    <a:cubicBezTo>
                      <a:pt x="2943833" y="183171"/>
                      <a:pt x="2862432" y="221967"/>
                      <a:pt x="2802334" y="282064"/>
                    </a:cubicBezTo>
                    <a:cubicBezTo>
                      <a:pt x="2786265" y="298133"/>
                      <a:pt x="2767699" y="310186"/>
                      <a:pt x="2747886" y="318220"/>
                    </a:cubicBezTo>
                    <a:lnTo>
                      <a:pt x="2743791" y="319017"/>
                    </a:lnTo>
                    <a:lnTo>
                      <a:pt x="2743299" y="319349"/>
                    </a:lnTo>
                    <a:cubicBezTo>
                      <a:pt x="2725011" y="327084"/>
                      <a:pt x="2704905" y="331361"/>
                      <a:pt x="2683799" y="331361"/>
                    </a:cubicBezTo>
                    <a:lnTo>
                      <a:pt x="351094" y="331361"/>
                    </a:lnTo>
                    <a:cubicBezTo>
                      <a:pt x="308883" y="331361"/>
                      <a:pt x="270668" y="314252"/>
                      <a:pt x="243006" y="286589"/>
                    </a:cubicBezTo>
                    <a:lnTo>
                      <a:pt x="193128" y="241208"/>
                    </a:lnTo>
                    <a:cubicBezTo>
                      <a:pt x="140512" y="204273"/>
                      <a:pt x="76137" y="179097"/>
                      <a:pt x="0" y="165680"/>
                    </a:cubicBezTo>
                    <a:cubicBezTo>
                      <a:pt x="76137" y="152264"/>
                      <a:pt x="140512" y="127088"/>
                      <a:pt x="193128" y="90152"/>
                    </a:cubicBezTo>
                    <a:lnTo>
                      <a:pt x="243006" y="44772"/>
                    </a:lnTo>
                    <a:cubicBezTo>
                      <a:pt x="270668" y="17110"/>
                      <a:pt x="308883" y="0"/>
                      <a:pt x="35109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t>Data Quality Management: </a:t>
                </a:r>
              </a:p>
            </p:txBody>
          </p:sp>
        </p:grpSp>
        <p:grpSp>
          <p:nvGrpSpPr>
            <p:cNvPr id="8" name="Group 7">
              <a:extLst>
                <a:ext uri="{FF2B5EF4-FFF2-40B4-BE49-F238E27FC236}">
                  <a16:creationId xmlns:a16="http://schemas.microsoft.com/office/drawing/2014/main" id="{573B2B30-8C1A-2980-75F1-2AE08C0B3534}"/>
                </a:ext>
              </a:extLst>
            </p:cNvPr>
            <p:cNvGrpSpPr/>
            <p:nvPr/>
          </p:nvGrpSpPr>
          <p:grpSpPr>
            <a:xfrm>
              <a:off x="4335083" y="1676401"/>
              <a:ext cx="3319272" cy="1853166"/>
              <a:chOff x="952760" y="3036178"/>
              <a:chExt cx="3319272" cy="1772322"/>
            </a:xfrm>
          </p:grpSpPr>
          <p:sp>
            <p:nvSpPr>
              <p:cNvPr id="22" name="Rectangle: Rounded Corners 13">
                <a:extLst>
                  <a:ext uri="{FF2B5EF4-FFF2-40B4-BE49-F238E27FC236}">
                    <a16:creationId xmlns:a16="http://schemas.microsoft.com/office/drawing/2014/main" id="{D0A3A44E-BE73-89D3-2331-7D0405B7F792}"/>
                  </a:ext>
                </a:extLst>
              </p:cNvPr>
              <p:cNvSpPr/>
              <p:nvPr/>
            </p:nvSpPr>
            <p:spPr>
              <a:xfrm>
                <a:off x="952760" y="3201262"/>
                <a:ext cx="3319272" cy="1441557"/>
              </a:xfrm>
              <a:prstGeom prst="roundRect">
                <a:avLst>
                  <a:gd name="adj" fmla="val 15145"/>
                </a:avLst>
              </a:prstGeom>
              <a:solidFill>
                <a:schemeClr val="bg1"/>
              </a:solidFill>
              <a:ln w="28575">
                <a:solidFill>
                  <a:srgbClr val="EB1E42"/>
                </a:solidFill>
              </a:ln>
            </p:spPr>
            <p:style>
              <a:lnRef idx="2">
                <a:schemeClr val="accent1">
                  <a:shade val="50000"/>
                </a:schemeClr>
              </a:lnRef>
              <a:fillRef idx="1">
                <a:schemeClr val="accent1"/>
              </a:fillRef>
              <a:effectRef idx="0">
                <a:schemeClr val="accent1"/>
              </a:effectRef>
              <a:fontRef idx="minor">
                <a:schemeClr val="lt1"/>
              </a:fontRef>
            </p:style>
            <p:txBody>
              <a:bodyPr bIns="182880"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algn="just">
                  <a:buFont typeface="Arial" panose="020B0604020202020204" pitchFamily="34" charset="0"/>
                  <a:buChar char="•"/>
                </a:pPr>
                <a:endParaRPr lang="en-US" sz="1100" noProof="1">
                  <a:solidFill>
                    <a:schemeClr val="tx1">
                      <a:lumMod val="65000"/>
                      <a:lumOff val="35000"/>
                    </a:schemeClr>
                  </a:solidFill>
                </a:endParaRPr>
              </a:p>
            </p:txBody>
          </p:sp>
          <p:sp>
            <p:nvSpPr>
              <p:cNvPr id="23" name="Freeform: Shape 14">
                <a:extLst>
                  <a:ext uri="{FF2B5EF4-FFF2-40B4-BE49-F238E27FC236}">
                    <a16:creationId xmlns:a16="http://schemas.microsoft.com/office/drawing/2014/main" id="{6D16E4DB-D598-0CCE-05C3-9343D8F196A2}"/>
                  </a:ext>
                </a:extLst>
              </p:cNvPr>
              <p:cNvSpPr/>
              <p:nvPr/>
            </p:nvSpPr>
            <p:spPr>
              <a:xfrm>
                <a:off x="1094949" y="3036178"/>
                <a:ext cx="3046538" cy="331361"/>
              </a:xfrm>
              <a:custGeom>
                <a:avLst/>
                <a:gdLst>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37522 w 3046538"/>
                  <a:gd name="connsiteY17" fmla="*/ 52906 h 331361"/>
                  <a:gd name="connsiteX18" fmla="*/ 243006 w 3046538"/>
                  <a:gd name="connsiteY18" fmla="*/ 44772 h 331361"/>
                  <a:gd name="connsiteX19" fmla="*/ 351094 w 3046538"/>
                  <a:gd name="connsiteY19" fmla="*/ 0 h 331361"/>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43006 w 3046538"/>
                  <a:gd name="connsiteY17" fmla="*/ 44772 h 331361"/>
                  <a:gd name="connsiteX18" fmla="*/ 351094 w 3046538"/>
                  <a:gd name="connsiteY18" fmla="*/ 0 h 33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6538" h="331361">
                    <a:moveTo>
                      <a:pt x="351094" y="0"/>
                    </a:moveTo>
                    <a:lnTo>
                      <a:pt x="2683799" y="0"/>
                    </a:lnTo>
                    <a:cubicBezTo>
                      <a:pt x="2704905" y="0"/>
                      <a:pt x="2725011" y="4278"/>
                      <a:pt x="2743299" y="12013"/>
                    </a:cubicBezTo>
                    <a:lnTo>
                      <a:pt x="2743789" y="12343"/>
                    </a:lnTo>
                    <a:lnTo>
                      <a:pt x="2747886" y="13140"/>
                    </a:lnTo>
                    <a:cubicBezTo>
                      <a:pt x="2767699" y="21175"/>
                      <a:pt x="2786265" y="33227"/>
                      <a:pt x="2802334" y="49296"/>
                    </a:cubicBezTo>
                    <a:cubicBezTo>
                      <a:pt x="2862432" y="109394"/>
                      <a:pt x="2943833" y="148189"/>
                      <a:pt x="3046538" y="165680"/>
                    </a:cubicBezTo>
                    <a:cubicBezTo>
                      <a:pt x="2943833" y="183171"/>
                      <a:pt x="2862432" y="221967"/>
                      <a:pt x="2802334" y="282064"/>
                    </a:cubicBezTo>
                    <a:cubicBezTo>
                      <a:pt x="2786265" y="298133"/>
                      <a:pt x="2767699" y="310186"/>
                      <a:pt x="2747886" y="318220"/>
                    </a:cubicBezTo>
                    <a:lnTo>
                      <a:pt x="2743791" y="319017"/>
                    </a:lnTo>
                    <a:lnTo>
                      <a:pt x="2743299" y="319349"/>
                    </a:lnTo>
                    <a:cubicBezTo>
                      <a:pt x="2725011" y="327084"/>
                      <a:pt x="2704905" y="331361"/>
                      <a:pt x="2683799" y="331361"/>
                    </a:cubicBezTo>
                    <a:lnTo>
                      <a:pt x="351094" y="331361"/>
                    </a:lnTo>
                    <a:cubicBezTo>
                      <a:pt x="308883" y="331361"/>
                      <a:pt x="270668" y="314252"/>
                      <a:pt x="243006" y="286589"/>
                    </a:cubicBezTo>
                    <a:lnTo>
                      <a:pt x="193128" y="241208"/>
                    </a:lnTo>
                    <a:cubicBezTo>
                      <a:pt x="140512" y="204273"/>
                      <a:pt x="76137" y="179097"/>
                      <a:pt x="0" y="165680"/>
                    </a:cubicBezTo>
                    <a:cubicBezTo>
                      <a:pt x="76137" y="152264"/>
                      <a:pt x="140512" y="127088"/>
                      <a:pt x="193128" y="90152"/>
                    </a:cubicBezTo>
                    <a:lnTo>
                      <a:pt x="243006" y="44772"/>
                    </a:lnTo>
                    <a:cubicBezTo>
                      <a:pt x="270668" y="17110"/>
                      <a:pt x="308883" y="0"/>
                      <a:pt x="351094"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p>
            </p:txBody>
          </p:sp>
          <p:sp>
            <p:nvSpPr>
              <p:cNvPr id="32" name="Freeform: Shape 14">
                <a:extLst>
                  <a:ext uri="{FF2B5EF4-FFF2-40B4-BE49-F238E27FC236}">
                    <a16:creationId xmlns:a16="http://schemas.microsoft.com/office/drawing/2014/main" id="{6D16E4DB-D598-0CCE-05C3-9343D8F196A2}"/>
                  </a:ext>
                </a:extLst>
              </p:cNvPr>
              <p:cNvSpPr/>
              <p:nvPr/>
            </p:nvSpPr>
            <p:spPr>
              <a:xfrm>
                <a:off x="1094949" y="4477139"/>
                <a:ext cx="3046538" cy="331361"/>
              </a:xfrm>
              <a:custGeom>
                <a:avLst/>
                <a:gdLst>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37522 w 3046538"/>
                  <a:gd name="connsiteY17" fmla="*/ 52906 h 331361"/>
                  <a:gd name="connsiteX18" fmla="*/ 243006 w 3046538"/>
                  <a:gd name="connsiteY18" fmla="*/ 44772 h 331361"/>
                  <a:gd name="connsiteX19" fmla="*/ 351094 w 3046538"/>
                  <a:gd name="connsiteY19" fmla="*/ 0 h 331361"/>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43006 w 3046538"/>
                  <a:gd name="connsiteY17" fmla="*/ 44772 h 331361"/>
                  <a:gd name="connsiteX18" fmla="*/ 351094 w 3046538"/>
                  <a:gd name="connsiteY18" fmla="*/ 0 h 33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6538" h="331361">
                    <a:moveTo>
                      <a:pt x="351094" y="0"/>
                    </a:moveTo>
                    <a:lnTo>
                      <a:pt x="2683799" y="0"/>
                    </a:lnTo>
                    <a:cubicBezTo>
                      <a:pt x="2704905" y="0"/>
                      <a:pt x="2725011" y="4278"/>
                      <a:pt x="2743299" y="12013"/>
                    </a:cubicBezTo>
                    <a:lnTo>
                      <a:pt x="2743789" y="12343"/>
                    </a:lnTo>
                    <a:lnTo>
                      <a:pt x="2747886" y="13140"/>
                    </a:lnTo>
                    <a:cubicBezTo>
                      <a:pt x="2767699" y="21175"/>
                      <a:pt x="2786265" y="33227"/>
                      <a:pt x="2802334" y="49296"/>
                    </a:cubicBezTo>
                    <a:cubicBezTo>
                      <a:pt x="2862432" y="109394"/>
                      <a:pt x="2943833" y="148189"/>
                      <a:pt x="3046538" y="165680"/>
                    </a:cubicBezTo>
                    <a:cubicBezTo>
                      <a:pt x="2943833" y="183171"/>
                      <a:pt x="2862432" y="221967"/>
                      <a:pt x="2802334" y="282064"/>
                    </a:cubicBezTo>
                    <a:cubicBezTo>
                      <a:pt x="2786265" y="298133"/>
                      <a:pt x="2767699" y="310186"/>
                      <a:pt x="2747886" y="318220"/>
                    </a:cubicBezTo>
                    <a:lnTo>
                      <a:pt x="2743791" y="319017"/>
                    </a:lnTo>
                    <a:lnTo>
                      <a:pt x="2743299" y="319349"/>
                    </a:lnTo>
                    <a:cubicBezTo>
                      <a:pt x="2725011" y="327084"/>
                      <a:pt x="2704905" y="331361"/>
                      <a:pt x="2683799" y="331361"/>
                    </a:cubicBezTo>
                    <a:lnTo>
                      <a:pt x="351094" y="331361"/>
                    </a:lnTo>
                    <a:cubicBezTo>
                      <a:pt x="308883" y="331361"/>
                      <a:pt x="270668" y="314252"/>
                      <a:pt x="243006" y="286589"/>
                    </a:cubicBezTo>
                    <a:lnTo>
                      <a:pt x="193128" y="241208"/>
                    </a:lnTo>
                    <a:cubicBezTo>
                      <a:pt x="140512" y="204273"/>
                      <a:pt x="76137" y="179097"/>
                      <a:pt x="0" y="165680"/>
                    </a:cubicBezTo>
                    <a:cubicBezTo>
                      <a:pt x="76137" y="152264"/>
                      <a:pt x="140512" y="127088"/>
                      <a:pt x="193128" y="90152"/>
                    </a:cubicBezTo>
                    <a:lnTo>
                      <a:pt x="243006" y="44772"/>
                    </a:lnTo>
                    <a:cubicBezTo>
                      <a:pt x="270668" y="17110"/>
                      <a:pt x="308883" y="0"/>
                      <a:pt x="351094"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p>
            </p:txBody>
          </p:sp>
        </p:grpSp>
        <p:grpSp>
          <p:nvGrpSpPr>
            <p:cNvPr id="9" name="Group 8">
              <a:extLst>
                <a:ext uri="{FF2B5EF4-FFF2-40B4-BE49-F238E27FC236}">
                  <a16:creationId xmlns:a16="http://schemas.microsoft.com/office/drawing/2014/main" id="{A7FE0534-B03D-6328-71BA-691FEA88DC00}"/>
                </a:ext>
              </a:extLst>
            </p:cNvPr>
            <p:cNvGrpSpPr/>
            <p:nvPr/>
          </p:nvGrpSpPr>
          <p:grpSpPr>
            <a:xfrm>
              <a:off x="4382327" y="4330032"/>
              <a:ext cx="3319272" cy="1511967"/>
              <a:chOff x="952760" y="3036178"/>
              <a:chExt cx="3319272" cy="1511967"/>
            </a:xfrm>
          </p:grpSpPr>
          <p:sp>
            <p:nvSpPr>
              <p:cNvPr id="20" name="Rectangle: Rounded Corners 16">
                <a:extLst>
                  <a:ext uri="{FF2B5EF4-FFF2-40B4-BE49-F238E27FC236}">
                    <a16:creationId xmlns:a16="http://schemas.microsoft.com/office/drawing/2014/main" id="{97169847-7583-3096-1258-74FF3CD02999}"/>
                  </a:ext>
                </a:extLst>
              </p:cNvPr>
              <p:cNvSpPr/>
              <p:nvPr/>
            </p:nvSpPr>
            <p:spPr>
              <a:xfrm>
                <a:off x="952760" y="3201262"/>
                <a:ext cx="3319272" cy="1346883"/>
              </a:xfrm>
              <a:prstGeom prst="roundRect">
                <a:avLst>
                  <a:gd name="adj" fmla="val 15145"/>
                </a:avLst>
              </a:prstGeom>
              <a:solidFill>
                <a:schemeClr val="bg1"/>
              </a:solidFill>
              <a:ln w="28575">
                <a:solidFill>
                  <a:srgbClr val="EB1E42"/>
                </a:solidFill>
              </a:ln>
            </p:spPr>
            <p:style>
              <a:lnRef idx="2">
                <a:schemeClr val="accent1">
                  <a:shade val="50000"/>
                </a:schemeClr>
              </a:lnRef>
              <a:fillRef idx="1">
                <a:schemeClr val="accent1"/>
              </a:fillRef>
              <a:effectRef idx="0">
                <a:schemeClr val="accent1"/>
              </a:effectRef>
              <a:fontRef idx="minor">
                <a:schemeClr val="lt1"/>
              </a:fontRef>
            </p:style>
            <p:txBody>
              <a:bodyPr bIns="182880"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a:buFont typeface="Arial" panose="020B0604020202020204" pitchFamily="34" charset="0"/>
                  <a:buChar char="•"/>
                </a:pPr>
                <a:r>
                  <a:rPr lang="en-US" sz="1200" noProof="1">
                    <a:solidFill>
                      <a:schemeClr val="tx1">
                        <a:lumMod val="65000"/>
                        <a:lumOff val="35000"/>
                      </a:schemeClr>
                    </a:solidFill>
                  </a:rPr>
                  <a:t>Data governance establishes policies for data intake, flow, and protection within an organization.</a:t>
                </a:r>
              </a:p>
              <a:p>
                <a:pPr marL="171450" indent="-171450">
                  <a:buFont typeface="Arial" panose="020B0604020202020204" pitchFamily="34" charset="0"/>
                  <a:buChar char="•"/>
                </a:pPr>
                <a:r>
                  <a:rPr lang="en-US" sz="1200" noProof="1">
                    <a:solidFill>
                      <a:schemeClr val="tx1">
                        <a:lumMod val="65000"/>
                        <a:lumOff val="35000"/>
                      </a:schemeClr>
                    </a:solidFill>
                  </a:rPr>
                  <a:t> It acts as a framework that outlines rules and guidelines for data management.</a:t>
                </a:r>
              </a:p>
            </p:txBody>
          </p:sp>
          <p:sp>
            <p:nvSpPr>
              <p:cNvPr id="21" name="Freeform: Shape 17">
                <a:extLst>
                  <a:ext uri="{FF2B5EF4-FFF2-40B4-BE49-F238E27FC236}">
                    <a16:creationId xmlns:a16="http://schemas.microsoft.com/office/drawing/2014/main" id="{3F323D93-993D-2DE0-632C-76F7B1DD4591}"/>
                  </a:ext>
                </a:extLst>
              </p:cNvPr>
              <p:cNvSpPr/>
              <p:nvPr/>
            </p:nvSpPr>
            <p:spPr>
              <a:xfrm>
                <a:off x="1094949" y="3036178"/>
                <a:ext cx="3046538" cy="331361"/>
              </a:xfrm>
              <a:custGeom>
                <a:avLst/>
                <a:gdLst>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37522 w 3046538"/>
                  <a:gd name="connsiteY17" fmla="*/ 52906 h 331361"/>
                  <a:gd name="connsiteX18" fmla="*/ 243006 w 3046538"/>
                  <a:gd name="connsiteY18" fmla="*/ 44772 h 331361"/>
                  <a:gd name="connsiteX19" fmla="*/ 351094 w 3046538"/>
                  <a:gd name="connsiteY19" fmla="*/ 0 h 331361"/>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43006 w 3046538"/>
                  <a:gd name="connsiteY17" fmla="*/ 44772 h 331361"/>
                  <a:gd name="connsiteX18" fmla="*/ 351094 w 3046538"/>
                  <a:gd name="connsiteY18" fmla="*/ 0 h 33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6538" h="331361">
                    <a:moveTo>
                      <a:pt x="351094" y="0"/>
                    </a:moveTo>
                    <a:lnTo>
                      <a:pt x="2683799" y="0"/>
                    </a:lnTo>
                    <a:cubicBezTo>
                      <a:pt x="2704905" y="0"/>
                      <a:pt x="2725011" y="4278"/>
                      <a:pt x="2743299" y="12013"/>
                    </a:cubicBezTo>
                    <a:lnTo>
                      <a:pt x="2743789" y="12343"/>
                    </a:lnTo>
                    <a:lnTo>
                      <a:pt x="2747886" y="13140"/>
                    </a:lnTo>
                    <a:cubicBezTo>
                      <a:pt x="2767699" y="21175"/>
                      <a:pt x="2786265" y="33227"/>
                      <a:pt x="2802334" y="49296"/>
                    </a:cubicBezTo>
                    <a:cubicBezTo>
                      <a:pt x="2862432" y="109394"/>
                      <a:pt x="2943833" y="148189"/>
                      <a:pt x="3046538" y="165680"/>
                    </a:cubicBezTo>
                    <a:cubicBezTo>
                      <a:pt x="2943833" y="183171"/>
                      <a:pt x="2862432" y="221967"/>
                      <a:pt x="2802334" y="282064"/>
                    </a:cubicBezTo>
                    <a:cubicBezTo>
                      <a:pt x="2786265" y="298133"/>
                      <a:pt x="2767699" y="310186"/>
                      <a:pt x="2747886" y="318220"/>
                    </a:cubicBezTo>
                    <a:lnTo>
                      <a:pt x="2743791" y="319017"/>
                    </a:lnTo>
                    <a:lnTo>
                      <a:pt x="2743299" y="319349"/>
                    </a:lnTo>
                    <a:cubicBezTo>
                      <a:pt x="2725011" y="327084"/>
                      <a:pt x="2704905" y="331361"/>
                      <a:pt x="2683799" y="331361"/>
                    </a:cubicBezTo>
                    <a:lnTo>
                      <a:pt x="351094" y="331361"/>
                    </a:lnTo>
                    <a:cubicBezTo>
                      <a:pt x="308883" y="331361"/>
                      <a:pt x="270668" y="314252"/>
                      <a:pt x="243006" y="286589"/>
                    </a:cubicBezTo>
                    <a:lnTo>
                      <a:pt x="193128" y="241208"/>
                    </a:lnTo>
                    <a:cubicBezTo>
                      <a:pt x="140512" y="204273"/>
                      <a:pt x="76137" y="179097"/>
                      <a:pt x="0" y="165680"/>
                    </a:cubicBezTo>
                    <a:cubicBezTo>
                      <a:pt x="76137" y="152264"/>
                      <a:pt x="140512" y="127088"/>
                      <a:pt x="193128" y="90152"/>
                    </a:cubicBezTo>
                    <a:lnTo>
                      <a:pt x="243006" y="44772"/>
                    </a:lnTo>
                    <a:cubicBezTo>
                      <a:pt x="270668" y="17110"/>
                      <a:pt x="308883" y="0"/>
                      <a:pt x="351094"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t>Data Governance: </a:t>
                </a:r>
              </a:p>
            </p:txBody>
          </p:sp>
        </p:grpSp>
        <p:grpSp>
          <p:nvGrpSpPr>
            <p:cNvPr id="10" name="Group 9">
              <a:extLst>
                <a:ext uri="{FF2B5EF4-FFF2-40B4-BE49-F238E27FC236}">
                  <a16:creationId xmlns:a16="http://schemas.microsoft.com/office/drawing/2014/main" id="{51256CFC-9E14-EB46-AFBD-53BE1F18FA74}"/>
                </a:ext>
              </a:extLst>
            </p:cNvPr>
            <p:cNvGrpSpPr/>
            <p:nvPr/>
          </p:nvGrpSpPr>
          <p:grpSpPr>
            <a:xfrm>
              <a:off x="7980491" y="1111683"/>
              <a:ext cx="3319272" cy="1416285"/>
              <a:chOff x="952760" y="3036178"/>
              <a:chExt cx="3319272" cy="1416285"/>
            </a:xfrm>
          </p:grpSpPr>
          <p:sp>
            <p:nvSpPr>
              <p:cNvPr id="18" name="Rectangle: Rounded Corners 26">
                <a:extLst>
                  <a:ext uri="{FF2B5EF4-FFF2-40B4-BE49-F238E27FC236}">
                    <a16:creationId xmlns:a16="http://schemas.microsoft.com/office/drawing/2014/main" id="{E5301348-76E2-F6F7-455F-50C2586EB693}"/>
                  </a:ext>
                </a:extLst>
              </p:cNvPr>
              <p:cNvSpPr/>
              <p:nvPr/>
            </p:nvSpPr>
            <p:spPr>
              <a:xfrm>
                <a:off x="952760" y="3201263"/>
                <a:ext cx="3319272" cy="1251200"/>
              </a:xfrm>
              <a:prstGeom prst="roundRect">
                <a:avLst>
                  <a:gd name="adj" fmla="val 15145"/>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lvl="0" indent="-171450" algn="just">
                  <a:buFont typeface="Arial" panose="020B0604020202020204" pitchFamily="34" charset="0"/>
                  <a:buChar char="•"/>
                  <a:defRPr/>
                </a:pPr>
                <a:endParaRPr lang="en-US" sz="1100" b="1" noProof="1">
                  <a:solidFill>
                    <a:prstClr val="black">
                      <a:lumMod val="65000"/>
                      <a:lumOff val="35000"/>
                    </a:prstClr>
                  </a:solidFill>
                </a:endParaRPr>
              </a:p>
            </p:txBody>
          </p:sp>
          <p:sp>
            <p:nvSpPr>
              <p:cNvPr id="19" name="Freeform: Shape 27">
                <a:extLst>
                  <a:ext uri="{FF2B5EF4-FFF2-40B4-BE49-F238E27FC236}">
                    <a16:creationId xmlns:a16="http://schemas.microsoft.com/office/drawing/2014/main" id="{9831E69B-11DA-C70A-12C9-A2D257D9627B}"/>
                  </a:ext>
                </a:extLst>
              </p:cNvPr>
              <p:cNvSpPr/>
              <p:nvPr/>
            </p:nvSpPr>
            <p:spPr>
              <a:xfrm>
                <a:off x="1094949" y="3036178"/>
                <a:ext cx="3046538" cy="331361"/>
              </a:xfrm>
              <a:custGeom>
                <a:avLst/>
                <a:gdLst>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37522 w 3046538"/>
                  <a:gd name="connsiteY17" fmla="*/ 52906 h 331361"/>
                  <a:gd name="connsiteX18" fmla="*/ 243006 w 3046538"/>
                  <a:gd name="connsiteY18" fmla="*/ 44772 h 331361"/>
                  <a:gd name="connsiteX19" fmla="*/ 351094 w 3046538"/>
                  <a:gd name="connsiteY19" fmla="*/ 0 h 331361"/>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43006 w 3046538"/>
                  <a:gd name="connsiteY17" fmla="*/ 44772 h 331361"/>
                  <a:gd name="connsiteX18" fmla="*/ 351094 w 3046538"/>
                  <a:gd name="connsiteY18" fmla="*/ 0 h 33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6538" h="331361">
                    <a:moveTo>
                      <a:pt x="351094" y="0"/>
                    </a:moveTo>
                    <a:lnTo>
                      <a:pt x="2683799" y="0"/>
                    </a:lnTo>
                    <a:cubicBezTo>
                      <a:pt x="2704905" y="0"/>
                      <a:pt x="2725011" y="4278"/>
                      <a:pt x="2743299" y="12013"/>
                    </a:cubicBezTo>
                    <a:lnTo>
                      <a:pt x="2743789" y="12343"/>
                    </a:lnTo>
                    <a:lnTo>
                      <a:pt x="2747886" y="13140"/>
                    </a:lnTo>
                    <a:cubicBezTo>
                      <a:pt x="2767699" y="21175"/>
                      <a:pt x="2786265" y="33227"/>
                      <a:pt x="2802334" y="49296"/>
                    </a:cubicBezTo>
                    <a:cubicBezTo>
                      <a:pt x="2862432" y="109394"/>
                      <a:pt x="2943833" y="148189"/>
                      <a:pt x="3046538" y="165680"/>
                    </a:cubicBezTo>
                    <a:cubicBezTo>
                      <a:pt x="2943833" y="183171"/>
                      <a:pt x="2862432" y="221967"/>
                      <a:pt x="2802334" y="282064"/>
                    </a:cubicBezTo>
                    <a:cubicBezTo>
                      <a:pt x="2786265" y="298133"/>
                      <a:pt x="2767699" y="310186"/>
                      <a:pt x="2747886" y="318220"/>
                    </a:cubicBezTo>
                    <a:lnTo>
                      <a:pt x="2743791" y="319017"/>
                    </a:lnTo>
                    <a:lnTo>
                      <a:pt x="2743299" y="319349"/>
                    </a:lnTo>
                    <a:cubicBezTo>
                      <a:pt x="2725011" y="327084"/>
                      <a:pt x="2704905" y="331361"/>
                      <a:pt x="2683799" y="331361"/>
                    </a:cubicBezTo>
                    <a:lnTo>
                      <a:pt x="351094" y="331361"/>
                    </a:lnTo>
                    <a:cubicBezTo>
                      <a:pt x="308883" y="331361"/>
                      <a:pt x="270668" y="314252"/>
                      <a:pt x="243006" y="286589"/>
                    </a:cubicBezTo>
                    <a:lnTo>
                      <a:pt x="193128" y="241208"/>
                    </a:lnTo>
                    <a:cubicBezTo>
                      <a:pt x="140512" y="204273"/>
                      <a:pt x="76137" y="179097"/>
                      <a:pt x="0" y="165680"/>
                    </a:cubicBezTo>
                    <a:cubicBezTo>
                      <a:pt x="76137" y="152264"/>
                      <a:pt x="140512" y="127088"/>
                      <a:pt x="193128" y="90152"/>
                    </a:cubicBezTo>
                    <a:lnTo>
                      <a:pt x="243006" y="44772"/>
                    </a:lnTo>
                    <a:cubicBezTo>
                      <a:pt x="270668" y="17110"/>
                      <a:pt x="308883" y="0"/>
                      <a:pt x="35109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1"/>
                    </a:solidFill>
                  </a:rPr>
                  <a:t>Data Security</a:t>
                </a:r>
              </a:p>
            </p:txBody>
          </p:sp>
        </p:grpSp>
        <p:grpSp>
          <p:nvGrpSpPr>
            <p:cNvPr id="11" name="Group 10">
              <a:extLst>
                <a:ext uri="{FF2B5EF4-FFF2-40B4-BE49-F238E27FC236}">
                  <a16:creationId xmlns:a16="http://schemas.microsoft.com/office/drawing/2014/main" id="{5D3EDD74-CEB4-97C6-6274-ACDA9CC470D4}"/>
                </a:ext>
              </a:extLst>
            </p:cNvPr>
            <p:cNvGrpSpPr/>
            <p:nvPr/>
          </p:nvGrpSpPr>
          <p:grpSpPr>
            <a:xfrm>
              <a:off x="7980491" y="2720857"/>
              <a:ext cx="3319272" cy="1416285"/>
              <a:chOff x="952760" y="3036178"/>
              <a:chExt cx="3319272" cy="1416285"/>
            </a:xfrm>
          </p:grpSpPr>
          <p:sp>
            <p:nvSpPr>
              <p:cNvPr id="16" name="Rectangle: Rounded Corners 24">
                <a:extLst>
                  <a:ext uri="{FF2B5EF4-FFF2-40B4-BE49-F238E27FC236}">
                    <a16:creationId xmlns:a16="http://schemas.microsoft.com/office/drawing/2014/main" id="{7EF68CED-A94E-B2C7-8448-C54853BF206F}"/>
                  </a:ext>
                </a:extLst>
              </p:cNvPr>
              <p:cNvSpPr/>
              <p:nvPr/>
            </p:nvSpPr>
            <p:spPr>
              <a:xfrm>
                <a:off x="952760" y="3201263"/>
                <a:ext cx="3319272" cy="1251200"/>
              </a:xfrm>
              <a:prstGeom prst="roundRect">
                <a:avLst>
                  <a:gd name="adj" fmla="val 15145"/>
                </a:avLst>
              </a:prstGeom>
              <a:solidFill>
                <a:schemeClr val="bg1"/>
              </a:solidFill>
              <a:ln w="28575">
                <a:solidFill>
                  <a:srgbClr val="05ACC7"/>
                </a:solidFill>
              </a:ln>
            </p:spPr>
            <p:style>
              <a:lnRef idx="2">
                <a:schemeClr val="accent1">
                  <a:shade val="50000"/>
                </a:schemeClr>
              </a:lnRef>
              <a:fillRef idx="1">
                <a:schemeClr val="accent1"/>
              </a:fillRef>
              <a:effectRef idx="0">
                <a:schemeClr val="accent1"/>
              </a:effectRef>
              <a:fontRef idx="minor">
                <a:schemeClr val="lt1"/>
              </a:fontRef>
            </p:style>
            <p:txBody>
              <a:bodyPr bIns="182880"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1100" b="1" noProof="1">
                    <a:solidFill>
                      <a:schemeClr val="tx1">
                        <a:lumMod val="65000"/>
                        <a:lumOff val="35000"/>
                      </a:schemeClr>
                    </a:solidFill>
                  </a:rPr>
                  <a:t>It focuses on data intake, data integrity, and storage of vast amounts of raw data that other teams use for operations improvement, security, and business intelligence</a:t>
                </a:r>
                <a:r>
                  <a:rPr lang="en-US" sz="1100" noProof="1">
                    <a:solidFill>
                      <a:schemeClr val="tx1">
                        <a:lumMod val="65000"/>
                        <a:lumOff val="35000"/>
                      </a:schemeClr>
                    </a:solidFill>
                  </a:rPr>
                  <a:t>.</a:t>
                </a:r>
              </a:p>
            </p:txBody>
          </p:sp>
          <p:sp>
            <p:nvSpPr>
              <p:cNvPr id="17" name="Freeform: Shape 25">
                <a:extLst>
                  <a:ext uri="{FF2B5EF4-FFF2-40B4-BE49-F238E27FC236}">
                    <a16:creationId xmlns:a16="http://schemas.microsoft.com/office/drawing/2014/main" id="{9D25D18B-8A1E-9CF1-94CC-5A9758844FFC}"/>
                  </a:ext>
                </a:extLst>
              </p:cNvPr>
              <p:cNvSpPr/>
              <p:nvPr/>
            </p:nvSpPr>
            <p:spPr>
              <a:xfrm>
                <a:off x="1094949" y="3036178"/>
                <a:ext cx="3046538" cy="331361"/>
              </a:xfrm>
              <a:custGeom>
                <a:avLst/>
                <a:gdLst>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37522 w 3046538"/>
                  <a:gd name="connsiteY17" fmla="*/ 52906 h 331361"/>
                  <a:gd name="connsiteX18" fmla="*/ 243006 w 3046538"/>
                  <a:gd name="connsiteY18" fmla="*/ 44772 h 331361"/>
                  <a:gd name="connsiteX19" fmla="*/ 351094 w 3046538"/>
                  <a:gd name="connsiteY19" fmla="*/ 0 h 331361"/>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43006 w 3046538"/>
                  <a:gd name="connsiteY17" fmla="*/ 44772 h 331361"/>
                  <a:gd name="connsiteX18" fmla="*/ 351094 w 3046538"/>
                  <a:gd name="connsiteY18" fmla="*/ 0 h 33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6538" h="331361">
                    <a:moveTo>
                      <a:pt x="351094" y="0"/>
                    </a:moveTo>
                    <a:lnTo>
                      <a:pt x="2683799" y="0"/>
                    </a:lnTo>
                    <a:cubicBezTo>
                      <a:pt x="2704905" y="0"/>
                      <a:pt x="2725011" y="4278"/>
                      <a:pt x="2743299" y="12013"/>
                    </a:cubicBezTo>
                    <a:lnTo>
                      <a:pt x="2743789" y="12343"/>
                    </a:lnTo>
                    <a:lnTo>
                      <a:pt x="2747886" y="13140"/>
                    </a:lnTo>
                    <a:cubicBezTo>
                      <a:pt x="2767699" y="21175"/>
                      <a:pt x="2786265" y="33227"/>
                      <a:pt x="2802334" y="49296"/>
                    </a:cubicBezTo>
                    <a:cubicBezTo>
                      <a:pt x="2862432" y="109394"/>
                      <a:pt x="2943833" y="148189"/>
                      <a:pt x="3046538" y="165680"/>
                    </a:cubicBezTo>
                    <a:cubicBezTo>
                      <a:pt x="2943833" y="183171"/>
                      <a:pt x="2862432" y="221967"/>
                      <a:pt x="2802334" y="282064"/>
                    </a:cubicBezTo>
                    <a:cubicBezTo>
                      <a:pt x="2786265" y="298133"/>
                      <a:pt x="2767699" y="310186"/>
                      <a:pt x="2747886" y="318220"/>
                    </a:cubicBezTo>
                    <a:lnTo>
                      <a:pt x="2743791" y="319017"/>
                    </a:lnTo>
                    <a:lnTo>
                      <a:pt x="2743299" y="319349"/>
                    </a:lnTo>
                    <a:cubicBezTo>
                      <a:pt x="2725011" y="327084"/>
                      <a:pt x="2704905" y="331361"/>
                      <a:pt x="2683799" y="331361"/>
                    </a:cubicBezTo>
                    <a:lnTo>
                      <a:pt x="351094" y="331361"/>
                    </a:lnTo>
                    <a:cubicBezTo>
                      <a:pt x="308883" y="331361"/>
                      <a:pt x="270668" y="314252"/>
                      <a:pt x="243006" y="286589"/>
                    </a:cubicBezTo>
                    <a:lnTo>
                      <a:pt x="193128" y="241208"/>
                    </a:lnTo>
                    <a:cubicBezTo>
                      <a:pt x="140512" y="204273"/>
                      <a:pt x="76137" y="179097"/>
                      <a:pt x="0" y="165680"/>
                    </a:cubicBezTo>
                    <a:cubicBezTo>
                      <a:pt x="76137" y="152264"/>
                      <a:pt x="140512" y="127088"/>
                      <a:pt x="193128" y="90152"/>
                    </a:cubicBezTo>
                    <a:lnTo>
                      <a:pt x="243006" y="44772"/>
                    </a:lnTo>
                    <a:cubicBezTo>
                      <a:pt x="270668" y="17110"/>
                      <a:pt x="308883" y="0"/>
                      <a:pt x="351094" y="0"/>
                    </a:cubicBezTo>
                    <a:close/>
                  </a:path>
                </a:pathLst>
              </a:custGeom>
              <a:solidFill>
                <a:srgbClr val="05ACC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38100" dist="38100" dir="2700000" algn="tl">
                        <a:srgbClr val="000000">
                          <a:alpha val="43137"/>
                        </a:srgbClr>
                      </a:outerShdw>
                    </a:effectLst>
                  </a:rPr>
                  <a:t>Big Data Management: </a:t>
                </a:r>
              </a:p>
            </p:txBody>
          </p:sp>
        </p:grpSp>
        <p:grpSp>
          <p:nvGrpSpPr>
            <p:cNvPr id="12" name="Group 11">
              <a:extLst>
                <a:ext uri="{FF2B5EF4-FFF2-40B4-BE49-F238E27FC236}">
                  <a16:creationId xmlns:a16="http://schemas.microsoft.com/office/drawing/2014/main" id="{FE26A939-D436-C845-CABD-0114A369A137}"/>
                </a:ext>
              </a:extLst>
            </p:cNvPr>
            <p:cNvGrpSpPr/>
            <p:nvPr/>
          </p:nvGrpSpPr>
          <p:grpSpPr>
            <a:xfrm>
              <a:off x="7980491" y="4330032"/>
              <a:ext cx="3319272" cy="1416285"/>
              <a:chOff x="952760" y="3036178"/>
              <a:chExt cx="3319272" cy="1416285"/>
            </a:xfrm>
          </p:grpSpPr>
          <p:sp>
            <p:nvSpPr>
              <p:cNvPr id="14" name="Rectangle: Rounded Corners 22">
                <a:extLst>
                  <a:ext uri="{FF2B5EF4-FFF2-40B4-BE49-F238E27FC236}">
                    <a16:creationId xmlns:a16="http://schemas.microsoft.com/office/drawing/2014/main" id="{CB3E68B7-21D1-609E-7D1B-41495FAD7831}"/>
                  </a:ext>
                </a:extLst>
              </p:cNvPr>
              <p:cNvSpPr/>
              <p:nvPr/>
            </p:nvSpPr>
            <p:spPr>
              <a:xfrm>
                <a:off x="952760" y="3201263"/>
                <a:ext cx="3319272" cy="1251200"/>
              </a:xfrm>
              <a:prstGeom prst="roundRect">
                <a:avLst>
                  <a:gd name="adj" fmla="val 15145"/>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algn="just">
                  <a:buFont typeface="Arial" panose="020B0604020202020204" pitchFamily="34" charset="0"/>
                  <a:buChar char="•"/>
                </a:pPr>
                <a:r>
                  <a:rPr lang="en-US" sz="1100" noProof="1">
                    <a:solidFill>
                      <a:schemeClr val="tx1">
                        <a:lumMod val="65000"/>
                        <a:lumOff val="35000"/>
                      </a:schemeClr>
                    </a:solidFill>
                  </a:rPr>
                  <a:t>Involves the infrastructure and systems used to aggregate and store data for in-depth analysis. </a:t>
                </a:r>
              </a:p>
              <a:p>
                <a:pPr marL="171450" indent="-171450" algn="just">
                  <a:buFont typeface="Arial" panose="020B0604020202020204" pitchFamily="34" charset="0"/>
                  <a:buChar char="•"/>
                </a:pPr>
                <a:r>
                  <a:rPr lang="en-US" sz="1100" noProof="1">
                    <a:solidFill>
                      <a:schemeClr val="tx1">
                        <a:lumMod val="65000"/>
                        <a:lumOff val="35000"/>
                      </a:schemeClr>
                    </a:solidFill>
                  </a:rPr>
                  <a:t>Provides the foundation for extracting valuable business insights from data, often stored in physical or cloud-based warehouses</a:t>
                </a:r>
              </a:p>
            </p:txBody>
          </p:sp>
          <p:sp>
            <p:nvSpPr>
              <p:cNvPr id="15" name="Freeform: Shape 23">
                <a:extLst>
                  <a:ext uri="{FF2B5EF4-FFF2-40B4-BE49-F238E27FC236}">
                    <a16:creationId xmlns:a16="http://schemas.microsoft.com/office/drawing/2014/main" id="{82B4BE28-EE5F-B4B2-D07F-F9CAA6B2E7BC}"/>
                  </a:ext>
                </a:extLst>
              </p:cNvPr>
              <p:cNvSpPr/>
              <p:nvPr/>
            </p:nvSpPr>
            <p:spPr>
              <a:xfrm>
                <a:off x="1094949" y="3036178"/>
                <a:ext cx="3046538" cy="331361"/>
              </a:xfrm>
              <a:custGeom>
                <a:avLst/>
                <a:gdLst>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37522 w 3046538"/>
                  <a:gd name="connsiteY17" fmla="*/ 52906 h 331361"/>
                  <a:gd name="connsiteX18" fmla="*/ 243006 w 3046538"/>
                  <a:gd name="connsiteY18" fmla="*/ 44772 h 331361"/>
                  <a:gd name="connsiteX19" fmla="*/ 351094 w 3046538"/>
                  <a:gd name="connsiteY19" fmla="*/ 0 h 331361"/>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43006 w 3046538"/>
                  <a:gd name="connsiteY17" fmla="*/ 44772 h 331361"/>
                  <a:gd name="connsiteX18" fmla="*/ 351094 w 3046538"/>
                  <a:gd name="connsiteY18" fmla="*/ 0 h 33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6538" h="331361">
                    <a:moveTo>
                      <a:pt x="351094" y="0"/>
                    </a:moveTo>
                    <a:lnTo>
                      <a:pt x="2683799" y="0"/>
                    </a:lnTo>
                    <a:cubicBezTo>
                      <a:pt x="2704905" y="0"/>
                      <a:pt x="2725011" y="4278"/>
                      <a:pt x="2743299" y="12013"/>
                    </a:cubicBezTo>
                    <a:lnTo>
                      <a:pt x="2743789" y="12343"/>
                    </a:lnTo>
                    <a:lnTo>
                      <a:pt x="2747886" y="13140"/>
                    </a:lnTo>
                    <a:cubicBezTo>
                      <a:pt x="2767699" y="21175"/>
                      <a:pt x="2786265" y="33227"/>
                      <a:pt x="2802334" y="49296"/>
                    </a:cubicBezTo>
                    <a:cubicBezTo>
                      <a:pt x="2862432" y="109394"/>
                      <a:pt x="2943833" y="148189"/>
                      <a:pt x="3046538" y="165680"/>
                    </a:cubicBezTo>
                    <a:cubicBezTo>
                      <a:pt x="2943833" y="183171"/>
                      <a:pt x="2862432" y="221967"/>
                      <a:pt x="2802334" y="282064"/>
                    </a:cubicBezTo>
                    <a:cubicBezTo>
                      <a:pt x="2786265" y="298133"/>
                      <a:pt x="2767699" y="310186"/>
                      <a:pt x="2747886" y="318220"/>
                    </a:cubicBezTo>
                    <a:lnTo>
                      <a:pt x="2743791" y="319017"/>
                    </a:lnTo>
                    <a:lnTo>
                      <a:pt x="2743299" y="319349"/>
                    </a:lnTo>
                    <a:cubicBezTo>
                      <a:pt x="2725011" y="327084"/>
                      <a:pt x="2704905" y="331361"/>
                      <a:pt x="2683799" y="331361"/>
                    </a:cubicBezTo>
                    <a:lnTo>
                      <a:pt x="351094" y="331361"/>
                    </a:lnTo>
                    <a:cubicBezTo>
                      <a:pt x="308883" y="331361"/>
                      <a:pt x="270668" y="314252"/>
                      <a:pt x="243006" y="286589"/>
                    </a:cubicBezTo>
                    <a:lnTo>
                      <a:pt x="193128" y="241208"/>
                    </a:lnTo>
                    <a:cubicBezTo>
                      <a:pt x="140512" y="204273"/>
                      <a:pt x="76137" y="179097"/>
                      <a:pt x="0" y="165680"/>
                    </a:cubicBezTo>
                    <a:cubicBezTo>
                      <a:pt x="76137" y="152264"/>
                      <a:pt x="140512" y="127088"/>
                      <a:pt x="193128" y="90152"/>
                    </a:cubicBezTo>
                    <a:lnTo>
                      <a:pt x="243006" y="44772"/>
                    </a:lnTo>
                    <a:cubicBezTo>
                      <a:pt x="270668" y="17110"/>
                      <a:pt x="308883" y="0"/>
                      <a:pt x="35109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t>Data Warehousing: </a:t>
                </a:r>
              </a:p>
            </p:txBody>
          </p:sp>
        </p:grpSp>
        <p:sp>
          <p:nvSpPr>
            <p:cNvPr id="13" name="TextBox 28">
              <a:extLst>
                <a:ext uri="{FF2B5EF4-FFF2-40B4-BE49-F238E27FC236}">
                  <a16:creationId xmlns:a16="http://schemas.microsoft.com/office/drawing/2014/main" id="{25BFA73D-D556-4AFD-C0CA-2CF2195E96EF}"/>
                </a:ext>
              </a:extLst>
            </p:cNvPr>
            <p:cNvSpPr txBox="1"/>
            <p:nvPr/>
          </p:nvSpPr>
          <p:spPr>
            <a:xfrm>
              <a:off x="4335083" y="2083932"/>
              <a:ext cx="3319272" cy="1077218"/>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noProof="1"/>
                <a:t>TYPES OF DATA MANAGEMENT</a:t>
              </a:r>
            </a:p>
          </p:txBody>
        </p:sp>
        <p:sp>
          <p:nvSpPr>
            <p:cNvPr id="31" name="TextBox 30"/>
            <p:cNvSpPr txBox="1"/>
            <p:nvPr/>
          </p:nvSpPr>
          <p:spPr>
            <a:xfrm>
              <a:off x="8306627" y="1459440"/>
              <a:ext cx="2667000" cy="1107996"/>
            </a:xfrm>
            <a:prstGeom prst="rect">
              <a:avLst/>
            </a:prstGeom>
            <a:noFill/>
          </p:spPr>
          <p:txBody>
            <a:bodyPr wrap="square" rtlCol="0">
              <a:spAutoFit/>
            </a:bodyPr>
            <a:lstStyle/>
            <a:p>
              <a:pPr marL="171450" indent="-171450">
                <a:buFont typeface="Arial" panose="020B0604020202020204" pitchFamily="34" charset="0"/>
                <a:buChar char="•"/>
              </a:pPr>
              <a:r>
                <a:rPr lang="en-US" sz="1100" b="1" dirty="0"/>
                <a:t>Data security specialists are crucial in safeguarding data. </a:t>
              </a:r>
            </a:p>
            <a:p>
              <a:pPr marL="171450" indent="-171450">
                <a:buFont typeface="Arial" panose="020B0604020202020204" pitchFamily="34" charset="0"/>
                <a:buChar char="•"/>
              </a:pPr>
              <a:r>
                <a:rPr lang="en-US" sz="1100" b="1" dirty="0"/>
                <a:t>They manage encryption, protect against unauthorized access, and prevent accidental data breaches or deletions. </a:t>
              </a:r>
            </a:p>
          </p:txBody>
        </p:sp>
      </p:grpSp>
    </p:spTree>
    <p:extLst>
      <p:ext uri="{BB962C8B-B14F-4D97-AF65-F5344CB8AC3E}">
        <p14:creationId xmlns:p14="http://schemas.microsoft.com/office/powerpoint/2010/main" val="35943785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69999"/>
          </a:xfrm>
          <a:solidFill>
            <a:srgbClr val="7030A0"/>
          </a:solidFill>
        </p:spPr>
        <p:txBody>
          <a:bodyPr>
            <a:normAutofit/>
          </a:bodyPr>
          <a:lstStyle/>
          <a:p>
            <a:pPr algn="ctr"/>
            <a:r>
              <a:rPr lang="en-US" sz="2800" b="1" dirty="0">
                <a:solidFill>
                  <a:schemeClr val="bg1"/>
                </a:solidFill>
                <a:latin typeface="Arial Black" panose="020B0A04020102020204" pitchFamily="34" charset="0"/>
              </a:rPr>
              <a:t>POTENTIAL APPLICATION OF BLOCKCHAIN TOKENIZATION IN REAL ESTATE</a:t>
            </a:r>
            <a:r>
              <a:rPr lang="en-US" sz="4000" dirty="0">
                <a:solidFill>
                  <a:schemeClr val="bg1"/>
                </a:solidFill>
              </a:rPr>
              <a:t>:</a:t>
            </a:r>
          </a:p>
        </p:txBody>
      </p:sp>
      <p:sp>
        <p:nvSpPr>
          <p:cNvPr id="3" name="Content Placeholder 2"/>
          <p:cNvSpPr>
            <a:spLocks noGrp="1"/>
          </p:cNvSpPr>
          <p:nvPr>
            <p:ph idx="1"/>
          </p:nvPr>
        </p:nvSpPr>
        <p:spPr>
          <a:xfrm>
            <a:off x="308919" y="1408670"/>
            <a:ext cx="11677136" cy="5449329"/>
          </a:xfrm>
          <a:ln w="19050">
            <a:solidFill>
              <a:schemeClr val="tx1"/>
            </a:solidFill>
          </a:ln>
        </p:spPr>
        <p:txBody>
          <a:bodyPr>
            <a:normAutofit fontScale="70000" lnSpcReduction="20000"/>
          </a:bodyPr>
          <a:lstStyle/>
          <a:p>
            <a:pPr algn="just">
              <a:lnSpc>
                <a:spcPct val="160000"/>
              </a:lnSpc>
            </a:pPr>
            <a:r>
              <a:rPr lang="en-US" b="1" dirty="0"/>
              <a:t>Fractional Ownership: </a:t>
            </a:r>
            <a:r>
              <a:rPr lang="en-US" dirty="0"/>
              <a:t>Tokenization allows for fractional ownership, meaning that investors can own a portion of a property instead of having to purchase the entire property. This allows for smaller investors to participate in real estate investments that were previously inaccessible.</a:t>
            </a:r>
          </a:p>
          <a:p>
            <a:pPr algn="just">
              <a:lnSpc>
                <a:spcPct val="160000"/>
              </a:lnSpc>
            </a:pPr>
            <a:r>
              <a:rPr lang="en-US" b="1" dirty="0"/>
              <a:t>Increased Liquidity: </a:t>
            </a:r>
            <a:r>
              <a:rPr lang="en-US" dirty="0"/>
              <a:t>By </a:t>
            </a:r>
            <a:r>
              <a:rPr lang="en-US" b="1" dirty="0">
                <a:solidFill>
                  <a:srgbClr val="00B050"/>
                </a:solidFill>
              </a:rPr>
              <a:t>digitizing real estate assets, tokenization can increase liquidity</a:t>
            </a:r>
            <a:r>
              <a:rPr lang="en-US" dirty="0"/>
              <a:t> in the market, as investors can easily buy and sell their fractional ownership units on a Blockchain platform.</a:t>
            </a:r>
          </a:p>
          <a:p>
            <a:pPr algn="just">
              <a:lnSpc>
                <a:spcPct val="160000"/>
              </a:lnSpc>
            </a:pPr>
            <a:r>
              <a:rPr lang="en-US" b="1" dirty="0"/>
              <a:t>Lower Transaction Costs:</a:t>
            </a:r>
            <a:r>
              <a:rPr lang="en-US" dirty="0"/>
              <a:t> Blockchain technology eliminates the need for intermediaries, such as brokers and lawyers, reducing transaction costs for both buyers and sellers.</a:t>
            </a:r>
          </a:p>
          <a:p>
            <a:pPr algn="just">
              <a:lnSpc>
                <a:spcPct val="160000"/>
              </a:lnSpc>
            </a:pPr>
            <a:r>
              <a:rPr lang="en-US" b="1" dirty="0"/>
              <a:t>Improved Transparency: </a:t>
            </a:r>
            <a:r>
              <a:rPr lang="en-US" dirty="0"/>
              <a:t>Blockchain technology </a:t>
            </a:r>
            <a:r>
              <a:rPr lang="en-US" b="1" dirty="0">
                <a:solidFill>
                  <a:srgbClr val="00B050"/>
                </a:solidFill>
              </a:rPr>
              <a:t>provides a secure, transparent, and immutable record of all transactions</a:t>
            </a:r>
            <a:r>
              <a:rPr lang="en-US" dirty="0"/>
              <a:t>, making it easier to </a:t>
            </a:r>
            <a:r>
              <a:rPr lang="en-US" b="1" dirty="0">
                <a:solidFill>
                  <a:srgbClr val="00B050"/>
                </a:solidFill>
              </a:rPr>
              <a:t>track ownership, verify property ownership, and prevent fraud</a:t>
            </a:r>
            <a:r>
              <a:rPr lang="en-US" dirty="0"/>
              <a:t>.</a:t>
            </a:r>
          </a:p>
          <a:p>
            <a:pPr algn="just">
              <a:lnSpc>
                <a:spcPct val="160000"/>
              </a:lnSpc>
            </a:pPr>
            <a:r>
              <a:rPr lang="en-US" b="1" dirty="0"/>
              <a:t>Access to Global Investors: </a:t>
            </a:r>
            <a:r>
              <a:rPr lang="en-US" dirty="0"/>
              <a:t>Tokenization allows for </a:t>
            </a:r>
            <a:r>
              <a:rPr lang="en-US" b="1" dirty="0">
                <a:solidFill>
                  <a:srgbClr val="00B050"/>
                </a:solidFill>
              </a:rPr>
              <a:t>global access to real estate investments</a:t>
            </a:r>
            <a:r>
              <a:rPr lang="en-US" dirty="0"/>
              <a:t>, as investors from all over the world can participate in the market without the need for geographic proximity.</a:t>
            </a:r>
          </a:p>
          <a:p>
            <a:endParaRPr lang="en-US" dirty="0"/>
          </a:p>
        </p:txBody>
      </p:sp>
      <p:sp>
        <p:nvSpPr>
          <p:cNvPr id="4" name="Slide Number Placeholder 3">
            <a:extLst>
              <a:ext uri="{FF2B5EF4-FFF2-40B4-BE49-F238E27FC236}">
                <a16:creationId xmlns:a16="http://schemas.microsoft.com/office/drawing/2014/main" id="{A95DC1EE-B4B0-43FE-84C5-36756A58B0EE}"/>
              </a:ext>
            </a:extLst>
          </p:cNvPr>
          <p:cNvSpPr>
            <a:spLocks noGrp="1"/>
          </p:cNvSpPr>
          <p:nvPr>
            <p:ph type="sldNum" sz="quarter" idx="12"/>
          </p:nvPr>
        </p:nvSpPr>
        <p:spPr/>
        <p:txBody>
          <a:bodyPr/>
          <a:lstStyle/>
          <a:p>
            <a:fld id="{9138C2A3-5CC3-47A8-BF10-28688FB61B2F}" type="slidenum">
              <a:rPr lang="en-US" smtClean="0"/>
              <a:t>100</a:t>
            </a:fld>
            <a:endParaRPr lang="en-US"/>
          </a:p>
        </p:txBody>
      </p:sp>
    </p:spTree>
    <p:extLst>
      <p:ext uri="{BB962C8B-B14F-4D97-AF65-F5344CB8AC3E}">
        <p14:creationId xmlns:p14="http://schemas.microsoft.com/office/powerpoint/2010/main" val="21506947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C980E6D-DCEC-4286-B39A-346A5B8A640C}"/>
              </a:ext>
            </a:extLst>
          </p:cNvPr>
          <p:cNvGraphicFramePr>
            <a:graphicFrameLocks noGrp="1"/>
          </p:cNvGraphicFramePr>
          <p:nvPr>
            <p:ph idx="1"/>
          </p:nvPr>
        </p:nvGraphicFramePr>
        <p:xfrm>
          <a:off x="363255" y="1825625"/>
          <a:ext cx="11298477" cy="5212080"/>
        </p:xfrm>
        <a:graphic>
          <a:graphicData uri="http://schemas.openxmlformats.org/drawingml/2006/table">
            <a:tbl>
              <a:tblPr firstRow="1" bandRow="1">
                <a:tableStyleId>{5C22544A-7EE6-4342-B048-85BDC9FD1C3A}</a:tableStyleId>
              </a:tblPr>
              <a:tblGrid>
                <a:gridCol w="1320062">
                  <a:extLst>
                    <a:ext uri="{9D8B030D-6E8A-4147-A177-3AD203B41FA5}">
                      <a16:colId xmlns:a16="http://schemas.microsoft.com/office/drawing/2014/main" val="3527814643"/>
                    </a:ext>
                  </a:extLst>
                </a:gridCol>
                <a:gridCol w="9978415">
                  <a:extLst>
                    <a:ext uri="{9D8B030D-6E8A-4147-A177-3AD203B41FA5}">
                      <a16:colId xmlns:a16="http://schemas.microsoft.com/office/drawing/2014/main" val="2344258568"/>
                    </a:ext>
                  </a:extLst>
                </a:gridCol>
              </a:tblGrid>
              <a:tr h="340259">
                <a:tc>
                  <a:txBody>
                    <a:bodyPr/>
                    <a:lstStyle/>
                    <a:p>
                      <a:r>
                        <a:rPr lang="en-US" dirty="0"/>
                        <a:t>Institution</a:t>
                      </a:r>
                    </a:p>
                  </a:txBody>
                  <a:tcPr/>
                </a:tc>
                <a:tc>
                  <a:txBody>
                    <a:bodyPr/>
                    <a:lstStyle/>
                    <a:p>
                      <a:r>
                        <a:rPr lang="en-US" dirty="0"/>
                        <a:t>Application of Blockchain to</a:t>
                      </a:r>
                    </a:p>
                  </a:txBody>
                  <a:tcPr/>
                </a:tc>
                <a:extLst>
                  <a:ext uri="{0D108BD9-81ED-4DB2-BD59-A6C34878D82A}">
                    <a16:rowId xmlns:a16="http://schemas.microsoft.com/office/drawing/2014/main" val="1953600246"/>
                  </a:ext>
                </a:extLst>
              </a:tr>
              <a:tr h="850648">
                <a:tc>
                  <a:txBody>
                    <a:bodyPr/>
                    <a:lstStyle/>
                    <a:p>
                      <a:r>
                        <a:rPr lang="en-US" sz="1800" b="1" dirty="0"/>
                        <a:t>PROPY</a:t>
                      </a:r>
                      <a:endParaRPr lang="en-US" dirty="0"/>
                    </a:p>
                  </a:txBody>
                  <a:tcPr/>
                </a:tc>
                <a:tc>
                  <a:txBody>
                    <a:bodyPr/>
                    <a:lstStyle/>
                    <a:p>
                      <a:pPr algn="just"/>
                      <a:r>
                        <a:rPr lang="en-US" sz="1800" dirty="0"/>
                        <a:t>Enables the </a:t>
                      </a:r>
                      <a:r>
                        <a:rPr lang="en-US" sz="1800" b="1" dirty="0">
                          <a:solidFill>
                            <a:srgbClr val="00B050"/>
                          </a:solidFill>
                        </a:rPr>
                        <a:t>purchase and sale of real estate properties using digital tokens</a:t>
                      </a:r>
                      <a:r>
                        <a:rPr lang="en-US" sz="1800" dirty="0"/>
                        <a:t>. </a:t>
                      </a:r>
                      <a:r>
                        <a:rPr lang="en-US" sz="1800" dirty="0" err="1"/>
                        <a:t>Propy's</a:t>
                      </a:r>
                      <a:r>
                        <a:rPr lang="en-US" sz="1800" dirty="0"/>
                        <a:t> platform allows for tokenization of properties, making it easier for investors to invest in real estate with lower transaction fees and increased transparency.</a:t>
                      </a:r>
                      <a:endParaRPr lang="en-US" dirty="0"/>
                    </a:p>
                  </a:txBody>
                  <a:tcPr/>
                </a:tc>
                <a:extLst>
                  <a:ext uri="{0D108BD9-81ED-4DB2-BD59-A6C34878D82A}">
                    <a16:rowId xmlns:a16="http://schemas.microsoft.com/office/drawing/2014/main" val="1184961829"/>
                  </a:ext>
                </a:extLst>
              </a:tr>
              <a:tr h="850648">
                <a:tc>
                  <a:txBody>
                    <a:bodyPr/>
                    <a:lstStyle/>
                    <a:p>
                      <a:r>
                        <a:rPr lang="en-US" sz="1800" b="1" dirty="0" err="1"/>
                        <a:t>RealT</a:t>
                      </a:r>
                      <a:endParaRPr lang="en-US" dirty="0"/>
                    </a:p>
                  </a:txBody>
                  <a:tcPr/>
                </a:tc>
                <a:tc>
                  <a:txBody>
                    <a:bodyPr/>
                    <a:lstStyle/>
                    <a:p>
                      <a:pPr algn="just"/>
                      <a:r>
                        <a:rPr lang="en-US" sz="1800" dirty="0"/>
                        <a:t>Tokenization platform that </a:t>
                      </a:r>
                      <a:r>
                        <a:rPr lang="en-US" sz="1800" b="1" dirty="0">
                          <a:solidFill>
                            <a:srgbClr val="00B050"/>
                          </a:solidFill>
                        </a:rPr>
                        <a:t>allows investors to purchase fractional ownership of properties</a:t>
                      </a:r>
                      <a:r>
                        <a:rPr lang="en-US" sz="1800" dirty="0"/>
                        <a:t> using digital tokens. Tokenizes properties and makes them available for investment on its platform. Manages the properties and distributes the rental income to investors.</a:t>
                      </a:r>
                      <a:endParaRPr lang="en-US" dirty="0"/>
                    </a:p>
                  </a:txBody>
                  <a:tcPr/>
                </a:tc>
                <a:extLst>
                  <a:ext uri="{0D108BD9-81ED-4DB2-BD59-A6C34878D82A}">
                    <a16:rowId xmlns:a16="http://schemas.microsoft.com/office/drawing/2014/main" val="2955567088"/>
                  </a:ext>
                </a:extLst>
              </a:tr>
              <a:tr h="850648">
                <a:tc>
                  <a:txBody>
                    <a:bodyPr/>
                    <a:lstStyle/>
                    <a:p>
                      <a:r>
                        <a:rPr lang="en-US" sz="1800" b="1" dirty="0"/>
                        <a:t>Harbor</a:t>
                      </a:r>
                      <a:endParaRPr lang="en-US"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t>Platform allows the </a:t>
                      </a:r>
                      <a:r>
                        <a:rPr lang="en-US" sz="1800" b="1" dirty="0">
                          <a:solidFill>
                            <a:srgbClr val="00B050"/>
                          </a:solidFill>
                        </a:rPr>
                        <a:t>creation and sale of security tokens</a:t>
                      </a:r>
                      <a:r>
                        <a:rPr lang="en-US" sz="1800" b="1" dirty="0"/>
                        <a:t>, </a:t>
                      </a:r>
                      <a:r>
                        <a:rPr lang="en-US" sz="1800" b="1" dirty="0">
                          <a:solidFill>
                            <a:srgbClr val="00B050"/>
                          </a:solidFill>
                        </a:rPr>
                        <a:t>including real estate</a:t>
                      </a:r>
                      <a:r>
                        <a:rPr lang="en-US" sz="1800" dirty="0"/>
                        <a:t> investments. </a:t>
                      </a:r>
                      <a:r>
                        <a:rPr lang="en-US" sz="1800" b="1" dirty="0"/>
                        <a:t>Provides regulatory compliance and facilitates the trading of security tokens on a Blockchain</a:t>
                      </a:r>
                      <a:r>
                        <a:rPr lang="en-US" sz="1800" dirty="0"/>
                        <a:t>.</a:t>
                      </a:r>
                    </a:p>
                    <a:p>
                      <a:endParaRPr lang="en-US" dirty="0"/>
                    </a:p>
                  </a:txBody>
                  <a:tcPr/>
                </a:tc>
                <a:extLst>
                  <a:ext uri="{0D108BD9-81ED-4DB2-BD59-A6C34878D82A}">
                    <a16:rowId xmlns:a16="http://schemas.microsoft.com/office/drawing/2014/main" val="2029375327"/>
                  </a:ext>
                </a:extLst>
              </a:tr>
              <a:tr h="850648">
                <a:tc>
                  <a:txBody>
                    <a:bodyPr/>
                    <a:lstStyle/>
                    <a:p>
                      <a:r>
                        <a:rPr lang="en-US" sz="1800" b="1" dirty="0" err="1"/>
                        <a:t>SwissRealCoin</a:t>
                      </a:r>
                      <a:endParaRPr lang="en-US"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t>Enables </a:t>
                      </a:r>
                      <a:r>
                        <a:rPr lang="en-US" sz="1800" b="1" dirty="0">
                          <a:solidFill>
                            <a:srgbClr val="00B050"/>
                          </a:solidFill>
                        </a:rPr>
                        <a:t>fractional ownership of Swiss real estate properties</a:t>
                      </a:r>
                      <a:r>
                        <a:rPr lang="en-US" sz="1800" dirty="0"/>
                        <a:t>. Tokenizes real estate assets and allows investors to purchase fractional ownership units, which can be traded on a Blockchain.</a:t>
                      </a:r>
                    </a:p>
                    <a:p>
                      <a:endParaRPr lang="en-US" dirty="0"/>
                    </a:p>
                  </a:txBody>
                  <a:tcPr/>
                </a:tc>
                <a:extLst>
                  <a:ext uri="{0D108BD9-81ED-4DB2-BD59-A6C34878D82A}">
                    <a16:rowId xmlns:a16="http://schemas.microsoft.com/office/drawing/2014/main" val="2204590132"/>
                  </a:ext>
                </a:extLst>
              </a:tr>
              <a:tr h="1105842">
                <a:tc>
                  <a:txBody>
                    <a:bodyPr/>
                    <a:lstStyle/>
                    <a:p>
                      <a:r>
                        <a:rPr lang="en-US" sz="1800" b="1" dirty="0"/>
                        <a:t>Slice</a:t>
                      </a:r>
                      <a:endParaRPr lang="en-US"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t>Allows investors to purchase fractional ownership of high-end residential properties in New York City. Tokenizes properties and makes them available for investment using digital tokens. </a:t>
                      </a:r>
                      <a:r>
                        <a:rPr lang="en-US" sz="1800" b="1" dirty="0">
                          <a:solidFill>
                            <a:srgbClr val="00B050"/>
                          </a:solidFill>
                        </a:rPr>
                        <a:t>Investors can trade their tokens on a Blockchain-based platform.</a:t>
                      </a:r>
                    </a:p>
                    <a:p>
                      <a:endParaRPr lang="en-US" dirty="0"/>
                    </a:p>
                  </a:txBody>
                  <a:tcPr/>
                </a:tc>
                <a:extLst>
                  <a:ext uri="{0D108BD9-81ED-4DB2-BD59-A6C34878D82A}">
                    <a16:rowId xmlns:a16="http://schemas.microsoft.com/office/drawing/2014/main" val="3760929258"/>
                  </a:ext>
                </a:extLst>
              </a:tr>
            </a:tbl>
          </a:graphicData>
        </a:graphic>
      </p:graphicFrame>
      <p:sp>
        <p:nvSpPr>
          <p:cNvPr id="5" name="Title 1">
            <a:extLst>
              <a:ext uri="{FF2B5EF4-FFF2-40B4-BE49-F238E27FC236}">
                <a16:creationId xmlns:a16="http://schemas.microsoft.com/office/drawing/2014/main" id="{560F58D9-526E-4099-BC46-DFADD26A406C}"/>
              </a:ext>
            </a:extLst>
          </p:cNvPr>
          <p:cNvSpPr>
            <a:spLocks noGrp="1"/>
          </p:cNvSpPr>
          <p:nvPr>
            <p:ph type="title"/>
          </p:nvPr>
        </p:nvSpPr>
        <p:spPr>
          <a:xfrm>
            <a:off x="0" y="1"/>
            <a:ext cx="12192000" cy="1690688"/>
          </a:xfrm>
          <a:solidFill>
            <a:srgbClr val="7030A0"/>
          </a:solidFill>
        </p:spPr>
        <p:txBody>
          <a:bodyPr>
            <a:normAutofit/>
          </a:bodyPr>
          <a:lstStyle/>
          <a:p>
            <a:pPr algn="ctr"/>
            <a:r>
              <a:rPr lang="en-US" sz="2800" b="1" dirty="0">
                <a:solidFill>
                  <a:schemeClr val="bg1"/>
                </a:solidFill>
                <a:latin typeface="Arial Black" panose="020B0A04020102020204" pitchFamily="34" charset="0"/>
              </a:rPr>
              <a:t>PRACTICAL APPLICATION OF BLOCKCHAIN </a:t>
            </a:r>
            <a:br>
              <a:rPr lang="en-US" sz="2800" b="1" dirty="0">
                <a:solidFill>
                  <a:schemeClr val="bg1"/>
                </a:solidFill>
                <a:latin typeface="Arial Black" panose="020B0A04020102020204" pitchFamily="34" charset="0"/>
              </a:rPr>
            </a:br>
            <a:r>
              <a:rPr lang="en-US" sz="2800" b="1" dirty="0">
                <a:solidFill>
                  <a:schemeClr val="bg1"/>
                </a:solidFill>
                <a:latin typeface="Arial Black" panose="020B0A04020102020204" pitchFamily="34" charset="0"/>
              </a:rPr>
              <a:t>TOKENIZATION IN REAL ESTATE</a:t>
            </a:r>
            <a:endParaRPr lang="en-US" sz="2800" dirty="0">
              <a:solidFill>
                <a:schemeClr val="bg1"/>
              </a:solidFill>
            </a:endParaRPr>
          </a:p>
        </p:txBody>
      </p:sp>
      <p:sp>
        <p:nvSpPr>
          <p:cNvPr id="2" name="Slide Number Placeholder 1">
            <a:extLst>
              <a:ext uri="{FF2B5EF4-FFF2-40B4-BE49-F238E27FC236}">
                <a16:creationId xmlns:a16="http://schemas.microsoft.com/office/drawing/2014/main" id="{8545AC69-76F9-42B6-B920-6DF6CBDFAD84}"/>
              </a:ext>
            </a:extLst>
          </p:cNvPr>
          <p:cNvSpPr>
            <a:spLocks noGrp="1"/>
          </p:cNvSpPr>
          <p:nvPr>
            <p:ph type="sldNum" sz="quarter" idx="12"/>
          </p:nvPr>
        </p:nvSpPr>
        <p:spPr/>
        <p:txBody>
          <a:bodyPr/>
          <a:lstStyle/>
          <a:p>
            <a:fld id="{9138C2A3-5CC3-47A8-BF10-28688FB61B2F}" type="slidenum">
              <a:rPr lang="en-US" smtClean="0"/>
              <a:t>101</a:t>
            </a:fld>
            <a:endParaRPr lang="en-US"/>
          </a:p>
        </p:txBody>
      </p:sp>
    </p:spTree>
    <p:extLst>
      <p:ext uri="{BB962C8B-B14F-4D97-AF65-F5344CB8AC3E}">
        <p14:creationId xmlns:p14="http://schemas.microsoft.com/office/powerpoint/2010/main" val="33410922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20" t="12720" r="12057" b="19956"/>
          <a:stretch/>
        </p:blipFill>
        <p:spPr>
          <a:xfrm>
            <a:off x="588723" y="1891430"/>
            <a:ext cx="11010378" cy="4359057"/>
          </a:xfrm>
        </p:spPr>
      </p:pic>
      <p:sp>
        <p:nvSpPr>
          <p:cNvPr id="5" name="Title 1">
            <a:extLst>
              <a:ext uri="{FF2B5EF4-FFF2-40B4-BE49-F238E27FC236}">
                <a16:creationId xmlns:a16="http://schemas.microsoft.com/office/drawing/2014/main" id="{AFCA50E9-F03B-4A58-9C97-AF0D1083FB65}"/>
              </a:ext>
            </a:extLst>
          </p:cNvPr>
          <p:cNvSpPr>
            <a:spLocks noGrp="1"/>
          </p:cNvSpPr>
          <p:nvPr>
            <p:ph type="title"/>
          </p:nvPr>
        </p:nvSpPr>
        <p:spPr>
          <a:xfrm>
            <a:off x="0" y="1"/>
            <a:ext cx="12192000" cy="1690688"/>
          </a:xfrm>
          <a:solidFill>
            <a:srgbClr val="7030A0"/>
          </a:solidFill>
        </p:spPr>
        <p:txBody>
          <a:bodyPr>
            <a:normAutofit/>
          </a:bodyPr>
          <a:lstStyle/>
          <a:p>
            <a:pPr algn="ctr"/>
            <a:r>
              <a:rPr lang="en-US" sz="2800" b="1" dirty="0">
                <a:latin typeface="Arial Black" panose="020B0A04020102020204" pitchFamily="34" charset="0"/>
              </a:rPr>
              <a:t> </a:t>
            </a:r>
            <a:br>
              <a:rPr lang="en-US" sz="2800" b="1" dirty="0">
                <a:latin typeface="Arial Black" panose="020B0A04020102020204" pitchFamily="34" charset="0"/>
              </a:rPr>
            </a:br>
            <a:r>
              <a:rPr lang="en-US" sz="2800" b="1" dirty="0">
                <a:solidFill>
                  <a:schemeClr val="bg1"/>
                </a:solidFill>
                <a:latin typeface="Arial Black" panose="020B0A04020102020204" pitchFamily="34" charset="0"/>
              </a:rPr>
              <a:t>TOKENIZATION PLATFORM IN REAL ESTATE</a:t>
            </a:r>
            <a:endParaRPr lang="en-US" sz="2800" dirty="0">
              <a:solidFill>
                <a:schemeClr val="bg1"/>
              </a:solidFill>
            </a:endParaRPr>
          </a:p>
        </p:txBody>
      </p:sp>
      <p:sp>
        <p:nvSpPr>
          <p:cNvPr id="2" name="Slide Number Placeholder 1">
            <a:extLst>
              <a:ext uri="{FF2B5EF4-FFF2-40B4-BE49-F238E27FC236}">
                <a16:creationId xmlns:a16="http://schemas.microsoft.com/office/drawing/2014/main" id="{270E42E7-48C6-4BD0-90F7-219C4B4B2AD1}"/>
              </a:ext>
            </a:extLst>
          </p:cNvPr>
          <p:cNvSpPr>
            <a:spLocks noGrp="1"/>
          </p:cNvSpPr>
          <p:nvPr>
            <p:ph type="sldNum" sz="quarter" idx="12"/>
          </p:nvPr>
        </p:nvSpPr>
        <p:spPr/>
        <p:txBody>
          <a:bodyPr/>
          <a:lstStyle/>
          <a:p>
            <a:fld id="{9138C2A3-5CC3-47A8-BF10-28688FB61B2F}" type="slidenum">
              <a:rPr lang="en-US" smtClean="0"/>
              <a:t>102</a:t>
            </a:fld>
            <a:endParaRPr lang="en-US"/>
          </a:p>
        </p:txBody>
      </p:sp>
    </p:spTree>
    <p:extLst>
      <p:ext uri="{BB962C8B-B14F-4D97-AF65-F5344CB8AC3E}">
        <p14:creationId xmlns:p14="http://schemas.microsoft.com/office/powerpoint/2010/main" val="39740132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2A01C8-332E-452A-8310-3EA12B781163}"/>
              </a:ext>
            </a:extLst>
          </p:cNvPr>
          <p:cNvSpPr>
            <a:spLocks noGrp="1"/>
          </p:cNvSpPr>
          <p:nvPr>
            <p:ph idx="1"/>
          </p:nvPr>
        </p:nvSpPr>
        <p:spPr/>
        <p:txBody>
          <a:bodyPr/>
          <a:lstStyle/>
          <a:p>
            <a:pPr marL="0" indent="0">
              <a:buNone/>
            </a:pPr>
            <a:r>
              <a:rPr lang="en-US" b="1" dirty="0"/>
              <a:t>Legal / Structure</a:t>
            </a:r>
          </a:p>
          <a:p>
            <a:r>
              <a:rPr lang="en-US" dirty="0"/>
              <a:t>Amendments to existing issuance documentation</a:t>
            </a:r>
          </a:p>
          <a:p>
            <a:r>
              <a:rPr lang="en-US" dirty="0"/>
              <a:t>Novel structures </a:t>
            </a:r>
          </a:p>
          <a:p>
            <a:pPr marL="0" indent="0">
              <a:buNone/>
            </a:pPr>
            <a:r>
              <a:rPr lang="en-US" b="1" dirty="0"/>
              <a:t>Regulatory</a:t>
            </a:r>
          </a:p>
          <a:p>
            <a:r>
              <a:rPr lang="en-US" dirty="0"/>
              <a:t>Clarity in tax treatment</a:t>
            </a:r>
          </a:p>
          <a:p>
            <a:r>
              <a:rPr lang="en-US" dirty="0"/>
              <a:t>Operational support from institutions (e.g. stamp duty)</a:t>
            </a:r>
          </a:p>
          <a:p>
            <a:pPr marL="0" indent="0">
              <a:buNone/>
            </a:pPr>
            <a:r>
              <a:rPr lang="en-US" b="1" dirty="0"/>
              <a:t>Transparency</a:t>
            </a:r>
          </a:p>
          <a:p>
            <a:pPr marL="0" indent="0">
              <a:buNone/>
            </a:pPr>
            <a:r>
              <a:rPr lang="en-US" b="1" dirty="0"/>
              <a:t>Acceptance of DLT technology / Confusion with crypto</a:t>
            </a:r>
          </a:p>
          <a:p>
            <a:endParaRPr lang="en-US" dirty="0"/>
          </a:p>
          <a:p>
            <a:endParaRPr lang="en-US" dirty="0"/>
          </a:p>
          <a:p>
            <a:endParaRPr lang="en-US" dirty="0"/>
          </a:p>
          <a:p>
            <a:endParaRPr lang="en-US" dirty="0"/>
          </a:p>
        </p:txBody>
      </p:sp>
      <p:sp>
        <p:nvSpPr>
          <p:cNvPr id="4" name="Title 1">
            <a:extLst>
              <a:ext uri="{FF2B5EF4-FFF2-40B4-BE49-F238E27FC236}">
                <a16:creationId xmlns:a16="http://schemas.microsoft.com/office/drawing/2014/main" id="{4C93E3BF-6924-47D4-934D-5A8B8E17A3B7}"/>
              </a:ext>
            </a:extLst>
          </p:cNvPr>
          <p:cNvSpPr>
            <a:spLocks noGrp="1"/>
          </p:cNvSpPr>
          <p:nvPr>
            <p:ph type="title"/>
          </p:nvPr>
        </p:nvSpPr>
        <p:spPr>
          <a:xfrm>
            <a:off x="0" y="12527"/>
            <a:ext cx="12192000" cy="1690688"/>
          </a:xfrm>
          <a:solidFill>
            <a:srgbClr val="7030A0"/>
          </a:solidFill>
        </p:spPr>
        <p:txBody>
          <a:bodyPr>
            <a:normAutofit/>
          </a:bodyPr>
          <a:lstStyle/>
          <a:p>
            <a:pPr algn="ctr"/>
            <a:r>
              <a:rPr lang="en-US" sz="2800" b="1" dirty="0">
                <a:latin typeface="Arial Black" panose="020B0A04020102020204" pitchFamily="34" charset="0"/>
              </a:rPr>
              <a:t> </a:t>
            </a:r>
            <a:br>
              <a:rPr lang="en-US" sz="2800" b="1" dirty="0">
                <a:latin typeface="Arial Black" panose="020B0A04020102020204" pitchFamily="34" charset="0"/>
              </a:rPr>
            </a:br>
            <a:r>
              <a:rPr lang="en-US" sz="3200" b="1" dirty="0">
                <a:solidFill>
                  <a:schemeClr val="bg1"/>
                </a:solidFill>
                <a:latin typeface="Arial Black" panose="020B0A04020102020204" pitchFamily="34" charset="0"/>
              </a:rPr>
              <a:t>Challenges and Opportunities</a:t>
            </a:r>
            <a:endParaRPr lang="en-US" sz="3200" dirty="0">
              <a:solidFill>
                <a:schemeClr val="bg1"/>
              </a:solidFill>
            </a:endParaRPr>
          </a:p>
        </p:txBody>
      </p:sp>
      <p:sp>
        <p:nvSpPr>
          <p:cNvPr id="2" name="Slide Number Placeholder 1">
            <a:extLst>
              <a:ext uri="{FF2B5EF4-FFF2-40B4-BE49-F238E27FC236}">
                <a16:creationId xmlns:a16="http://schemas.microsoft.com/office/drawing/2014/main" id="{6C82512D-E255-405B-BC0B-1D35BA1315A6}"/>
              </a:ext>
            </a:extLst>
          </p:cNvPr>
          <p:cNvSpPr>
            <a:spLocks noGrp="1"/>
          </p:cNvSpPr>
          <p:nvPr>
            <p:ph type="sldNum" sz="quarter" idx="12"/>
          </p:nvPr>
        </p:nvSpPr>
        <p:spPr/>
        <p:txBody>
          <a:bodyPr/>
          <a:lstStyle/>
          <a:p>
            <a:fld id="{9138C2A3-5CC3-47A8-BF10-28688FB61B2F}" type="slidenum">
              <a:rPr lang="en-US" smtClean="0"/>
              <a:t>103</a:t>
            </a:fld>
            <a:endParaRPr lang="en-US"/>
          </a:p>
        </p:txBody>
      </p:sp>
    </p:spTree>
    <p:extLst>
      <p:ext uri="{BB962C8B-B14F-4D97-AF65-F5344CB8AC3E}">
        <p14:creationId xmlns:p14="http://schemas.microsoft.com/office/powerpoint/2010/main" val="4794642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12647"/>
          </a:xfr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algn="ctr"/>
            <a:r>
              <a:rPr lang="en-US" dirty="0">
                <a:solidFill>
                  <a:schemeClr val="bg1"/>
                </a:solidFill>
                <a:latin typeface="Arial Black" panose="020B0A04020102020204" pitchFamily="34" charset="0"/>
              </a:rPr>
              <a:t>Section Seven </a:t>
            </a:r>
            <a:br>
              <a:rPr lang="en-US" dirty="0">
                <a:solidFill>
                  <a:schemeClr val="bg1"/>
                </a:solidFill>
                <a:latin typeface="Arial Black" panose="020B0A04020102020204" pitchFamily="34" charset="0"/>
              </a:rPr>
            </a:br>
            <a:br>
              <a:rPr lang="en-US" dirty="0">
                <a:solidFill>
                  <a:schemeClr val="bg1"/>
                </a:solidFill>
                <a:latin typeface="Arial Black" panose="020B0A04020102020204" pitchFamily="34" charset="0"/>
              </a:rPr>
            </a:br>
            <a:r>
              <a:rPr lang="en-US" dirty="0">
                <a:solidFill>
                  <a:schemeClr val="bg1"/>
                </a:solidFill>
                <a:latin typeface="Arial Black" panose="020B0A04020102020204" pitchFamily="34" charset="0"/>
              </a:rPr>
              <a:t>MULTIPLIER EFFECT OF DIGITIZATION ON AFFORDABLE HOUSING</a:t>
            </a:r>
            <a:br>
              <a:rPr lang="en-US" dirty="0">
                <a:solidFill>
                  <a:schemeClr val="bg1"/>
                </a:solidFill>
                <a:latin typeface="Arial Black" panose="020B0A04020102020204" pitchFamily="34" charset="0"/>
              </a:rPr>
            </a:br>
            <a:endParaRPr lang="en-US" dirty="0">
              <a:solidFill>
                <a:schemeClr val="bg1"/>
              </a:solidFill>
            </a:endParaRPr>
          </a:p>
        </p:txBody>
      </p:sp>
    </p:spTree>
    <p:extLst>
      <p:ext uri="{BB962C8B-B14F-4D97-AF65-F5344CB8AC3E}">
        <p14:creationId xmlns:p14="http://schemas.microsoft.com/office/powerpoint/2010/main" val="16576680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447288" y="2610275"/>
            <a:ext cx="11280489" cy="4247725"/>
            <a:chOff x="447288" y="2610275"/>
            <a:chExt cx="11280489" cy="4247725"/>
          </a:xfrm>
        </p:grpSpPr>
        <p:grpSp>
          <p:nvGrpSpPr>
            <p:cNvPr id="3" name="Group 2"/>
            <p:cNvGrpSpPr/>
            <p:nvPr/>
          </p:nvGrpSpPr>
          <p:grpSpPr>
            <a:xfrm>
              <a:off x="447288" y="2610275"/>
              <a:ext cx="11280489" cy="4247725"/>
              <a:chOff x="455755" y="1458203"/>
              <a:chExt cx="11280489" cy="4247725"/>
            </a:xfrm>
          </p:grpSpPr>
          <p:sp>
            <p:nvSpPr>
              <p:cNvPr id="4" name="Freeform: Shape 77">
                <a:extLst>
                  <a:ext uri="{FF2B5EF4-FFF2-40B4-BE49-F238E27FC236}">
                    <a16:creationId xmlns:a16="http://schemas.microsoft.com/office/drawing/2014/main" id="{BC9639A0-7697-45A4-8637-151429D7CC3B}"/>
                  </a:ext>
                </a:extLst>
              </p:cNvPr>
              <p:cNvSpPr/>
              <p:nvPr/>
            </p:nvSpPr>
            <p:spPr>
              <a:xfrm rot="14400000">
                <a:off x="2080360" y="2755824"/>
                <a:ext cx="1067752" cy="1362075"/>
              </a:xfrm>
              <a:custGeom>
                <a:avLst/>
                <a:gdLst>
                  <a:gd name="connsiteX0" fmla="*/ 1 w 1067752"/>
                  <a:gd name="connsiteY0" fmla="*/ 0 h 1362075"/>
                  <a:gd name="connsiteX1" fmla="*/ 1067750 w 1067752"/>
                  <a:gd name="connsiteY1" fmla="*/ 0 h 1362075"/>
                  <a:gd name="connsiteX2" fmla="*/ 1041659 w 1067752"/>
                  <a:gd name="connsiteY2" fmla="*/ 21527 h 1362075"/>
                  <a:gd name="connsiteX3" fmla="*/ 768481 w 1067752"/>
                  <a:gd name="connsiteY3" fmla="*/ 681037 h 1362075"/>
                  <a:gd name="connsiteX4" fmla="*/ 1041659 w 1067752"/>
                  <a:gd name="connsiteY4" fmla="*/ 1340547 h 1362075"/>
                  <a:gd name="connsiteX5" fmla="*/ 1067752 w 1067752"/>
                  <a:gd name="connsiteY5" fmla="*/ 1362075 h 1362075"/>
                  <a:gd name="connsiteX6" fmla="*/ 0 w 1067752"/>
                  <a:gd name="connsiteY6" fmla="*/ 1362075 h 1362075"/>
                  <a:gd name="connsiteX7" fmla="*/ 26092 w 1067752"/>
                  <a:gd name="connsiteY7" fmla="*/ 1340547 h 1362075"/>
                  <a:gd name="connsiteX8" fmla="*/ 299270 w 1067752"/>
                  <a:gd name="connsiteY8" fmla="*/ 681037 h 1362075"/>
                  <a:gd name="connsiteX9" fmla="*/ 26092 w 1067752"/>
                  <a:gd name="connsiteY9" fmla="*/ 21527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7752" h="1362075">
                    <a:moveTo>
                      <a:pt x="1" y="0"/>
                    </a:moveTo>
                    <a:lnTo>
                      <a:pt x="1067750" y="0"/>
                    </a:lnTo>
                    <a:lnTo>
                      <a:pt x="1041659" y="21527"/>
                    </a:lnTo>
                    <a:cubicBezTo>
                      <a:pt x="872876" y="190311"/>
                      <a:pt x="768481" y="423483"/>
                      <a:pt x="768481" y="681037"/>
                    </a:cubicBezTo>
                    <a:cubicBezTo>
                      <a:pt x="768481" y="938592"/>
                      <a:pt x="872876" y="1171764"/>
                      <a:pt x="1041659" y="1340547"/>
                    </a:cubicBezTo>
                    <a:lnTo>
                      <a:pt x="1067752" y="1362075"/>
                    </a:lnTo>
                    <a:lnTo>
                      <a:pt x="0" y="1362075"/>
                    </a:lnTo>
                    <a:lnTo>
                      <a:pt x="26092" y="1340547"/>
                    </a:lnTo>
                    <a:cubicBezTo>
                      <a:pt x="194875" y="1171764"/>
                      <a:pt x="299270" y="938592"/>
                      <a:pt x="299270" y="681037"/>
                    </a:cubicBezTo>
                    <a:cubicBezTo>
                      <a:pt x="299270" y="423483"/>
                      <a:pt x="194875" y="190311"/>
                      <a:pt x="26092" y="21527"/>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reeform: Shape 78">
                <a:extLst>
                  <a:ext uri="{FF2B5EF4-FFF2-40B4-BE49-F238E27FC236}">
                    <a16:creationId xmlns:a16="http://schemas.microsoft.com/office/drawing/2014/main" id="{52E45423-485B-4965-A48F-30B61CEEF140}"/>
                  </a:ext>
                </a:extLst>
              </p:cNvPr>
              <p:cNvSpPr/>
              <p:nvPr/>
            </p:nvSpPr>
            <p:spPr>
              <a:xfrm rot="18000000">
                <a:off x="4407583" y="2766037"/>
                <a:ext cx="1067752" cy="1362075"/>
              </a:xfrm>
              <a:custGeom>
                <a:avLst/>
                <a:gdLst>
                  <a:gd name="connsiteX0" fmla="*/ 1 w 1067752"/>
                  <a:gd name="connsiteY0" fmla="*/ 0 h 1362075"/>
                  <a:gd name="connsiteX1" fmla="*/ 1067750 w 1067752"/>
                  <a:gd name="connsiteY1" fmla="*/ 0 h 1362075"/>
                  <a:gd name="connsiteX2" fmla="*/ 1041659 w 1067752"/>
                  <a:gd name="connsiteY2" fmla="*/ 21527 h 1362075"/>
                  <a:gd name="connsiteX3" fmla="*/ 768481 w 1067752"/>
                  <a:gd name="connsiteY3" fmla="*/ 681037 h 1362075"/>
                  <a:gd name="connsiteX4" fmla="*/ 1041659 w 1067752"/>
                  <a:gd name="connsiteY4" fmla="*/ 1340547 h 1362075"/>
                  <a:gd name="connsiteX5" fmla="*/ 1067752 w 1067752"/>
                  <a:gd name="connsiteY5" fmla="*/ 1362075 h 1362075"/>
                  <a:gd name="connsiteX6" fmla="*/ 0 w 1067752"/>
                  <a:gd name="connsiteY6" fmla="*/ 1362075 h 1362075"/>
                  <a:gd name="connsiteX7" fmla="*/ 26092 w 1067752"/>
                  <a:gd name="connsiteY7" fmla="*/ 1340547 h 1362075"/>
                  <a:gd name="connsiteX8" fmla="*/ 299270 w 1067752"/>
                  <a:gd name="connsiteY8" fmla="*/ 681037 h 1362075"/>
                  <a:gd name="connsiteX9" fmla="*/ 26092 w 1067752"/>
                  <a:gd name="connsiteY9" fmla="*/ 21527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7752" h="1362075">
                    <a:moveTo>
                      <a:pt x="1" y="0"/>
                    </a:moveTo>
                    <a:lnTo>
                      <a:pt x="1067750" y="0"/>
                    </a:lnTo>
                    <a:lnTo>
                      <a:pt x="1041659" y="21527"/>
                    </a:lnTo>
                    <a:cubicBezTo>
                      <a:pt x="872876" y="190311"/>
                      <a:pt x="768481" y="423483"/>
                      <a:pt x="768481" y="681037"/>
                    </a:cubicBezTo>
                    <a:cubicBezTo>
                      <a:pt x="768481" y="938592"/>
                      <a:pt x="872876" y="1171764"/>
                      <a:pt x="1041659" y="1340547"/>
                    </a:cubicBezTo>
                    <a:lnTo>
                      <a:pt x="1067752" y="1362075"/>
                    </a:lnTo>
                    <a:lnTo>
                      <a:pt x="0" y="1362075"/>
                    </a:lnTo>
                    <a:lnTo>
                      <a:pt x="26092" y="1340547"/>
                    </a:lnTo>
                    <a:cubicBezTo>
                      <a:pt x="194875" y="1171764"/>
                      <a:pt x="299270" y="938592"/>
                      <a:pt x="299270" y="681037"/>
                    </a:cubicBezTo>
                    <a:cubicBezTo>
                      <a:pt x="299270" y="423483"/>
                      <a:pt x="194875" y="190311"/>
                      <a:pt x="26092" y="21527"/>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Freeform: Shape 79">
                <a:extLst>
                  <a:ext uri="{FF2B5EF4-FFF2-40B4-BE49-F238E27FC236}">
                    <a16:creationId xmlns:a16="http://schemas.microsoft.com/office/drawing/2014/main" id="{7620851F-6B86-4B98-BC47-DAB6FD9D31A7}"/>
                  </a:ext>
                </a:extLst>
              </p:cNvPr>
              <p:cNvSpPr/>
              <p:nvPr/>
            </p:nvSpPr>
            <p:spPr>
              <a:xfrm rot="14400000">
                <a:off x="6734806" y="2750151"/>
                <a:ext cx="1067752" cy="1362075"/>
              </a:xfrm>
              <a:custGeom>
                <a:avLst/>
                <a:gdLst>
                  <a:gd name="connsiteX0" fmla="*/ 1 w 1067752"/>
                  <a:gd name="connsiteY0" fmla="*/ 0 h 1362075"/>
                  <a:gd name="connsiteX1" fmla="*/ 1067750 w 1067752"/>
                  <a:gd name="connsiteY1" fmla="*/ 0 h 1362075"/>
                  <a:gd name="connsiteX2" fmla="*/ 1041659 w 1067752"/>
                  <a:gd name="connsiteY2" fmla="*/ 21527 h 1362075"/>
                  <a:gd name="connsiteX3" fmla="*/ 768481 w 1067752"/>
                  <a:gd name="connsiteY3" fmla="*/ 681037 h 1362075"/>
                  <a:gd name="connsiteX4" fmla="*/ 1041659 w 1067752"/>
                  <a:gd name="connsiteY4" fmla="*/ 1340547 h 1362075"/>
                  <a:gd name="connsiteX5" fmla="*/ 1067752 w 1067752"/>
                  <a:gd name="connsiteY5" fmla="*/ 1362075 h 1362075"/>
                  <a:gd name="connsiteX6" fmla="*/ 0 w 1067752"/>
                  <a:gd name="connsiteY6" fmla="*/ 1362075 h 1362075"/>
                  <a:gd name="connsiteX7" fmla="*/ 26092 w 1067752"/>
                  <a:gd name="connsiteY7" fmla="*/ 1340547 h 1362075"/>
                  <a:gd name="connsiteX8" fmla="*/ 299270 w 1067752"/>
                  <a:gd name="connsiteY8" fmla="*/ 681037 h 1362075"/>
                  <a:gd name="connsiteX9" fmla="*/ 26092 w 1067752"/>
                  <a:gd name="connsiteY9" fmla="*/ 21527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7752" h="1362075">
                    <a:moveTo>
                      <a:pt x="1" y="0"/>
                    </a:moveTo>
                    <a:lnTo>
                      <a:pt x="1067750" y="0"/>
                    </a:lnTo>
                    <a:lnTo>
                      <a:pt x="1041659" y="21527"/>
                    </a:lnTo>
                    <a:cubicBezTo>
                      <a:pt x="872876" y="190311"/>
                      <a:pt x="768481" y="423483"/>
                      <a:pt x="768481" y="681037"/>
                    </a:cubicBezTo>
                    <a:cubicBezTo>
                      <a:pt x="768481" y="938592"/>
                      <a:pt x="872876" y="1171764"/>
                      <a:pt x="1041659" y="1340547"/>
                    </a:cubicBezTo>
                    <a:lnTo>
                      <a:pt x="1067752" y="1362075"/>
                    </a:lnTo>
                    <a:lnTo>
                      <a:pt x="0" y="1362075"/>
                    </a:lnTo>
                    <a:lnTo>
                      <a:pt x="26092" y="1340547"/>
                    </a:lnTo>
                    <a:cubicBezTo>
                      <a:pt x="194875" y="1171764"/>
                      <a:pt x="299270" y="938592"/>
                      <a:pt x="299270" y="681037"/>
                    </a:cubicBezTo>
                    <a:cubicBezTo>
                      <a:pt x="299270" y="423483"/>
                      <a:pt x="194875" y="190311"/>
                      <a:pt x="26092" y="21527"/>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Freeform: Shape 80">
                <a:extLst>
                  <a:ext uri="{FF2B5EF4-FFF2-40B4-BE49-F238E27FC236}">
                    <a16:creationId xmlns:a16="http://schemas.microsoft.com/office/drawing/2014/main" id="{31673A02-7656-49E3-B337-86D0FFD7E9EB}"/>
                  </a:ext>
                </a:extLst>
              </p:cNvPr>
              <p:cNvSpPr/>
              <p:nvPr/>
            </p:nvSpPr>
            <p:spPr>
              <a:xfrm rot="18000000">
                <a:off x="9062029" y="2770574"/>
                <a:ext cx="1067752" cy="1362075"/>
              </a:xfrm>
              <a:custGeom>
                <a:avLst/>
                <a:gdLst>
                  <a:gd name="connsiteX0" fmla="*/ 1 w 1067752"/>
                  <a:gd name="connsiteY0" fmla="*/ 0 h 1362075"/>
                  <a:gd name="connsiteX1" fmla="*/ 1067750 w 1067752"/>
                  <a:gd name="connsiteY1" fmla="*/ 0 h 1362075"/>
                  <a:gd name="connsiteX2" fmla="*/ 1041659 w 1067752"/>
                  <a:gd name="connsiteY2" fmla="*/ 21527 h 1362075"/>
                  <a:gd name="connsiteX3" fmla="*/ 768481 w 1067752"/>
                  <a:gd name="connsiteY3" fmla="*/ 681037 h 1362075"/>
                  <a:gd name="connsiteX4" fmla="*/ 1041659 w 1067752"/>
                  <a:gd name="connsiteY4" fmla="*/ 1340547 h 1362075"/>
                  <a:gd name="connsiteX5" fmla="*/ 1067752 w 1067752"/>
                  <a:gd name="connsiteY5" fmla="*/ 1362075 h 1362075"/>
                  <a:gd name="connsiteX6" fmla="*/ 0 w 1067752"/>
                  <a:gd name="connsiteY6" fmla="*/ 1362075 h 1362075"/>
                  <a:gd name="connsiteX7" fmla="*/ 26092 w 1067752"/>
                  <a:gd name="connsiteY7" fmla="*/ 1340547 h 1362075"/>
                  <a:gd name="connsiteX8" fmla="*/ 299270 w 1067752"/>
                  <a:gd name="connsiteY8" fmla="*/ 681037 h 1362075"/>
                  <a:gd name="connsiteX9" fmla="*/ 26092 w 1067752"/>
                  <a:gd name="connsiteY9" fmla="*/ 21527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7752" h="1362075">
                    <a:moveTo>
                      <a:pt x="1" y="0"/>
                    </a:moveTo>
                    <a:lnTo>
                      <a:pt x="1067750" y="0"/>
                    </a:lnTo>
                    <a:lnTo>
                      <a:pt x="1041659" y="21527"/>
                    </a:lnTo>
                    <a:cubicBezTo>
                      <a:pt x="872876" y="190311"/>
                      <a:pt x="768481" y="423483"/>
                      <a:pt x="768481" y="681037"/>
                    </a:cubicBezTo>
                    <a:cubicBezTo>
                      <a:pt x="768481" y="938592"/>
                      <a:pt x="872876" y="1171764"/>
                      <a:pt x="1041659" y="1340547"/>
                    </a:cubicBezTo>
                    <a:lnTo>
                      <a:pt x="1067752" y="1362075"/>
                    </a:lnTo>
                    <a:lnTo>
                      <a:pt x="0" y="1362075"/>
                    </a:lnTo>
                    <a:lnTo>
                      <a:pt x="26092" y="1340547"/>
                    </a:lnTo>
                    <a:cubicBezTo>
                      <a:pt x="194875" y="1171764"/>
                      <a:pt x="299270" y="938592"/>
                      <a:pt x="299270" y="681037"/>
                    </a:cubicBezTo>
                    <a:cubicBezTo>
                      <a:pt x="299270" y="423483"/>
                      <a:pt x="194875" y="190311"/>
                      <a:pt x="26092" y="21527"/>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 name="Group 7">
                <a:extLst>
                  <a:ext uri="{FF2B5EF4-FFF2-40B4-BE49-F238E27FC236}">
                    <a16:creationId xmlns:a16="http://schemas.microsoft.com/office/drawing/2014/main" id="{1A714254-0589-4A82-8819-5F3AB9943E32}"/>
                  </a:ext>
                </a:extLst>
              </p:cNvPr>
              <p:cNvGrpSpPr/>
              <p:nvPr/>
            </p:nvGrpSpPr>
            <p:grpSpPr>
              <a:xfrm>
                <a:off x="494138" y="3185352"/>
                <a:ext cx="1865376" cy="1865376"/>
                <a:chOff x="1198486" y="2455403"/>
                <a:chExt cx="1660124" cy="1660124"/>
              </a:xfrm>
            </p:grpSpPr>
            <p:sp>
              <p:nvSpPr>
                <p:cNvPr id="50" name="Oval 49">
                  <a:extLst>
                    <a:ext uri="{FF2B5EF4-FFF2-40B4-BE49-F238E27FC236}">
                      <a16:creationId xmlns:a16="http://schemas.microsoft.com/office/drawing/2014/main" id="{8B5D3244-C802-4E8A-9F05-562FCC8436C2}"/>
                    </a:ext>
                  </a:extLst>
                </p:cNvPr>
                <p:cNvSpPr/>
                <p:nvPr/>
              </p:nvSpPr>
              <p:spPr>
                <a:xfrm>
                  <a:off x="1198486" y="2455403"/>
                  <a:ext cx="1660124" cy="1660124"/>
                </a:xfrm>
                <a:prstGeom prst="ellipse">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Oval 50">
                  <a:extLst>
                    <a:ext uri="{FF2B5EF4-FFF2-40B4-BE49-F238E27FC236}">
                      <a16:creationId xmlns:a16="http://schemas.microsoft.com/office/drawing/2014/main" id="{D526F869-5AAB-4171-BA9C-B343799DAA3C}"/>
                    </a:ext>
                  </a:extLst>
                </p:cNvPr>
                <p:cNvSpPr/>
                <p:nvPr/>
              </p:nvSpPr>
              <p:spPr>
                <a:xfrm>
                  <a:off x="1586521" y="2843438"/>
                  <a:ext cx="884054" cy="884054"/>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Oval 51">
                  <a:extLst>
                    <a:ext uri="{FF2B5EF4-FFF2-40B4-BE49-F238E27FC236}">
                      <a16:creationId xmlns:a16="http://schemas.microsoft.com/office/drawing/2014/main" id="{B282C7C1-C71D-408D-B694-E308409B3F83}"/>
                    </a:ext>
                  </a:extLst>
                </p:cNvPr>
                <p:cNvSpPr/>
                <p:nvPr/>
              </p:nvSpPr>
              <p:spPr>
                <a:xfrm>
                  <a:off x="1700639" y="2957556"/>
                  <a:ext cx="655817" cy="655817"/>
                </a:xfrm>
                <a:prstGeom prst="ellipse">
                  <a:avLst/>
                </a:prstGeom>
                <a:solidFill>
                  <a:schemeClr val="tx2">
                    <a:lumMod val="75000"/>
                    <a:lumOff val="25000"/>
                  </a:schemeClr>
                </a:solidFill>
                <a:ln>
                  <a:noFill/>
                </a:ln>
                <a:effectLst>
                  <a:outerShdw blurRad="50800" dist="381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9" name="Group 8">
                <a:extLst>
                  <a:ext uri="{FF2B5EF4-FFF2-40B4-BE49-F238E27FC236}">
                    <a16:creationId xmlns:a16="http://schemas.microsoft.com/office/drawing/2014/main" id="{94607DF9-6B90-432B-B4EC-4E89F5CBEB87}"/>
                  </a:ext>
                </a:extLst>
              </p:cNvPr>
              <p:cNvGrpSpPr/>
              <p:nvPr/>
            </p:nvGrpSpPr>
            <p:grpSpPr>
              <a:xfrm>
                <a:off x="2828725" y="1837478"/>
                <a:ext cx="1865376" cy="1865376"/>
                <a:chOff x="1198486" y="2455403"/>
                <a:chExt cx="1660124" cy="1660124"/>
              </a:xfrm>
            </p:grpSpPr>
            <p:sp>
              <p:nvSpPr>
                <p:cNvPr id="47" name="Oval 46">
                  <a:extLst>
                    <a:ext uri="{FF2B5EF4-FFF2-40B4-BE49-F238E27FC236}">
                      <a16:creationId xmlns:a16="http://schemas.microsoft.com/office/drawing/2014/main" id="{CD43CDBE-D7DE-4A23-8BB4-714F414A6025}"/>
                    </a:ext>
                  </a:extLst>
                </p:cNvPr>
                <p:cNvSpPr/>
                <p:nvPr/>
              </p:nvSpPr>
              <p:spPr>
                <a:xfrm>
                  <a:off x="1198486" y="2455403"/>
                  <a:ext cx="1660124" cy="16601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Oval 47">
                  <a:extLst>
                    <a:ext uri="{FF2B5EF4-FFF2-40B4-BE49-F238E27FC236}">
                      <a16:creationId xmlns:a16="http://schemas.microsoft.com/office/drawing/2014/main" id="{BAF152C3-53B1-47DD-8DE6-B9E10EBC59CC}"/>
                    </a:ext>
                  </a:extLst>
                </p:cNvPr>
                <p:cNvSpPr/>
                <p:nvPr/>
              </p:nvSpPr>
              <p:spPr>
                <a:xfrm>
                  <a:off x="1586521" y="2843438"/>
                  <a:ext cx="884054" cy="884054"/>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Oval 48">
                  <a:extLst>
                    <a:ext uri="{FF2B5EF4-FFF2-40B4-BE49-F238E27FC236}">
                      <a16:creationId xmlns:a16="http://schemas.microsoft.com/office/drawing/2014/main" id="{51D554C4-676D-468F-B335-F2FCC8B99AA6}"/>
                    </a:ext>
                  </a:extLst>
                </p:cNvPr>
                <p:cNvSpPr/>
                <p:nvPr/>
              </p:nvSpPr>
              <p:spPr>
                <a:xfrm>
                  <a:off x="1700639" y="2957556"/>
                  <a:ext cx="655817" cy="655817"/>
                </a:xfrm>
                <a:prstGeom prst="ellipse">
                  <a:avLst/>
                </a:prstGeom>
                <a:solidFill>
                  <a:schemeClr val="accent2"/>
                </a:solidFill>
                <a:ln>
                  <a:noFill/>
                </a:ln>
                <a:effectLst>
                  <a:outerShdw blurRad="50800" dist="381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0" name="Group 9">
                <a:extLst>
                  <a:ext uri="{FF2B5EF4-FFF2-40B4-BE49-F238E27FC236}">
                    <a16:creationId xmlns:a16="http://schemas.microsoft.com/office/drawing/2014/main" id="{29E8A0F9-68A6-4B86-B069-869A7DFC8334}"/>
                  </a:ext>
                </a:extLst>
              </p:cNvPr>
              <p:cNvGrpSpPr/>
              <p:nvPr/>
            </p:nvGrpSpPr>
            <p:grpSpPr>
              <a:xfrm>
                <a:off x="5163312" y="3185352"/>
                <a:ext cx="1865376" cy="1865376"/>
                <a:chOff x="1198486" y="2455403"/>
                <a:chExt cx="1660124" cy="1660124"/>
              </a:xfrm>
            </p:grpSpPr>
            <p:sp>
              <p:nvSpPr>
                <p:cNvPr id="44" name="Oval 43">
                  <a:extLst>
                    <a:ext uri="{FF2B5EF4-FFF2-40B4-BE49-F238E27FC236}">
                      <a16:creationId xmlns:a16="http://schemas.microsoft.com/office/drawing/2014/main" id="{6DB0FEE3-922D-4337-96E8-8886C13E5FE2}"/>
                    </a:ext>
                  </a:extLst>
                </p:cNvPr>
                <p:cNvSpPr/>
                <p:nvPr/>
              </p:nvSpPr>
              <p:spPr>
                <a:xfrm>
                  <a:off x="1198486" y="2455403"/>
                  <a:ext cx="1660124" cy="16601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Oval 44">
                  <a:extLst>
                    <a:ext uri="{FF2B5EF4-FFF2-40B4-BE49-F238E27FC236}">
                      <a16:creationId xmlns:a16="http://schemas.microsoft.com/office/drawing/2014/main" id="{41EA2D9E-2F57-49D2-ACB1-937169ADA01A}"/>
                    </a:ext>
                  </a:extLst>
                </p:cNvPr>
                <p:cNvSpPr/>
                <p:nvPr/>
              </p:nvSpPr>
              <p:spPr>
                <a:xfrm>
                  <a:off x="1586521" y="2843438"/>
                  <a:ext cx="884054" cy="884054"/>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Oval 45">
                  <a:extLst>
                    <a:ext uri="{FF2B5EF4-FFF2-40B4-BE49-F238E27FC236}">
                      <a16:creationId xmlns:a16="http://schemas.microsoft.com/office/drawing/2014/main" id="{98945868-A4E1-42E1-9143-B72BC8E642D2}"/>
                    </a:ext>
                  </a:extLst>
                </p:cNvPr>
                <p:cNvSpPr/>
                <p:nvPr/>
              </p:nvSpPr>
              <p:spPr>
                <a:xfrm>
                  <a:off x="1700639" y="2957556"/>
                  <a:ext cx="655817" cy="655817"/>
                </a:xfrm>
                <a:prstGeom prst="ellipse">
                  <a:avLst/>
                </a:prstGeom>
                <a:solidFill>
                  <a:schemeClr val="accent1"/>
                </a:solidFill>
                <a:ln>
                  <a:noFill/>
                </a:ln>
                <a:effectLst>
                  <a:outerShdw blurRad="50800" dist="381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1" name="Group 10">
                <a:extLst>
                  <a:ext uri="{FF2B5EF4-FFF2-40B4-BE49-F238E27FC236}">
                    <a16:creationId xmlns:a16="http://schemas.microsoft.com/office/drawing/2014/main" id="{126DE8E0-F401-4C58-AF5B-4000611EB414}"/>
                  </a:ext>
                </a:extLst>
              </p:cNvPr>
              <p:cNvGrpSpPr/>
              <p:nvPr/>
            </p:nvGrpSpPr>
            <p:grpSpPr>
              <a:xfrm>
                <a:off x="7497899" y="1837478"/>
                <a:ext cx="1865376" cy="1865376"/>
                <a:chOff x="1198486" y="2455403"/>
                <a:chExt cx="1660124" cy="1660124"/>
              </a:xfrm>
            </p:grpSpPr>
            <p:sp>
              <p:nvSpPr>
                <p:cNvPr id="41" name="Oval 40">
                  <a:extLst>
                    <a:ext uri="{FF2B5EF4-FFF2-40B4-BE49-F238E27FC236}">
                      <a16:creationId xmlns:a16="http://schemas.microsoft.com/office/drawing/2014/main" id="{9152C4F5-24B2-43BB-9476-0BCFC8CD1184}"/>
                    </a:ext>
                  </a:extLst>
                </p:cNvPr>
                <p:cNvSpPr/>
                <p:nvPr/>
              </p:nvSpPr>
              <p:spPr>
                <a:xfrm>
                  <a:off x="1198486" y="2455403"/>
                  <a:ext cx="1660124" cy="16601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Oval 41">
                  <a:extLst>
                    <a:ext uri="{FF2B5EF4-FFF2-40B4-BE49-F238E27FC236}">
                      <a16:creationId xmlns:a16="http://schemas.microsoft.com/office/drawing/2014/main" id="{1DAAEAAD-099C-4567-9676-6AF36E9761BE}"/>
                    </a:ext>
                  </a:extLst>
                </p:cNvPr>
                <p:cNvSpPr/>
                <p:nvPr/>
              </p:nvSpPr>
              <p:spPr>
                <a:xfrm>
                  <a:off x="1586521" y="2843438"/>
                  <a:ext cx="884054" cy="884054"/>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Oval 42">
                  <a:extLst>
                    <a:ext uri="{FF2B5EF4-FFF2-40B4-BE49-F238E27FC236}">
                      <a16:creationId xmlns:a16="http://schemas.microsoft.com/office/drawing/2014/main" id="{C54D6F89-5F1D-4C0D-8131-D4B55339CC39}"/>
                    </a:ext>
                  </a:extLst>
                </p:cNvPr>
                <p:cNvSpPr/>
                <p:nvPr/>
              </p:nvSpPr>
              <p:spPr>
                <a:xfrm>
                  <a:off x="1700639" y="2957556"/>
                  <a:ext cx="655817" cy="655817"/>
                </a:xfrm>
                <a:prstGeom prst="ellipse">
                  <a:avLst/>
                </a:prstGeom>
                <a:solidFill>
                  <a:schemeClr val="accent3"/>
                </a:solidFill>
                <a:ln>
                  <a:noFill/>
                </a:ln>
                <a:effectLst>
                  <a:outerShdw blurRad="50800" dist="381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2" name="Group 11">
                <a:extLst>
                  <a:ext uri="{FF2B5EF4-FFF2-40B4-BE49-F238E27FC236}">
                    <a16:creationId xmlns:a16="http://schemas.microsoft.com/office/drawing/2014/main" id="{696756C1-1B12-4FD1-B396-7B857EFFDBB5}"/>
                  </a:ext>
                </a:extLst>
              </p:cNvPr>
              <p:cNvGrpSpPr/>
              <p:nvPr/>
            </p:nvGrpSpPr>
            <p:grpSpPr>
              <a:xfrm>
                <a:off x="9832486" y="3185352"/>
                <a:ext cx="1865376" cy="1865376"/>
                <a:chOff x="1198486" y="2455403"/>
                <a:chExt cx="1660124" cy="1660124"/>
              </a:xfrm>
            </p:grpSpPr>
            <p:sp>
              <p:nvSpPr>
                <p:cNvPr id="38" name="Oval 37">
                  <a:extLst>
                    <a:ext uri="{FF2B5EF4-FFF2-40B4-BE49-F238E27FC236}">
                      <a16:creationId xmlns:a16="http://schemas.microsoft.com/office/drawing/2014/main" id="{376306E7-1FF0-48F2-A658-9CFEFAA62EDF}"/>
                    </a:ext>
                  </a:extLst>
                </p:cNvPr>
                <p:cNvSpPr/>
                <p:nvPr/>
              </p:nvSpPr>
              <p:spPr>
                <a:xfrm>
                  <a:off x="1198486" y="2455403"/>
                  <a:ext cx="1660124" cy="16601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Oval 38">
                  <a:extLst>
                    <a:ext uri="{FF2B5EF4-FFF2-40B4-BE49-F238E27FC236}">
                      <a16:creationId xmlns:a16="http://schemas.microsoft.com/office/drawing/2014/main" id="{7C220FA0-0C64-4DD1-A096-8B1C57790435}"/>
                    </a:ext>
                  </a:extLst>
                </p:cNvPr>
                <p:cNvSpPr/>
                <p:nvPr/>
              </p:nvSpPr>
              <p:spPr>
                <a:xfrm>
                  <a:off x="1586521" y="2843438"/>
                  <a:ext cx="884054" cy="884054"/>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39">
                  <a:extLst>
                    <a:ext uri="{FF2B5EF4-FFF2-40B4-BE49-F238E27FC236}">
                      <a16:creationId xmlns:a16="http://schemas.microsoft.com/office/drawing/2014/main" id="{76BDAEE7-589C-4255-B6C1-CE26C1A5F9D1}"/>
                    </a:ext>
                  </a:extLst>
                </p:cNvPr>
                <p:cNvSpPr/>
                <p:nvPr/>
              </p:nvSpPr>
              <p:spPr>
                <a:xfrm>
                  <a:off x="1700639" y="2957556"/>
                  <a:ext cx="655817" cy="655817"/>
                </a:xfrm>
                <a:prstGeom prst="ellipse">
                  <a:avLst/>
                </a:prstGeom>
                <a:solidFill>
                  <a:schemeClr val="accent4"/>
                </a:solidFill>
                <a:ln>
                  <a:noFill/>
                </a:ln>
                <a:effectLst>
                  <a:outerShdw blurRad="50800" dist="381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3" name="Group 12">
                <a:extLst>
                  <a:ext uri="{FF2B5EF4-FFF2-40B4-BE49-F238E27FC236}">
                    <a16:creationId xmlns:a16="http://schemas.microsoft.com/office/drawing/2014/main" id="{C9CB80E1-A32C-41C6-8B63-8CFDA9C912D1}"/>
                  </a:ext>
                </a:extLst>
              </p:cNvPr>
              <p:cNvGrpSpPr/>
              <p:nvPr/>
            </p:nvGrpSpPr>
            <p:grpSpPr>
              <a:xfrm>
                <a:off x="455755" y="1459849"/>
                <a:ext cx="1942143" cy="1413264"/>
                <a:chOff x="332936" y="4713893"/>
                <a:chExt cx="2937088" cy="1413264"/>
              </a:xfrm>
            </p:grpSpPr>
            <p:sp>
              <p:nvSpPr>
                <p:cNvPr id="36" name="TextBox 74">
                  <a:extLst>
                    <a:ext uri="{FF2B5EF4-FFF2-40B4-BE49-F238E27FC236}">
                      <a16:creationId xmlns:a16="http://schemas.microsoft.com/office/drawing/2014/main" id="{6C88319D-E000-4DFC-8AFF-4F7FC36E15DA}"/>
                    </a:ext>
                  </a:extLst>
                </p:cNvPr>
                <p:cNvSpPr txBox="1"/>
                <p:nvPr/>
              </p:nvSpPr>
              <p:spPr>
                <a:xfrm>
                  <a:off x="332936" y="4713893"/>
                  <a:ext cx="2937088" cy="40011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tx2">
                          <a:lumMod val="75000"/>
                          <a:lumOff val="25000"/>
                        </a:schemeClr>
                      </a:solidFill>
                    </a:rPr>
                    <a:t>Initial Spending: </a:t>
                  </a:r>
                </a:p>
              </p:txBody>
            </p:sp>
            <p:sp>
              <p:nvSpPr>
                <p:cNvPr id="37" name="TextBox 75">
                  <a:extLst>
                    <a:ext uri="{FF2B5EF4-FFF2-40B4-BE49-F238E27FC236}">
                      <a16:creationId xmlns:a16="http://schemas.microsoft.com/office/drawing/2014/main" id="{CC9BB88D-3135-4A7F-9547-0180EEB5268F}"/>
                    </a:ext>
                  </a:extLst>
                </p:cNvPr>
                <p:cNvSpPr txBox="1"/>
                <p:nvPr/>
              </p:nvSpPr>
              <p:spPr>
                <a:xfrm>
                  <a:off x="340730" y="5111494"/>
                  <a:ext cx="2929294" cy="1015663"/>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65000"/>
                          <a:lumOff val="35000"/>
                        </a:schemeClr>
                      </a:solidFill>
                    </a:rPr>
                    <a:t>Let's say the government increases spending on infrastructure projects. This is the initial injection of money into the economy.</a:t>
                  </a:r>
                </a:p>
              </p:txBody>
            </p:sp>
          </p:grpSp>
          <p:cxnSp>
            <p:nvCxnSpPr>
              <p:cNvPr id="14" name="Straight Arrow Connector 13">
                <a:extLst>
                  <a:ext uri="{FF2B5EF4-FFF2-40B4-BE49-F238E27FC236}">
                    <a16:creationId xmlns:a16="http://schemas.microsoft.com/office/drawing/2014/main" id="{B755B7C8-5795-43E3-8C1D-AE3B942E2AD5}"/>
                  </a:ext>
                </a:extLst>
              </p:cNvPr>
              <p:cNvCxnSpPr>
                <a:cxnSpLocks/>
                <a:stCxn id="52" idx="0"/>
                <a:endCxn id="37" idx="2"/>
              </p:cNvCxnSpPr>
              <p:nvPr/>
            </p:nvCxnSpPr>
            <p:spPr>
              <a:xfrm flipV="1">
                <a:off x="1426825" y="2873113"/>
                <a:ext cx="2579" cy="876476"/>
              </a:xfrm>
              <a:prstGeom prst="straightConnector1">
                <a:avLst/>
              </a:prstGeom>
              <a:ln>
                <a:solidFill>
                  <a:schemeClr val="tx2">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F76D1F7A-019C-4100-AAD0-4ED851DCDE3B}"/>
                  </a:ext>
                </a:extLst>
              </p:cNvPr>
              <p:cNvGrpSpPr/>
              <p:nvPr/>
            </p:nvGrpSpPr>
            <p:grpSpPr>
              <a:xfrm>
                <a:off x="5122349" y="1458203"/>
                <a:ext cx="2184383" cy="1599576"/>
                <a:chOff x="332935" y="4712247"/>
                <a:chExt cx="3019594" cy="1599576"/>
              </a:xfrm>
            </p:grpSpPr>
            <p:sp>
              <p:nvSpPr>
                <p:cNvPr id="34" name="TextBox 86">
                  <a:extLst>
                    <a:ext uri="{FF2B5EF4-FFF2-40B4-BE49-F238E27FC236}">
                      <a16:creationId xmlns:a16="http://schemas.microsoft.com/office/drawing/2014/main" id="{D05BED26-7D7C-4660-A531-45D9BE8706D5}"/>
                    </a:ext>
                  </a:extLst>
                </p:cNvPr>
                <p:cNvSpPr txBox="1"/>
                <p:nvPr/>
              </p:nvSpPr>
              <p:spPr>
                <a:xfrm>
                  <a:off x="332935" y="4712247"/>
                  <a:ext cx="3019594"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solidFill>
                    </a:rPr>
                    <a:t>Secondary Spending: </a:t>
                  </a:r>
                </a:p>
              </p:txBody>
            </p:sp>
            <p:sp>
              <p:nvSpPr>
                <p:cNvPr id="35" name="TextBox 87">
                  <a:extLst>
                    <a:ext uri="{FF2B5EF4-FFF2-40B4-BE49-F238E27FC236}">
                      <a16:creationId xmlns:a16="http://schemas.microsoft.com/office/drawing/2014/main" id="{22511E6F-FA9F-4C2A-B5F3-89D4AF128919}"/>
                    </a:ext>
                  </a:extLst>
                </p:cNvPr>
                <p:cNvSpPr txBox="1"/>
                <p:nvPr/>
              </p:nvSpPr>
              <p:spPr>
                <a:xfrm>
                  <a:off x="340730" y="5111494"/>
                  <a:ext cx="2929294" cy="1200329"/>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200" dirty="0">
                      <a:solidFill>
                        <a:schemeClr val="tx1">
                          <a:lumMod val="65000"/>
                          <a:lumOff val="35000"/>
                        </a:schemeClr>
                      </a:solidFill>
                    </a:rPr>
                    <a:t>The individuals and businesses who received the increased income now have more money to spend. They, in turn, spend this additional income on goods and services.</a:t>
                  </a:r>
                </a:p>
              </p:txBody>
            </p:sp>
          </p:grpSp>
          <p:cxnSp>
            <p:nvCxnSpPr>
              <p:cNvPr id="16" name="Straight Arrow Connector 15">
                <a:extLst>
                  <a:ext uri="{FF2B5EF4-FFF2-40B4-BE49-F238E27FC236}">
                    <a16:creationId xmlns:a16="http://schemas.microsoft.com/office/drawing/2014/main" id="{E45963DF-E143-4172-B20B-F948BC3C66E4}"/>
                  </a:ext>
                </a:extLst>
              </p:cNvPr>
              <p:cNvCxnSpPr>
                <a:cxnSpLocks/>
                <a:endCxn id="35" idx="2"/>
              </p:cNvCxnSpPr>
              <p:nvPr/>
            </p:nvCxnSpPr>
            <p:spPr>
              <a:xfrm flipV="1">
                <a:off x="6093420" y="3057779"/>
                <a:ext cx="94098" cy="69181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0592856-7AC1-439C-B791-ADC1A97BE5C7}"/>
                  </a:ext>
                </a:extLst>
              </p:cNvPr>
              <p:cNvGrpSpPr/>
              <p:nvPr/>
            </p:nvGrpSpPr>
            <p:grpSpPr>
              <a:xfrm>
                <a:off x="9794101" y="1459849"/>
                <a:ext cx="1942143" cy="1228598"/>
                <a:chOff x="332936" y="4713893"/>
                <a:chExt cx="2937088" cy="1228598"/>
              </a:xfrm>
            </p:grpSpPr>
            <p:sp>
              <p:nvSpPr>
                <p:cNvPr id="32" name="TextBox 95">
                  <a:extLst>
                    <a:ext uri="{FF2B5EF4-FFF2-40B4-BE49-F238E27FC236}">
                      <a16:creationId xmlns:a16="http://schemas.microsoft.com/office/drawing/2014/main" id="{7A402914-813F-40EF-9914-464F1BFABBDE}"/>
                    </a:ext>
                  </a:extLst>
                </p:cNvPr>
                <p:cNvSpPr txBox="1"/>
                <p:nvPr/>
              </p:nvSpPr>
              <p:spPr>
                <a:xfrm>
                  <a:off x="332936" y="4713893"/>
                  <a:ext cx="2937088" cy="40011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accent4">
                          <a:lumMod val="75000"/>
                        </a:schemeClr>
                      </a:solidFill>
                    </a:rPr>
                    <a:t>Repeat Process:</a:t>
                  </a:r>
                </a:p>
              </p:txBody>
            </p:sp>
            <p:sp>
              <p:nvSpPr>
                <p:cNvPr id="33" name="TextBox 96">
                  <a:extLst>
                    <a:ext uri="{FF2B5EF4-FFF2-40B4-BE49-F238E27FC236}">
                      <a16:creationId xmlns:a16="http://schemas.microsoft.com/office/drawing/2014/main" id="{B50B1C3D-CB26-403F-A001-FE147A588DF1}"/>
                    </a:ext>
                  </a:extLst>
                </p:cNvPr>
                <p:cNvSpPr txBox="1"/>
                <p:nvPr/>
              </p:nvSpPr>
              <p:spPr>
                <a:xfrm>
                  <a:off x="340730" y="5111494"/>
                  <a:ext cx="2929294" cy="830997"/>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200" dirty="0">
                      <a:solidFill>
                        <a:schemeClr val="tx1">
                          <a:lumMod val="65000"/>
                          <a:lumOff val="35000"/>
                        </a:schemeClr>
                      </a:solidFill>
                    </a:rPr>
                    <a:t>This cycle continues, with each round of spending leading to additional rounds of income increases and spending.</a:t>
                  </a:r>
                </a:p>
              </p:txBody>
            </p:sp>
          </p:grpSp>
          <p:cxnSp>
            <p:nvCxnSpPr>
              <p:cNvPr id="18" name="Straight Arrow Connector 17">
                <a:extLst>
                  <a:ext uri="{FF2B5EF4-FFF2-40B4-BE49-F238E27FC236}">
                    <a16:creationId xmlns:a16="http://schemas.microsoft.com/office/drawing/2014/main" id="{0FC85A81-715F-4943-AD53-901004ABC1EC}"/>
                  </a:ext>
                </a:extLst>
              </p:cNvPr>
              <p:cNvCxnSpPr>
                <a:cxnSpLocks/>
                <a:endCxn id="33" idx="2"/>
              </p:cNvCxnSpPr>
              <p:nvPr/>
            </p:nvCxnSpPr>
            <p:spPr>
              <a:xfrm flipV="1">
                <a:off x="10765171" y="2688447"/>
                <a:ext cx="2579" cy="1061142"/>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55115EE-E065-4D02-9772-618E8B5003CC}"/>
                  </a:ext>
                </a:extLst>
              </p:cNvPr>
              <p:cNvGrpSpPr/>
              <p:nvPr/>
            </p:nvGrpSpPr>
            <p:grpSpPr>
              <a:xfrm>
                <a:off x="2778020" y="4292664"/>
                <a:ext cx="1942143" cy="1228598"/>
                <a:chOff x="332936" y="4713893"/>
                <a:chExt cx="2937088" cy="1228598"/>
              </a:xfrm>
            </p:grpSpPr>
            <p:sp>
              <p:nvSpPr>
                <p:cNvPr id="30" name="TextBox 98">
                  <a:extLst>
                    <a:ext uri="{FF2B5EF4-FFF2-40B4-BE49-F238E27FC236}">
                      <a16:creationId xmlns:a16="http://schemas.microsoft.com/office/drawing/2014/main" id="{1D550D28-D88B-43BD-8CFB-4062492158F1}"/>
                    </a:ext>
                  </a:extLst>
                </p:cNvPr>
                <p:cNvSpPr txBox="1"/>
                <p:nvPr/>
              </p:nvSpPr>
              <p:spPr>
                <a:xfrm>
                  <a:off x="332936" y="4713893"/>
                  <a:ext cx="2937088" cy="40011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accent2"/>
                      </a:solidFill>
                    </a:rPr>
                    <a:t>Increased Income</a:t>
                  </a:r>
                </a:p>
              </p:txBody>
            </p:sp>
            <p:sp>
              <p:nvSpPr>
                <p:cNvPr id="31" name="TextBox 99">
                  <a:extLst>
                    <a:ext uri="{FF2B5EF4-FFF2-40B4-BE49-F238E27FC236}">
                      <a16:creationId xmlns:a16="http://schemas.microsoft.com/office/drawing/2014/main" id="{0B7F39E2-48E0-436B-9F36-A9A92358BBEB}"/>
                    </a:ext>
                  </a:extLst>
                </p:cNvPr>
                <p:cNvSpPr txBox="1"/>
                <p:nvPr/>
              </p:nvSpPr>
              <p:spPr>
                <a:xfrm>
                  <a:off x="340730" y="5111494"/>
                  <a:ext cx="2929294" cy="830997"/>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65000"/>
                          <a:lumOff val="35000"/>
                        </a:schemeClr>
                      </a:solidFill>
                    </a:rPr>
                    <a:t>The workers and businesses involved in these projects receive payments, increasing their income.</a:t>
                  </a:r>
                </a:p>
              </p:txBody>
            </p:sp>
          </p:grpSp>
          <p:cxnSp>
            <p:nvCxnSpPr>
              <p:cNvPr id="20" name="Straight Arrow Connector 19">
                <a:extLst>
                  <a:ext uri="{FF2B5EF4-FFF2-40B4-BE49-F238E27FC236}">
                    <a16:creationId xmlns:a16="http://schemas.microsoft.com/office/drawing/2014/main" id="{66F2E257-18CA-44E1-9730-A2C02B772B9F}"/>
                  </a:ext>
                </a:extLst>
              </p:cNvPr>
              <p:cNvCxnSpPr>
                <a:cxnSpLocks/>
                <a:endCxn id="30" idx="0"/>
              </p:cNvCxnSpPr>
              <p:nvPr/>
            </p:nvCxnSpPr>
            <p:spPr>
              <a:xfrm>
                <a:off x="3745494" y="3138615"/>
                <a:ext cx="3598" cy="1154049"/>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7A5BFA5D-C7ED-4482-889A-48AE2F309143}"/>
                  </a:ext>
                </a:extLst>
              </p:cNvPr>
              <p:cNvGrpSpPr/>
              <p:nvPr/>
            </p:nvGrpSpPr>
            <p:grpSpPr>
              <a:xfrm>
                <a:off x="7464698" y="4046443"/>
                <a:ext cx="1942143" cy="1659485"/>
                <a:chOff x="332936" y="4467672"/>
                <a:chExt cx="2937088" cy="1659485"/>
              </a:xfrm>
            </p:grpSpPr>
            <p:sp>
              <p:nvSpPr>
                <p:cNvPr id="28" name="TextBox 105">
                  <a:extLst>
                    <a:ext uri="{FF2B5EF4-FFF2-40B4-BE49-F238E27FC236}">
                      <a16:creationId xmlns:a16="http://schemas.microsoft.com/office/drawing/2014/main" id="{A904F7E3-8418-4868-93E3-C95EE793913F}"/>
                    </a:ext>
                  </a:extLst>
                </p:cNvPr>
                <p:cNvSpPr txBox="1"/>
                <p:nvPr/>
              </p:nvSpPr>
              <p:spPr>
                <a:xfrm>
                  <a:off x="332936" y="4467672"/>
                  <a:ext cx="2937088"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3"/>
                      </a:solidFill>
                    </a:rPr>
                    <a:t>Further Income Increases:</a:t>
                  </a:r>
                </a:p>
              </p:txBody>
            </p:sp>
            <p:sp>
              <p:nvSpPr>
                <p:cNvPr id="29" name="TextBox 106">
                  <a:extLst>
                    <a:ext uri="{FF2B5EF4-FFF2-40B4-BE49-F238E27FC236}">
                      <a16:creationId xmlns:a16="http://schemas.microsoft.com/office/drawing/2014/main" id="{D8FA92AC-E945-470F-B4D6-26A31CC7AE7E}"/>
                    </a:ext>
                  </a:extLst>
                </p:cNvPr>
                <p:cNvSpPr txBox="1"/>
                <p:nvPr/>
              </p:nvSpPr>
              <p:spPr>
                <a:xfrm>
                  <a:off x="340730" y="5111494"/>
                  <a:ext cx="2929294" cy="1015663"/>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65000"/>
                          <a:lumOff val="35000"/>
                        </a:schemeClr>
                      </a:solidFill>
                    </a:rPr>
                    <a:t>The recipients of the secondary spending experience an increase in income, leading to more spending.</a:t>
                  </a:r>
                </a:p>
              </p:txBody>
            </p:sp>
          </p:grpSp>
          <p:cxnSp>
            <p:nvCxnSpPr>
              <p:cNvPr id="22" name="Straight Arrow Connector 21">
                <a:extLst>
                  <a:ext uri="{FF2B5EF4-FFF2-40B4-BE49-F238E27FC236}">
                    <a16:creationId xmlns:a16="http://schemas.microsoft.com/office/drawing/2014/main" id="{A903A845-84D2-4C27-8960-A739549C7706}"/>
                  </a:ext>
                </a:extLst>
              </p:cNvPr>
              <p:cNvCxnSpPr>
                <a:cxnSpLocks/>
                <a:endCxn id="28" idx="0"/>
              </p:cNvCxnSpPr>
              <p:nvPr/>
            </p:nvCxnSpPr>
            <p:spPr>
              <a:xfrm>
                <a:off x="8432172" y="3138615"/>
                <a:ext cx="3598" cy="907828"/>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Graphic 108" descr="Users">
                <a:extLst>
                  <a:ext uri="{FF2B5EF4-FFF2-40B4-BE49-F238E27FC236}">
                    <a16:creationId xmlns:a16="http://schemas.microsoft.com/office/drawing/2014/main" id="{D0B3EC2C-13BE-4271-A6D3-B49E244E5C3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48718" y="3874773"/>
                <a:ext cx="481662" cy="481662"/>
              </a:xfrm>
              <a:prstGeom prst="rect">
                <a:avLst/>
              </a:prstGeom>
            </p:spPr>
          </p:pic>
          <p:pic>
            <p:nvPicPr>
              <p:cNvPr id="25" name="Graphic 110" descr="Lightbulb">
                <a:extLst>
                  <a:ext uri="{FF2B5EF4-FFF2-40B4-BE49-F238E27FC236}">
                    <a16:creationId xmlns:a16="http://schemas.microsoft.com/office/drawing/2014/main" id="{1E765E74-B17A-4F05-8A92-6F309EC021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32441" y="3876933"/>
                <a:ext cx="482209" cy="482209"/>
              </a:xfrm>
              <a:prstGeom prst="rect">
                <a:avLst/>
              </a:prstGeom>
            </p:spPr>
          </p:pic>
          <p:pic>
            <p:nvPicPr>
              <p:cNvPr id="26" name="Graphic 111" descr="Rocket">
                <a:extLst>
                  <a:ext uri="{FF2B5EF4-FFF2-40B4-BE49-F238E27FC236}">
                    <a16:creationId xmlns:a16="http://schemas.microsoft.com/office/drawing/2014/main" id="{8A3A350E-14C9-4091-A93E-2123D620BDD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90722" y="3876934"/>
                <a:ext cx="482209" cy="482209"/>
              </a:xfrm>
              <a:prstGeom prst="rect">
                <a:avLst/>
              </a:prstGeom>
            </p:spPr>
          </p:pic>
          <p:pic>
            <p:nvPicPr>
              <p:cNvPr id="53" name="Graphic 15" descr="Shopping cart">
                <a:extLst>
                  <a:ext uri="{FF2B5EF4-FFF2-40B4-BE49-F238E27FC236}">
                    <a16:creationId xmlns:a16="http://schemas.microsoft.com/office/drawing/2014/main" id="{ACFFEA85-29DF-45E7-935D-E243D0889C4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35509" y="2470468"/>
                <a:ext cx="632014" cy="632014"/>
              </a:xfrm>
              <a:prstGeom prst="rect">
                <a:avLst/>
              </a:prstGeom>
            </p:spPr>
          </p:pic>
        </p:grpSp>
        <p:pic>
          <p:nvPicPr>
            <p:cNvPr id="54" name="Graphic 5" descr="Handshake">
              <a:extLst>
                <a:ext uri="{FF2B5EF4-FFF2-40B4-BE49-F238E27FC236}">
                  <a16:creationId xmlns:a16="http://schemas.microsoft.com/office/drawing/2014/main" id="{AE57F828-3912-4EEA-AE8C-F13FE0E8C51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45738" y="3671120"/>
              <a:ext cx="606842" cy="606842"/>
            </a:xfrm>
            <a:prstGeom prst="rect">
              <a:avLst/>
            </a:prstGeom>
          </p:spPr>
        </p:pic>
      </p:grpSp>
      <p:sp>
        <p:nvSpPr>
          <p:cNvPr id="2" name="TextBox 1"/>
          <p:cNvSpPr txBox="1"/>
          <p:nvPr/>
        </p:nvSpPr>
        <p:spPr>
          <a:xfrm>
            <a:off x="85725" y="35718"/>
            <a:ext cx="11963400" cy="461665"/>
          </a:xfrm>
          <a:prstGeom prst="rect">
            <a:avLst/>
          </a:prstGeom>
          <a:solidFill>
            <a:srgbClr val="0070C0"/>
          </a:solidFill>
        </p:spPr>
        <p:txBody>
          <a:bodyPr wrap="square" rtlCol="0">
            <a:spAutoFit/>
          </a:bodyPr>
          <a:lstStyle/>
          <a:p>
            <a:pPr algn="ctr"/>
            <a:r>
              <a:rPr lang="en-US" sz="2400" dirty="0">
                <a:solidFill>
                  <a:schemeClr val="bg1"/>
                </a:solidFill>
                <a:latin typeface="Arial Black" panose="020B0A04020102020204" pitchFamily="34" charset="0"/>
              </a:rPr>
              <a:t>MULTIPLIER EFFECT</a:t>
            </a:r>
          </a:p>
        </p:txBody>
      </p:sp>
      <p:sp>
        <p:nvSpPr>
          <p:cNvPr id="27" name="TextBox 26"/>
          <p:cNvSpPr txBox="1"/>
          <p:nvPr/>
        </p:nvSpPr>
        <p:spPr>
          <a:xfrm>
            <a:off x="0" y="492183"/>
            <a:ext cx="12192000" cy="156966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600" dirty="0">
                <a:latin typeface="Arial Black" panose="020B0A04020102020204" pitchFamily="34" charset="0"/>
              </a:rPr>
              <a:t>The multiplier effect in finance refers to the amplification of an initial economic stimulus or change in spending that leads to a larger impact on overall economic activity. </a:t>
            </a:r>
          </a:p>
          <a:p>
            <a:pPr marL="285750" indent="-285750" algn="just">
              <a:lnSpc>
                <a:spcPct val="150000"/>
              </a:lnSpc>
              <a:buFont typeface="Arial" panose="020B0604020202020204" pitchFamily="34" charset="0"/>
              <a:buChar char="•"/>
            </a:pPr>
            <a:r>
              <a:rPr lang="en-US" sz="1600" dirty="0">
                <a:latin typeface="Arial Black" panose="020B0A04020102020204" pitchFamily="34" charset="0"/>
              </a:rPr>
              <a:t>This concept is often associated with fiscal policy, where an initial injection of money into the economy, such as government spending or tax cuts, sets off a chain reaction of increased spending and income.</a:t>
            </a:r>
          </a:p>
        </p:txBody>
      </p:sp>
      <p:sp>
        <p:nvSpPr>
          <p:cNvPr id="55" name="TextBox 54"/>
          <p:cNvSpPr txBox="1"/>
          <p:nvPr/>
        </p:nvSpPr>
        <p:spPr>
          <a:xfrm>
            <a:off x="4249623" y="2070090"/>
            <a:ext cx="3434396" cy="369332"/>
          </a:xfrm>
          <a:prstGeom prst="rect">
            <a:avLst/>
          </a:prstGeom>
          <a:noFill/>
        </p:spPr>
        <p:txBody>
          <a:bodyPr wrap="square" rtlCol="0">
            <a:spAutoFit/>
          </a:bodyPr>
          <a:lstStyle/>
          <a:p>
            <a:pPr algn="ctr"/>
            <a:r>
              <a:rPr lang="en-US" dirty="0">
                <a:latin typeface="Arial Black" panose="020B0A04020102020204" pitchFamily="34" charset="0"/>
              </a:rPr>
              <a:t>HOW IT WORKS</a:t>
            </a:r>
          </a:p>
        </p:txBody>
      </p:sp>
    </p:spTree>
    <p:extLst>
      <p:ext uri="{BB962C8B-B14F-4D97-AF65-F5344CB8AC3E}">
        <p14:creationId xmlns:p14="http://schemas.microsoft.com/office/powerpoint/2010/main" val="36864844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941463" y="2776497"/>
            <a:ext cx="10309072" cy="3777272"/>
            <a:chOff x="941464" y="1540364"/>
            <a:chExt cx="10309072" cy="3777272"/>
          </a:xfrm>
        </p:grpSpPr>
        <p:sp>
          <p:nvSpPr>
            <p:cNvPr id="31" name="Shape">
              <a:extLst>
                <a:ext uri="{FF2B5EF4-FFF2-40B4-BE49-F238E27FC236}">
                  <a16:creationId xmlns:a16="http://schemas.microsoft.com/office/drawing/2014/main" id="{7BB28A6A-76DC-4927-864F-F92CCBD73059}"/>
                </a:ext>
              </a:extLst>
            </p:cNvPr>
            <p:cNvSpPr/>
            <p:nvPr/>
          </p:nvSpPr>
          <p:spPr>
            <a:xfrm>
              <a:off x="8462249" y="1540364"/>
              <a:ext cx="2637050" cy="3118251"/>
            </a:xfrm>
            <a:custGeom>
              <a:avLst/>
              <a:gdLst/>
              <a:ahLst/>
              <a:cxnLst>
                <a:cxn ang="0">
                  <a:pos x="wd2" y="hd2"/>
                </a:cxn>
                <a:cxn ang="5400000">
                  <a:pos x="wd2" y="hd2"/>
                </a:cxn>
                <a:cxn ang="10800000">
                  <a:pos x="wd2" y="hd2"/>
                </a:cxn>
                <a:cxn ang="16200000">
                  <a:pos x="wd2" y="hd2"/>
                </a:cxn>
              </a:cxnLst>
              <a:rect l="0" t="0" r="r" b="b"/>
              <a:pathLst>
                <a:path w="21527" h="21600" extrusionOk="0">
                  <a:moveTo>
                    <a:pt x="21253" y="10540"/>
                  </a:moveTo>
                  <a:lnTo>
                    <a:pt x="16542" y="6542"/>
                  </a:lnTo>
                  <a:lnTo>
                    <a:pt x="16542" y="3029"/>
                  </a:lnTo>
                  <a:cubicBezTo>
                    <a:pt x="16542" y="2510"/>
                    <a:pt x="16052" y="2094"/>
                    <a:pt x="15440" y="2094"/>
                  </a:cubicBezTo>
                  <a:lnTo>
                    <a:pt x="13992" y="2094"/>
                  </a:lnTo>
                  <a:cubicBezTo>
                    <a:pt x="13380" y="2094"/>
                    <a:pt x="12891" y="2510"/>
                    <a:pt x="12891" y="3029"/>
                  </a:cubicBezTo>
                  <a:lnTo>
                    <a:pt x="12891" y="3392"/>
                  </a:lnTo>
                  <a:lnTo>
                    <a:pt x="8893" y="0"/>
                  </a:lnTo>
                  <a:lnTo>
                    <a:pt x="0" y="7546"/>
                  </a:lnTo>
                  <a:lnTo>
                    <a:pt x="897" y="8238"/>
                  </a:lnTo>
                  <a:lnTo>
                    <a:pt x="8913" y="1437"/>
                  </a:lnTo>
                  <a:lnTo>
                    <a:pt x="14114" y="5850"/>
                  </a:lnTo>
                  <a:lnTo>
                    <a:pt x="14114" y="3133"/>
                  </a:lnTo>
                  <a:lnTo>
                    <a:pt x="15338" y="3133"/>
                  </a:lnTo>
                  <a:lnTo>
                    <a:pt x="15338" y="6975"/>
                  </a:lnTo>
                  <a:lnTo>
                    <a:pt x="19927" y="10869"/>
                  </a:lnTo>
                  <a:lnTo>
                    <a:pt x="18377" y="10869"/>
                  </a:lnTo>
                  <a:lnTo>
                    <a:pt x="18377" y="21081"/>
                  </a:lnTo>
                  <a:cubicBezTo>
                    <a:pt x="18377" y="21358"/>
                    <a:pt x="18642" y="21600"/>
                    <a:pt x="18989" y="21600"/>
                  </a:cubicBezTo>
                  <a:cubicBezTo>
                    <a:pt x="19315" y="21600"/>
                    <a:pt x="19601" y="21375"/>
                    <a:pt x="19601" y="21081"/>
                  </a:cubicBezTo>
                  <a:lnTo>
                    <a:pt x="19601" y="11890"/>
                  </a:lnTo>
                  <a:lnTo>
                    <a:pt x="20600" y="11890"/>
                  </a:lnTo>
                  <a:cubicBezTo>
                    <a:pt x="20988" y="11890"/>
                    <a:pt x="21314" y="11700"/>
                    <a:pt x="21457" y="11406"/>
                  </a:cubicBezTo>
                  <a:cubicBezTo>
                    <a:pt x="21600" y="11112"/>
                    <a:pt x="21518" y="10765"/>
                    <a:pt x="21253" y="10540"/>
                  </a:cubicBezTo>
                  <a:close/>
                </a:path>
              </a:pathLst>
            </a:custGeom>
            <a:solidFill>
              <a:schemeClr val="accent5"/>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grpSp>
          <p:nvGrpSpPr>
            <p:cNvPr id="55" name="Group 54"/>
            <p:cNvGrpSpPr/>
            <p:nvPr/>
          </p:nvGrpSpPr>
          <p:grpSpPr>
            <a:xfrm>
              <a:off x="941464" y="1540364"/>
              <a:ext cx="10309072" cy="3777272"/>
              <a:chOff x="941464" y="1540364"/>
              <a:chExt cx="10309072" cy="3777272"/>
            </a:xfrm>
          </p:grpSpPr>
          <p:sp>
            <p:nvSpPr>
              <p:cNvPr id="28" name="Shape">
                <a:extLst>
                  <a:ext uri="{FF2B5EF4-FFF2-40B4-BE49-F238E27FC236}">
                    <a16:creationId xmlns:a16="http://schemas.microsoft.com/office/drawing/2014/main" id="{4866DE46-1A57-4E48-ABC5-AC998BB86E8D}"/>
                  </a:ext>
                </a:extLst>
              </p:cNvPr>
              <p:cNvSpPr/>
              <p:nvPr/>
            </p:nvSpPr>
            <p:spPr>
              <a:xfrm>
                <a:off x="941464" y="1540364"/>
                <a:ext cx="3150280" cy="3115760"/>
              </a:xfrm>
              <a:custGeom>
                <a:avLst/>
                <a:gdLst/>
                <a:ahLst/>
                <a:cxnLst>
                  <a:cxn ang="0">
                    <a:pos x="wd2" y="hd2"/>
                  </a:cxn>
                  <a:cxn ang="5400000">
                    <a:pos x="wd2" y="hd2"/>
                  </a:cxn>
                  <a:cxn ang="10800000">
                    <a:pos x="wd2" y="hd2"/>
                  </a:cxn>
                  <a:cxn ang="16200000">
                    <a:pos x="wd2" y="hd2"/>
                  </a:cxn>
                </a:cxnLst>
                <a:rect l="0" t="0" r="r" b="b"/>
                <a:pathLst>
                  <a:path w="21478" h="21600" extrusionOk="0">
                    <a:moveTo>
                      <a:pt x="19341" y="21600"/>
                    </a:moveTo>
                    <a:cubicBezTo>
                      <a:pt x="19069" y="21600"/>
                      <a:pt x="18830" y="21375"/>
                      <a:pt x="18830" y="21080"/>
                    </a:cubicBezTo>
                    <a:lnTo>
                      <a:pt x="18830" y="10861"/>
                    </a:lnTo>
                    <a:lnTo>
                      <a:pt x="20125" y="10861"/>
                    </a:lnTo>
                    <a:lnTo>
                      <a:pt x="16292" y="6963"/>
                    </a:lnTo>
                    <a:lnTo>
                      <a:pt x="16292" y="3118"/>
                    </a:lnTo>
                    <a:lnTo>
                      <a:pt x="15270" y="3118"/>
                    </a:lnTo>
                    <a:lnTo>
                      <a:pt x="15270" y="5872"/>
                    </a:lnTo>
                    <a:lnTo>
                      <a:pt x="10926" y="1455"/>
                    </a:lnTo>
                    <a:lnTo>
                      <a:pt x="1336" y="11207"/>
                    </a:lnTo>
                    <a:lnTo>
                      <a:pt x="2477" y="11207"/>
                    </a:lnTo>
                    <a:lnTo>
                      <a:pt x="2477" y="21080"/>
                    </a:lnTo>
                    <a:cubicBezTo>
                      <a:pt x="2477" y="21357"/>
                      <a:pt x="2256" y="21600"/>
                      <a:pt x="1966" y="21600"/>
                    </a:cubicBezTo>
                    <a:cubicBezTo>
                      <a:pt x="1694" y="21600"/>
                      <a:pt x="1455" y="21375"/>
                      <a:pt x="1455" y="21080"/>
                    </a:cubicBezTo>
                    <a:lnTo>
                      <a:pt x="1455" y="12229"/>
                    </a:lnTo>
                    <a:lnTo>
                      <a:pt x="774" y="12229"/>
                    </a:lnTo>
                    <a:cubicBezTo>
                      <a:pt x="450" y="12229"/>
                      <a:pt x="177" y="12039"/>
                      <a:pt x="58" y="11744"/>
                    </a:cubicBezTo>
                    <a:cubicBezTo>
                      <a:pt x="-61" y="11450"/>
                      <a:pt x="7" y="11103"/>
                      <a:pt x="229" y="10878"/>
                    </a:cubicBezTo>
                    <a:lnTo>
                      <a:pt x="10926" y="0"/>
                    </a:lnTo>
                    <a:lnTo>
                      <a:pt x="14265" y="3395"/>
                    </a:lnTo>
                    <a:lnTo>
                      <a:pt x="14265" y="3031"/>
                    </a:lnTo>
                    <a:cubicBezTo>
                      <a:pt x="14265" y="2512"/>
                      <a:pt x="14674" y="2096"/>
                      <a:pt x="15185" y="2096"/>
                    </a:cubicBezTo>
                    <a:lnTo>
                      <a:pt x="16395" y="2096"/>
                    </a:lnTo>
                    <a:cubicBezTo>
                      <a:pt x="16906" y="2096"/>
                      <a:pt x="17314" y="2512"/>
                      <a:pt x="17314" y="3031"/>
                    </a:cubicBezTo>
                    <a:lnTo>
                      <a:pt x="17314" y="6548"/>
                    </a:lnTo>
                    <a:lnTo>
                      <a:pt x="21249" y="10549"/>
                    </a:lnTo>
                    <a:cubicBezTo>
                      <a:pt x="21471" y="10774"/>
                      <a:pt x="21539" y="11120"/>
                      <a:pt x="21420" y="11415"/>
                    </a:cubicBezTo>
                    <a:cubicBezTo>
                      <a:pt x="21301" y="11709"/>
                      <a:pt x="21011" y="11900"/>
                      <a:pt x="20704" y="11900"/>
                    </a:cubicBezTo>
                    <a:lnTo>
                      <a:pt x="19870" y="11900"/>
                    </a:lnTo>
                    <a:lnTo>
                      <a:pt x="19870" y="21098"/>
                    </a:lnTo>
                    <a:cubicBezTo>
                      <a:pt x="19853" y="21357"/>
                      <a:pt x="19631" y="21600"/>
                      <a:pt x="19341" y="21600"/>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29" name="Shape">
                <a:extLst>
                  <a:ext uri="{FF2B5EF4-FFF2-40B4-BE49-F238E27FC236}">
                    <a16:creationId xmlns:a16="http://schemas.microsoft.com/office/drawing/2014/main" id="{7E74905C-C45B-4A95-BEAD-186EC61F9D37}"/>
                  </a:ext>
                </a:extLst>
              </p:cNvPr>
              <p:cNvSpPr/>
              <p:nvPr/>
            </p:nvSpPr>
            <p:spPr>
              <a:xfrm>
                <a:off x="3790548" y="1540364"/>
                <a:ext cx="2637044" cy="3118251"/>
              </a:xfrm>
              <a:custGeom>
                <a:avLst/>
                <a:gdLst/>
                <a:ahLst/>
                <a:cxnLst>
                  <a:cxn ang="0">
                    <a:pos x="wd2" y="hd2"/>
                  </a:cxn>
                  <a:cxn ang="5400000">
                    <a:pos x="wd2" y="hd2"/>
                  </a:cxn>
                  <a:cxn ang="10800000">
                    <a:pos x="wd2" y="hd2"/>
                  </a:cxn>
                  <a:cxn ang="16200000">
                    <a:pos x="wd2" y="hd2"/>
                  </a:cxn>
                </a:cxnLst>
                <a:rect l="0" t="0" r="r" b="b"/>
                <a:pathLst>
                  <a:path w="21527" h="21600" extrusionOk="0">
                    <a:moveTo>
                      <a:pt x="21253" y="10540"/>
                    </a:moveTo>
                    <a:lnTo>
                      <a:pt x="16542" y="6542"/>
                    </a:lnTo>
                    <a:lnTo>
                      <a:pt x="16542" y="3029"/>
                    </a:lnTo>
                    <a:cubicBezTo>
                      <a:pt x="16542" y="2510"/>
                      <a:pt x="16052" y="2094"/>
                      <a:pt x="15440" y="2094"/>
                    </a:cubicBezTo>
                    <a:lnTo>
                      <a:pt x="13992" y="2094"/>
                    </a:lnTo>
                    <a:cubicBezTo>
                      <a:pt x="13380" y="2094"/>
                      <a:pt x="12891" y="2510"/>
                      <a:pt x="12891" y="3029"/>
                    </a:cubicBezTo>
                    <a:lnTo>
                      <a:pt x="12891" y="3392"/>
                    </a:lnTo>
                    <a:lnTo>
                      <a:pt x="8893" y="0"/>
                    </a:lnTo>
                    <a:lnTo>
                      <a:pt x="0" y="7546"/>
                    </a:lnTo>
                    <a:lnTo>
                      <a:pt x="897" y="8238"/>
                    </a:lnTo>
                    <a:lnTo>
                      <a:pt x="8913" y="1437"/>
                    </a:lnTo>
                    <a:lnTo>
                      <a:pt x="14114" y="5850"/>
                    </a:lnTo>
                    <a:lnTo>
                      <a:pt x="14114" y="3133"/>
                    </a:lnTo>
                    <a:lnTo>
                      <a:pt x="15338" y="3133"/>
                    </a:lnTo>
                    <a:lnTo>
                      <a:pt x="15338" y="6975"/>
                    </a:lnTo>
                    <a:lnTo>
                      <a:pt x="19927" y="10869"/>
                    </a:lnTo>
                    <a:lnTo>
                      <a:pt x="18377" y="10869"/>
                    </a:lnTo>
                    <a:lnTo>
                      <a:pt x="18377" y="21081"/>
                    </a:lnTo>
                    <a:cubicBezTo>
                      <a:pt x="18377" y="21358"/>
                      <a:pt x="18642" y="21600"/>
                      <a:pt x="18989" y="21600"/>
                    </a:cubicBezTo>
                    <a:cubicBezTo>
                      <a:pt x="19316" y="21600"/>
                      <a:pt x="19601" y="21375"/>
                      <a:pt x="19601" y="21081"/>
                    </a:cubicBezTo>
                    <a:lnTo>
                      <a:pt x="19601" y="11890"/>
                    </a:lnTo>
                    <a:lnTo>
                      <a:pt x="20600" y="11890"/>
                    </a:lnTo>
                    <a:cubicBezTo>
                      <a:pt x="20988" y="11890"/>
                      <a:pt x="21314" y="11700"/>
                      <a:pt x="21457" y="11406"/>
                    </a:cubicBezTo>
                    <a:cubicBezTo>
                      <a:pt x="21600" y="11112"/>
                      <a:pt x="21518" y="10765"/>
                      <a:pt x="21253" y="10540"/>
                    </a:cubicBezTo>
                    <a:close/>
                  </a:path>
                </a:pathLst>
              </a:custGeom>
              <a:solidFill>
                <a:srgbClr val="48C5E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30" name="Shape">
                <a:extLst>
                  <a:ext uri="{FF2B5EF4-FFF2-40B4-BE49-F238E27FC236}">
                    <a16:creationId xmlns:a16="http://schemas.microsoft.com/office/drawing/2014/main" id="{4578774B-F4DF-4EE3-B985-4267748F8609}"/>
                  </a:ext>
                </a:extLst>
              </p:cNvPr>
              <p:cNvSpPr/>
              <p:nvPr/>
            </p:nvSpPr>
            <p:spPr>
              <a:xfrm>
                <a:off x="6126396" y="1540364"/>
                <a:ext cx="2637050" cy="3118251"/>
              </a:xfrm>
              <a:custGeom>
                <a:avLst/>
                <a:gdLst/>
                <a:ahLst/>
                <a:cxnLst>
                  <a:cxn ang="0">
                    <a:pos x="wd2" y="hd2"/>
                  </a:cxn>
                  <a:cxn ang="5400000">
                    <a:pos x="wd2" y="hd2"/>
                  </a:cxn>
                  <a:cxn ang="10800000">
                    <a:pos x="wd2" y="hd2"/>
                  </a:cxn>
                  <a:cxn ang="16200000">
                    <a:pos x="wd2" y="hd2"/>
                  </a:cxn>
                </a:cxnLst>
                <a:rect l="0" t="0" r="r" b="b"/>
                <a:pathLst>
                  <a:path w="21527" h="21600" extrusionOk="0">
                    <a:moveTo>
                      <a:pt x="21253" y="10540"/>
                    </a:moveTo>
                    <a:lnTo>
                      <a:pt x="16542" y="6542"/>
                    </a:lnTo>
                    <a:lnTo>
                      <a:pt x="16542" y="3029"/>
                    </a:lnTo>
                    <a:cubicBezTo>
                      <a:pt x="16542" y="2510"/>
                      <a:pt x="16052" y="2094"/>
                      <a:pt x="15440" y="2094"/>
                    </a:cubicBezTo>
                    <a:lnTo>
                      <a:pt x="13992" y="2094"/>
                    </a:lnTo>
                    <a:cubicBezTo>
                      <a:pt x="13380" y="2094"/>
                      <a:pt x="12891" y="2510"/>
                      <a:pt x="12891" y="3029"/>
                    </a:cubicBezTo>
                    <a:lnTo>
                      <a:pt x="12891" y="3392"/>
                    </a:lnTo>
                    <a:lnTo>
                      <a:pt x="8893" y="0"/>
                    </a:lnTo>
                    <a:lnTo>
                      <a:pt x="0" y="7546"/>
                    </a:lnTo>
                    <a:lnTo>
                      <a:pt x="897" y="8238"/>
                    </a:lnTo>
                    <a:lnTo>
                      <a:pt x="8913" y="1437"/>
                    </a:lnTo>
                    <a:lnTo>
                      <a:pt x="14114" y="5850"/>
                    </a:lnTo>
                    <a:lnTo>
                      <a:pt x="14114" y="3133"/>
                    </a:lnTo>
                    <a:lnTo>
                      <a:pt x="15338" y="3133"/>
                    </a:lnTo>
                    <a:lnTo>
                      <a:pt x="15338" y="6975"/>
                    </a:lnTo>
                    <a:lnTo>
                      <a:pt x="19927" y="10869"/>
                    </a:lnTo>
                    <a:lnTo>
                      <a:pt x="18377" y="10869"/>
                    </a:lnTo>
                    <a:lnTo>
                      <a:pt x="18377" y="21081"/>
                    </a:lnTo>
                    <a:cubicBezTo>
                      <a:pt x="18377" y="21358"/>
                      <a:pt x="18642" y="21600"/>
                      <a:pt x="18989" y="21600"/>
                    </a:cubicBezTo>
                    <a:cubicBezTo>
                      <a:pt x="19315" y="21600"/>
                      <a:pt x="19601" y="21375"/>
                      <a:pt x="19601" y="21081"/>
                    </a:cubicBezTo>
                    <a:lnTo>
                      <a:pt x="19601" y="11890"/>
                    </a:lnTo>
                    <a:lnTo>
                      <a:pt x="20600" y="11890"/>
                    </a:lnTo>
                    <a:cubicBezTo>
                      <a:pt x="20988" y="11890"/>
                      <a:pt x="21314" y="11700"/>
                      <a:pt x="21457" y="11406"/>
                    </a:cubicBezTo>
                    <a:cubicBezTo>
                      <a:pt x="21600" y="11112"/>
                      <a:pt x="21518" y="10765"/>
                      <a:pt x="21253" y="10540"/>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pic>
            <p:nvPicPr>
              <p:cNvPr id="32" name="Graphic 7" descr="Bullseye with solid fill">
                <a:extLst>
                  <a:ext uri="{FF2B5EF4-FFF2-40B4-BE49-F238E27FC236}">
                    <a16:creationId xmlns:a16="http://schemas.microsoft.com/office/drawing/2014/main" id="{90E23AC8-3FCC-4943-826C-108CE0D11B2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33143" y="2135834"/>
                <a:ext cx="566838" cy="566838"/>
              </a:xfrm>
              <a:prstGeom prst="rect">
                <a:avLst/>
              </a:prstGeom>
            </p:spPr>
          </p:pic>
          <p:pic>
            <p:nvPicPr>
              <p:cNvPr id="33" name="Graphic 8" descr="Gears with solid fill">
                <a:extLst>
                  <a:ext uri="{FF2B5EF4-FFF2-40B4-BE49-F238E27FC236}">
                    <a16:creationId xmlns:a16="http://schemas.microsoft.com/office/drawing/2014/main" id="{9A45580C-895B-4721-A39D-F7EEEA6FCFB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5864" y="2135834"/>
                <a:ext cx="566838" cy="566838"/>
              </a:xfrm>
              <a:prstGeom prst="rect">
                <a:avLst/>
              </a:prstGeom>
            </p:spPr>
          </p:pic>
          <p:pic>
            <p:nvPicPr>
              <p:cNvPr id="34" name="Graphic 9" descr="Hourglass 30% with solid fill">
                <a:extLst>
                  <a:ext uri="{FF2B5EF4-FFF2-40B4-BE49-F238E27FC236}">
                    <a16:creationId xmlns:a16="http://schemas.microsoft.com/office/drawing/2014/main" id="{0CA4A241-E6EE-4000-9F93-E6B18FE1311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70421" y="2135834"/>
                <a:ext cx="566838" cy="566838"/>
              </a:xfrm>
              <a:prstGeom prst="rect">
                <a:avLst/>
              </a:prstGeom>
            </p:spPr>
          </p:pic>
          <p:pic>
            <p:nvPicPr>
              <p:cNvPr id="35" name="Graphic 10" descr="Lightbulb with solid fill">
                <a:extLst>
                  <a:ext uri="{FF2B5EF4-FFF2-40B4-BE49-F238E27FC236}">
                    <a16:creationId xmlns:a16="http://schemas.microsoft.com/office/drawing/2014/main" id="{9296E156-9E5C-4023-9D46-0DB26FBE6F3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58585" y="2135834"/>
                <a:ext cx="566838" cy="566838"/>
              </a:xfrm>
              <a:prstGeom prst="rect">
                <a:avLst/>
              </a:prstGeom>
            </p:spPr>
          </p:pic>
          <p:sp>
            <p:nvSpPr>
              <p:cNvPr id="51" name="TextBox 13">
                <a:extLst>
                  <a:ext uri="{FF2B5EF4-FFF2-40B4-BE49-F238E27FC236}">
                    <a16:creationId xmlns:a16="http://schemas.microsoft.com/office/drawing/2014/main" id="{60E2D8FB-3F83-40A5-9002-9BAA0525DA76}"/>
                  </a:ext>
                </a:extLst>
              </p:cNvPr>
              <p:cNvSpPr txBox="1"/>
              <p:nvPr/>
            </p:nvSpPr>
            <p:spPr>
              <a:xfrm>
                <a:off x="1388533" y="3239309"/>
                <a:ext cx="2246016" cy="1384995"/>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400" b="1" noProof="1">
                    <a:solidFill>
                      <a:schemeClr val="tx1">
                        <a:lumMod val="65000"/>
                        <a:lumOff val="35000"/>
                      </a:schemeClr>
                    </a:solidFill>
                  </a:rPr>
                  <a:t>When the</a:t>
                </a:r>
                <a:r>
                  <a:rPr lang="en-US" sz="1400" noProof="1">
                    <a:solidFill>
                      <a:schemeClr val="tx1">
                        <a:lumMod val="65000"/>
                        <a:lumOff val="35000"/>
                      </a:schemeClr>
                    </a:solidFill>
                  </a:rPr>
                  <a:t> </a:t>
                </a:r>
                <a:r>
                  <a:rPr lang="en-US" sz="1400" b="1" noProof="1">
                    <a:solidFill>
                      <a:schemeClr val="tx1">
                        <a:lumMod val="65000"/>
                        <a:lumOff val="35000"/>
                      </a:schemeClr>
                    </a:solidFill>
                  </a:rPr>
                  <a:t>housing market experiences shifts, whether it be in prices, construction, or availability, it sets off a ripple effect that resonates throughout the economy</a:t>
                </a:r>
                <a:r>
                  <a:rPr lang="en-US" sz="1400" noProof="1">
                    <a:solidFill>
                      <a:schemeClr val="tx1">
                        <a:lumMod val="65000"/>
                        <a:lumOff val="35000"/>
                      </a:schemeClr>
                    </a:solidFill>
                  </a:rPr>
                  <a:t>.</a:t>
                </a:r>
              </a:p>
            </p:txBody>
          </p:sp>
          <p:sp>
            <p:nvSpPr>
              <p:cNvPr id="49" name="TextBox 16">
                <a:extLst>
                  <a:ext uri="{FF2B5EF4-FFF2-40B4-BE49-F238E27FC236}">
                    <a16:creationId xmlns:a16="http://schemas.microsoft.com/office/drawing/2014/main" id="{AB008A62-2626-47E5-A518-710DAA09B7BC}"/>
                  </a:ext>
                </a:extLst>
              </p:cNvPr>
              <p:cNvSpPr txBox="1"/>
              <p:nvPr/>
            </p:nvSpPr>
            <p:spPr>
              <a:xfrm>
                <a:off x="3937469" y="3301908"/>
                <a:ext cx="2088959" cy="1169551"/>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400" b="1" noProof="1">
                    <a:solidFill>
                      <a:schemeClr val="tx1">
                        <a:lumMod val="65000"/>
                        <a:lumOff val="35000"/>
                      </a:schemeClr>
                    </a:solidFill>
                  </a:rPr>
                  <a:t>One of the key factors driving the housing market multiplier effect is the interplay between supply and demand</a:t>
                </a:r>
                <a:r>
                  <a:rPr lang="en-US" sz="1200" b="1" noProof="1">
                    <a:solidFill>
                      <a:schemeClr val="tx1">
                        <a:lumMod val="65000"/>
                        <a:lumOff val="35000"/>
                      </a:schemeClr>
                    </a:solidFill>
                  </a:rPr>
                  <a:t>. </a:t>
                </a:r>
              </a:p>
            </p:txBody>
          </p:sp>
          <p:sp>
            <p:nvSpPr>
              <p:cNvPr id="47" name="TextBox 19">
                <a:extLst>
                  <a:ext uri="{FF2B5EF4-FFF2-40B4-BE49-F238E27FC236}">
                    <a16:creationId xmlns:a16="http://schemas.microsoft.com/office/drawing/2014/main" id="{E357DF1B-39A2-4034-AA6C-6ACE5489B793}"/>
                  </a:ext>
                </a:extLst>
              </p:cNvPr>
              <p:cNvSpPr txBox="1"/>
              <p:nvPr/>
            </p:nvSpPr>
            <p:spPr>
              <a:xfrm>
                <a:off x="6282396" y="3298142"/>
                <a:ext cx="2025438" cy="1169551"/>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400" b="1" noProof="1">
                    <a:solidFill>
                      <a:schemeClr val="tx1">
                        <a:lumMod val="65000"/>
                        <a:lumOff val="35000"/>
                      </a:schemeClr>
                    </a:solidFill>
                  </a:rPr>
                  <a:t>As demand rises, so does the need for construction materials, labor, and services associated with the housing market</a:t>
                </a:r>
                <a:r>
                  <a:rPr lang="en-US" sz="1200" b="1" noProof="1">
                    <a:solidFill>
                      <a:schemeClr val="tx1">
                        <a:lumMod val="65000"/>
                        <a:lumOff val="35000"/>
                      </a:schemeClr>
                    </a:solidFill>
                  </a:rPr>
                  <a:t>. </a:t>
                </a:r>
              </a:p>
            </p:txBody>
          </p:sp>
          <p:sp>
            <p:nvSpPr>
              <p:cNvPr id="45" name="TextBox 22">
                <a:extLst>
                  <a:ext uri="{FF2B5EF4-FFF2-40B4-BE49-F238E27FC236}">
                    <a16:creationId xmlns:a16="http://schemas.microsoft.com/office/drawing/2014/main" id="{A2A1EB6E-1178-4F73-80D6-392D9B52566A}"/>
                  </a:ext>
                </a:extLst>
              </p:cNvPr>
              <p:cNvSpPr txBox="1"/>
              <p:nvPr/>
            </p:nvSpPr>
            <p:spPr>
              <a:xfrm>
                <a:off x="8616659" y="3239309"/>
                <a:ext cx="2025941" cy="1384995"/>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400" b="1" dirty="0">
                    <a:solidFill>
                      <a:schemeClr val="tx1">
                        <a:lumMod val="65000"/>
                        <a:lumOff val="35000"/>
                      </a:schemeClr>
                    </a:solidFill>
                  </a:rPr>
                  <a:t>This, in turn, stimulates job creation and increases economic output in related industries such as construction, real estate, and home furnishings.</a:t>
                </a:r>
              </a:p>
            </p:txBody>
          </p:sp>
          <p:pic>
            <p:nvPicPr>
              <p:cNvPr id="40" name="Graphic 27" descr="Badge with solid fill">
                <a:extLst>
                  <a:ext uri="{FF2B5EF4-FFF2-40B4-BE49-F238E27FC236}">
                    <a16:creationId xmlns:a16="http://schemas.microsoft.com/office/drawing/2014/main" id="{F65F88C2-65DC-40F5-8F15-9C94D0EC38F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67607" y="4403236"/>
                <a:ext cx="914400" cy="914400"/>
              </a:xfrm>
              <a:prstGeom prst="rect">
                <a:avLst/>
              </a:prstGeom>
            </p:spPr>
          </p:pic>
          <p:pic>
            <p:nvPicPr>
              <p:cNvPr id="41" name="Graphic 29" descr="Badge 3 with solid fill">
                <a:extLst>
                  <a:ext uri="{FF2B5EF4-FFF2-40B4-BE49-F238E27FC236}">
                    <a16:creationId xmlns:a16="http://schemas.microsoft.com/office/drawing/2014/main" id="{6B0B2A69-99B9-4C45-8002-8686AC843CD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01871" y="4403236"/>
                <a:ext cx="914400" cy="914400"/>
              </a:xfrm>
              <a:prstGeom prst="rect">
                <a:avLst/>
              </a:prstGeom>
            </p:spPr>
          </p:pic>
          <p:pic>
            <p:nvPicPr>
              <p:cNvPr id="42" name="Graphic 31" descr="Badge 1 with solid fill">
                <a:extLst>
                  <a:ext uri="{FF2B5EF4-FFF2-40B4-BE49-F238E27FC236}">
                    <a16:creationId xmlns:a16="http://schemas.microsoft.com/office/drawing/2014/main" id="{6C4110E7-EDDC-4BA2-B0D1-27F2225379A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33343" y="4403236"/>
                <a:ext cx="914400" cy="914400"/>
              </a:xfrm>
              <a:prstGeom prst="rect">
                <a:avLst/>
              </a:prstGeom>
            </p:spPr>
          </p:pic>
          <p:pic>
            <p:nvPicPr>
              <p:cNvPr id="43" name="Graphic 35" descr="Badge 4 with solid fill">
                <a:extLst>
                  <a:ext uri="{FF2B5EF4-FFF2-40B4-BE49-F238E27FC236}">
                    <a16:creationId xmlns:a16="http://schemas.microsoft.com/office/drawing/2014/main" id="{859E285A-87D6-41E3-9AA5-3B85428768F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336136" y="4403236"/>
                <a:ext cx="914400" cy="914400"/>
              </a:xfrm>
              <a:prstGeom prst="rect">
                <a:avLst/>
              </a:prstGeom>
            </p:spPr>
          </p:pic>
        </p:grpSp>
      </p:grpSp>
      <p:sp>
        <p:nvSpPr>
          <p:cNvPr id="53" name="TextBox 52"/>
          <p:cNvSpPr txBox="1"/>
          <p:nvPr/>
        </p:nvSpPr>
        <p:spPr>
          <a:xfrm>
            <a:off x="186396" y="1230384"/>
            <a:ext cx="11861672" cy="830997"/>
          </a:xfrm>
          <a:prstGeom prst="rect">
            <a:avLst/>
          </a:prstGeom>
          <a:noFill/>
        </p:spPr>
        <p:txBody>
          <a:bodyPr wrap="square" rtlCol="0">
            <a:spAutoFit/>
          </a:bodyPr>
          <a:lstStyle/>
          <a:p>
            <a:r>
              <a:rPr lang="en-US" sz="2400" dirty="0">
                <a:latin typeface="Arial Black" panose="020B0A04020102020204" pitchFamily="34" charset="0"/>
              </a:rPr>
              <a:t>Housing market multiplier effect refers to the amplification of economic activity triggered by changes in the housing market</a:t>
            </a:r>
          </a:p>
        </p:txBody>
      </p:sp>
      <p:sp>
        <p:nvSpPr>
          <p:cNvPr id="57" name="TextBox 56"/>
          <p:cNvSpPr txBox="1"/>
          <p:nvPr/>
        </p:nvSpPr>
        <p:spPr>
          <a:xfrm>
            <a:off x="186396" y="269568"/>
            <a:ext cx="11861671" cy="461665"/>
          </a:xfrm>
          <a:prstGeom prst="rect">
            <a:avLst/>
          </a:prstGeom>
          <a:solidFill>
            <a:srgbClr val="0070C0"/>
          </a:solidFill>
        </p:spPr>
        <p:txBody>
          <a:bodyPr wrap="square" rtlCol="0">
            <a:spAutoFit/>
          </a:bodyPr>
          <a:lstStyle/>
          <a:p>
            <a:pPr algn="ctr"/>
            <a:r>
              <a:rPr lang="en-US" sz="2400" dirty="0">
                <a:solidFill>
                  <a:schemeClr val="bg1"/>
                </a:solidFill>
                <a:latin typeface="Arial Black" panose="020B0A04020102020204" pitchFamily="34" charset="0"/>
              </a:rPr>
              <a:t>MULTIPLIER EFFECT OF AFFORDABLE HOUSING</a:t>
            </a:r>
          </a:p>
        </p:txBody>
      </p:sp>
    </p:spTree>
    <p:extLst>
      <p:ext uri="{BB962C8B-B14F-4D97-AF65-F5344CB8AC3E}">
        <p14:creationId xmlns:p14="http://schemas.microsoft.com/office/powerpoint/2010/main" val="41712654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2107375" y="450659"/>
            <a:ext cx="7461226" cy="1721051"/>
            <a:chOff x="3295649" y="923925"/>
            <a:chExt cx="5546425" cy="1344822"/>
          </a:xfrm>
          <a:solidFill>
            <a:schemeClr val="accent1"/>
          </a:solidFill>
        </p:grpSpPr>
        <p:sp>
          <p:nvSpPr>
            <p:cNvPr id="96" name="Freeform: Shape 34"/>
            <p:cNvSpPr/>
            <p:nvPr/>
          </p:nvSpPr>
          <p:spPr>
            <a:xfrm>
              <a:off x="3295649" y="923925"/>
              <a:ext cx="3155006" cy="1057275"/>
            </a:xfrm>
            <a:custGeom>
              <a:avLst/>
              <a:gdLst>
                <a:gd name="connsiteX0" fmla="*/ 0 w 3155006"/>
                <a:gd name="connsiteY0" fmla="*/ 0 h 1057275"/>
                <a:gd name="connsiteX1" fmla="*/ 2242498 w 3155006"/>
                <a:gd name="connsiteY1" fmla="*/ 0 h 1057275"/>
                <a:gd name="connsiteX2" fmla="*/ 3155006 w 3155006"/>
                <a:gd name="connsiteY2" fmla="*/ 1057275 h 1057275"/>
                <a:gd name="connsiteX3" fmla="*/ 0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2242498" y="0"/>
                  </a:lnTo>
                  <a:lnTo>
                    <a:pt x="3155006" y="1057275"/>
                  </a:lnTo>
                  <a:lnTo>
                    <a:pt x="0" y="105727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 name="Right Triangle 96"/>
            <p:cNvSpPr/>
            <p:nvPr/>
          </p:nvSpPr>
          <p:spPr>
            <a:xfrm flipH="1" flipV="1">
              <a:off x="3295649" y="1981200"/>
              <a:ext cx="517225" cy="287547"/>
            </a:xfrm>
            <a:prstGeom prst="rtTriangle">
              <a:avLst/>
            </a:prstGeom>
            <a:gradFill flip="none" rotWithShape="1">
              <a:gsLst>
                <a:gs pos="100000">
                  <a:srgbClr val="042432"/>
                </a:gs>
                <a:gs pos="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 name="Right Triangle 97"/>
            <p:cNvSpPr/>
            <p:nvPr/>
          </p:nvSpPr>
          <p:spPr>
            <a:xfrm flipV="1">
              <a:off x="8320866" y="1981199"/>
              <a:ext cx="521208" cy="287547"/>
            </a:xfrm>
            <a:prstGeom prst="rtTriangle">
              <a:avLst/>
            </a:prstGeom>
            <a:gradFill>
              <a:gsLst>
                <a:gs pos="100000">
                  <a:schemeClr val="accent1">
                    <a:lumMod val="75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 name="Freeform: Shape 37"/>
            <p:cNvSpPr/>
            <p:nvPr/>
          </p:nvSpPr>
          <p:spPr>
            <a:xfrm>
              <a:off x="5687068" y="923925"/>
              <a:ext cx="3155006" cy="1057275"/>
            </a:xfrm>
            <a:custGeom>
              <a:avLst/>
              <a:gdLst>
                <a:gd name="connsiteX0" fmla="*/ 0 w 3155006"/>
                <a:gd name="connsiteY0" fmla="*/ 0 h 1057275"/>
                <a:gd name="connsiteX1" fmla="*/ 3155006 w 3155006"/>
                <a:gd name="connsiteY1" fmla="*/ 0 h 1057275"/>
                <a:gd name="connsiteX2" fmla="*/ 3155006 w 3155006"/>
                <a:gd name="connsiteY2" fmla="*/ 1057275 h 1057275"/>
                <a:gd name="connsiteX3" fmla="*/ 912508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3155006" y="0"/>
                  </a:lnTo>
                  <a:lnTo>
                    <a:pt x="3155006" y="1057275"/>
                  </a:lnTo>
                  <a:lnTo>
                    <a:pt x="912508" y="10572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16" name="Group 115"/>
          <p:cNvGrpSpPr/>
          <p:nvPr/>
        </p:nvGrpSpPr>
        <p:grpSpPr>
          <a:xfrm>
            <a:off x="710024" y="616321"/>
            <a:ext cx="10188159" cy="6182412"/>
            <a:chOff x="710024" y="616321"/>
            <a:chExt cx="10188159" cy="6182412"/>
          </a:xfrm>
        </p:grpSpPr>
        <p:grpSp>
          <p:nvGrpSpPr>
            <p:cNvPr id="53" name="Group 52"/>
            <p:cNvGrpSpPr/>
            <p:nvPr/>
          </p:nvGrpSpPr>
          <p:grpSpPr>
            <a:xfrm>
              <a:off x="2107375" y="2642337"/>
              <a:ext cx="7461226" cy="1721051"/>
              <a:chOff x="3295649" y="923925"/>
              <a:chExt cx="5546425" cy="1344822"/>
            </a:xfrm>
            <a:solidFill>
              <a:schemeClr val="accent1"/>
            </a:solidFill>
          </p:grpSpPr>
          <p:sp>
            <p:nvSpPr>
              <p:cNvPr id="92" name="Freeform: Shape 39"/>
              <p:cNvSpPr/>
              <p:nvPr/>
            </p:nvSpPr>
            <p:spPr>
              <a:xfrm>
                <a:off x="3295649" y="923925"/>
                <a:ext cx="3155006" cy="1057275"/>
              </a:xfrm>
              <a:custGeom>
                <a:avLst/>
                <a:gdLst>
                  <a:gd name="connsiteX0" fmla="*/ 0 w 3155006"/>
                  <a:gd name="connsiteY0" fmla="*/ 0 h 1057275"/>
                  <a:gd name="connsiteX1" fmla="*/ 2242498 w 3155006"/>
                  <a:gd name="connsiteY1" fmla="*/ 0 h 1057275"/>
                  <a:gd name="connsiteX2" fmla="*/ 3155006 w 3155006"/>
                  <a:gd name="connsiteY2" fmla="*/ 1057275 h 1057275"/>
                  <a:gd name="connsiteX3" fmla="*/ 0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2242498" y="0"/>
                    </a:lnTo>
                    <a:lnTo>
                      <a:pt x="3155006" y="1057275"/>
                    </a:lnTo>
                    <a:lnTo>
                      <a:pt x="0" y="10572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Right Triangle 92"/>
              <p:cNvSpPr/>
              <p:nvPr/>
            </p:nvSpPr>
            <p:spPr>
              <a:xfrm flipH="1" flipV="1">
                <a:off x="3295649" y="1981200"/>
                <a:ext cx="517225" cy="287547"/>
              </a:xfrm>
              <a:prstGeom prst="rtTriangle">
                <a:avLst/>
              </a:prstGeom>
              <a:gradFill>
                <a:gsLst>
                  <a:gs pos="100000">
                    <a:schemeClr val="accent2">
                      <a:lumMod val="75000"/>
                    </a:schemeClr>
                  </a:gs>
                  <a:gs pos="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 name="Right Triangle 93"/>
              <p:cNvSpPr/>
              <p:nvPr/>
            </p:nvSpPr>
            <p:spPr>
              <a:xfrm flipV="1">
                <a:off x="8320866" y="1981199"/>
                <a:ext cx="521208" cy="287547"/>
              </a:xfrm>
              <a:prstGeom prst="rtTriangle">
                <a:avLst/>
              </a:prstGeom>
              <a:gradFill>
                <a:gsLst>
                  <a:gs pos="100000">
                    <a:schemeClr val="accent3">
                      <a:lumMod val="75000"/>
                    </a:schemeClr>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 name="Freeform: Shape 43"/>
              <p:cNvSpPr/>
              <p:nvPr/>
            </p:nvSpPr>
            <p:spPr>
              <a:xfrm>
                <a:off x="5687068" y="923925"/>
                <a:ext cx="3155006" cy="1057275"/>
              </a:xfrm>
              <a:custGeom>
                <a:avLst/>
                <a:gdLst>
                  <a:gd name="connsiteX0" fmla="*/ 0 w 3155006"/>
                  <a:gd name="connsiteY0" fmla="*/ 0 h 1057275"/>
                  <a:gd name="connsiteX1" fmla="*/ 3155006 w 3155006"/>
                  <a:gd name="connsiteY1" fmla="*/ 0 h 1057275"/>
                  <a:gd name="connsiteX2" fmla="*/ 3155006 w 3155006"/>
                  <a:gd name="connsiteY2" fmla="*/ 1057275 h 1057275"/>
                  <a:gd name="connsiteX3" fmla="*/ 912508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3155006" y="0"/>
                    </a:lnTo>
                    <a:lnTo>
                      <a:pt x="3155006" y="1057275"/>
                    </a:lnTo>
                    <a:lnTo>
                      <a:pt x="912508" y="1057275"/>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4" name="Group 53"/>
            <p:cNvGrpSpPr/>
            <p:nvPr/>
          </p:nvGrpSpPr>
          <p:grpSpPr>
            <a:xfrm>
              <a:off x="2107375" y="4834013"/>
              <a:ext cx="7461226" cy="1721051"/>
              <a:chOff x="3295649" y="923925"/>
              <a:chExt cx="5546425" cy="1344822"/>
            </a:xfrm>
            <a:solidFill>
              <a:schemeClr val="accent1"/>
            </a:solidFill>
          </p:grpSpPr>
          <p:sp>
            <p:nvSpPr>
              <p:cNvPr id="88" name="Freeform: Shape 46"/>
              <p:cNvSpPr/>
              <p:nvPr/>
            </p:nvSpPr>
            <p:spPr>
              <a:xfrm>
                <a:off x="3295649" y="923925"/>
                <a:ext cx="3155006" cy="1057275"/>
              </a:xfrm>
              <a:custGeom>
                <a:avLst/>
                <a:gdLst>
                  <a:gd name="connsiteX0" fmla="*/ 0 w 3155006"/>
                  <a:gd name="connsiteY0" fmla="*/ 0 h 1057275"/>
                  <a:gd name="connsiteX1" fmla="*/ 2242498 w 3155006"/>
                  <a:gd name="connsiteY1" fmla="*/ 0 h 1057275"/>
                  <a:gd name="connsiteX2" fmla="*/ 3155006 w 3155006"/>
                  <a:gd name="connsiteY2" fmla="*/ 1057275 h 1057275"/>
                  <a:gd name="connsiteX3" fmla="*/ 0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2242498" y="0"/>
                    </a:lnTo>
                    <a:lnTo>
                      <a:pt x="3155006" y="1057275"/>
                    </a:lnTo>
                    <a:lnTo>
                      <a:pt x="0" y="105727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 name="Right Triangle 88"/>
              <p:cNvSpPr/>
              <p:nvPr/>
            </p:nvSpPr>
            <p:spPr>
              <a:xfrm flipH="1" flipV="1">
                <a:off x="3295649" y="1981200"/>
                <a:ext cx="517225" cy="287547"/>
              </a:xfrm>
              <a:prstGeom prst="rtTriangle">
                <a:avLst/>
              </a:prstGeom>
              <a:gradFill>
                <a:gsLst>
                  <a:gs pos="100000">
                    <a:schemeClr val="accent5">
                      <a:lumMod val="75000"/>
                    </a:schemeClr>
                  </a:gs>
                  <a:gs pos="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 name="Right Triangle 89"/>
              <p:cNvSpPr/>
              <p:nvPr/>
            </p:nvSpPr>
            <p:spPr>
              <a:xfrm flipV="1">
                <a:off x="8320866" y="1981199"/>
                <a:ext cx="521208" cy="287547"/>
              </a:xfrm>
              <a:prstGeom prst="rtTriangle">
                <a:avLst/>
              </a:prstGeom>
              <a:gradFill>
                <a:gsLst>
                  <a:gs pos="100000">
                    <a:schemeClr val="accent6">
                      <a:lumMod val="75000"/>
                    </a:schemeClr>
                  </a:gs>
                  <a:gs pos="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Freeform: Shape 49"/>
              <p:cNvSpPr/>
              <p:nvPr/>
            </p:nvSpPr>
            <p:spPr>
              <a:xfrm>
                <a:off x="5687068" y="923925"/>
                <a:ext cx="3155006" cy="1057275"/>
              </a:xfrm>
              <a:custGeom>
                <a:avLst/>
                <a:gdLst>
                  <a:gd name="connsiteX0" fmla="*/ 0 w 3155006"/>
                  <a:gd name="connsiteY0" fmla="*/ 0 h 1057275"/>
                  <a:gd name="connsiteX1" fmla="*/ 3155006 w 3155006"/>
                  <a:gd name="connsiteY1" fmla="*/ 0 h 1057275"/>
                  <a:gd name="connsiteX2" fmla="*/ 3155006 w 3155006"/>
                  <a:gd name="connsiteY2" fmla="*/ 1057275 h 1057275"/>
                  <a:gd name="connsiteX3" fmla="*/ 912508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3155006" y="0"/>
                    </a:lnTo>
                    <a:lnTo>
                      <a:pt x="3155006" y="1057275"/>
                    </a:lnTo>
                    <a:lnTo>
                      <a:pt x="912508" y="105727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5" name="Group 54"/>
            <p:cNvGrpSpPr/>
            <p:nvPr/>
          </p:nvGrpSpPr>
          <p:grpSpPr>
            <a:xfrm>
              <a:off x="2110580" y="2209982"/>
              <a:ext cx="7458021" cy="128723"/>
              <a:chOff x="3298031" y="2536778"/>
              <a:chExt cx="5544043" cy="100584"/>
            </a:xfrm>
          </p:grpSpPr>
          <p:sp>
            <p:nvSpPr>
              <p:cNvPr id="86" name="Oval 85"/>
              <p:cNvSpPr/>
              <p:nvPr/>
            </p:nvSpPr>
            <p:spPr>
              <a:xfrm>
                <a:off x="3298031" y="2536778"/>
                <a:ext cx="315262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Oval 86"/>
              <p:cNvSpPr/>
              <p:nvPr/>
            </p:nvSpPr>
            <p:spPr>
              <a:xfrm>
                <a:off x="6591300" y="2536778"/>
                <a:ext cx="225077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6" name="Group 55"/>
            <p:cNvGrpSpPr/>
            <p:nvPr/>
          </p:nvGrpSpPr>
          <p:grpSpPr>
            <a:xfrm>
              <a:off x="2110580" y="4439995"/>
              <a:ext cx="7458021" cy="128723"/>
              <a:chOff x="3298031" y="2536778"/>
              <a:chExt cx="5544043" cy="100584"/>
            </a:xfrm>
          </p:grpSpPr>
          <p:sp>
            <p:nvSpPr>
              <p:cNvPr id="84" name="Oval 83"/>
              <p:cNvSpPr/>
              <p:nvPr/>
            </p:nvSpPr>
            <p:spPr>
              <a:xfrm>
                <a:off x="3298031" y="2536778"/>
                <a:ext cx="315262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84"/>
              <p:cNvSpPr/>
              <p:nvPr/>
            </p:nvSpPr>
            <p:spPr>
              <a:xfrm>
                <a:off x="6591300" y="2536778"/>
                <a:ext cx="225077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7" name="Group 56"/>
            <p:cNvGrpSpPr/>
            <p:nvPr/>
          </p:nvGrpSpPr>
          <p:grpSpPr>
            <a:xfrm>
              <a:off x="2110580" y="6670010"/>
              <a:ext cx="7458021" cy="128723"/>
              <a:chOff x="3298031" y="2536778"/>
              <a:chExt cx="5544043" cy="100584"/>
            </a:xfrm>
          </p:grpSpPr>
          <p:sp>
            <p:nvSpPr>
              <p:cNvPr id="82" name="Oval 81"/>
              <p:cNvSpPr/>
              <p:nvPr/>
            </p:nvSpPr>
            <p:spPr>
              <a:xfrm>
                <a:off x="3298031" y="2536778"/>
                <a:ext cx="315262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p:cNvSpPr/>
              <p:nvPr/>
            </p:nvSpPr>
            <p:spPr>
              <a:xfrm>
                <a:off x="6591300" y="2536778"/>
                <a:ext cx="225077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7" name="Freeform 66"/>
            <p:cNvSpPr/>
            <p:nvPr/>
          </p:nvSpPr>
          <p:spPr>
            <a:xfrm>
              <a:off x="710024" y="616321"/>
              <a:ext cx="1089826" cy="877357"/>
            </a:xfrm>
            <a:custGeom>
              <a:avLst/>
              <a:gdLst>
                <a:gd name="connsiteX0" fmla="*/ 414678 w 468485"/>
                <a:gd name="connsiteY0" fmla="*/ 18311 h 396648"/>
                <a:gd name="connsiteX1" fmla="*/ 430736 w 468485"/>
                <a:gd name="connsiteY1" fmla="*/ 25072 h 396648"/>
                <a:gd name="connsiteX2" fmla="*/ 461724 w 468485"/>
                <a:gd name="connsiteY2" fmla="*/ 56060 h 396648"/>
                <a:gd name="connsiteX3" fmla="*/ 468485 w 468485"/>
                <a:gd name="connsiteY3" fmla="*/ 72118 h 396648"/>
                <a:gd name="connsiteX4" fmla="*/ 461724 w 468485"/>
                <a:gd name="connsiteY4" fmla="*/ 88175 h 396648"/>
                <a:gd name="connsiteX5" fmla="*/ 232412 w 468485"/>
                <a:gd name="connsiteY5" fmla="*/ 317487 h 396648"/>
                <a:gd name="connsiteX6" fmla="*/ 216354 w 468485"/>
                <a:gd name="connsiteY6" fmla="*/ 324249 h 396648"/>
                <a:gd name="connsiteX7" fmla="*/ 200297 w 468485"/>
                <a:gd name="connsiteY7" fmla="*/ 317487 h 396648"/>
                <a:gd name="connsiteX8" fmla="*/ 79161 w 468485"/>
                <a:gd name="connsiteY8" fmla="*/ 196352 h 396648"/>
                <a:gd name="connsiteX9" fmla="*/ 72400 w 468485"/>
                <a:gd name="connsiteY9" fmla="*/ 180295 h 396648"/>
                <a:gd name="connsiteX10" fmla="*/ 79161 w 468485"/>
                <a:gd name="connsiteY10" fmla="*/ 164237 h 396648"/>
                <a:gd name="connsiteX11" fmla="*/ 110149 w 468485"/>
                <a:gd name="connsiteY11" fmla="*/ 133249 h 396648"/>
                <a:gd name="connsiteX12" fmla="*/ 126207 w 468485"/>
                <a:gd name="connsiteY12" fmla="*/ 126488 h 396648"/>
                <a:gd name="connsiteX13" fmla="*/ 142264 w 468485"/>
                <a:gd name="connsiteY13" fmla="*/ 133249 h 396648"/>
                <a:gd name="connsiteX14" fmla="*/ 216354 w 468485"/>
                <a:gd name="connsiteY14" fmla="*/ 207339 h 396648"/>
                <a:gd name="connsiteX15" fmla="*/ 398621 w 468485"/>
                <a:gd name="connsiteY15" fmla="*/ 25072 h 396648"/>
                <a:gd name="connsiteX16" fmla="*/ 414678 w 468485"/>
                <a:gd name="connsiteY16" fmla="*/ 18311 h 396648"/>
                <a:gd name="connsiteX17" fmla="*/ 81132 w 468485"/>
                <a:gd name="connsiteY17" fmla="*/ 0 h 396648"/>
                <a:gd name="connsiteX18" fmla="*/ 315515 w 468485"/>
                <a:gd name="connsiteY18" fmla="*/ 0 h 396648"/>
                <a:gd name="connsiteX19" fmla="*/ 348476 w 468485"/>
                <a:gd name="connsiteY19" fmla="*/ 7043 h 396648"/>
                <a:gd name="connsiteX20" fmla="*/ 353546 w 468485"/>
                <a:gd name="connsiteY20" fmla="*/ 13522 h 396648"/>
                <a:gd name="connsiteX21" fmla="*/ 351011 w 468485"/>
                <a:gd name="connsiteY21" fmla="*/ 21692 h 396648"/>
                <a:gd name="connsiteX22" fmla="*/ 337207 w 468485"/>
                <a:gd name="connsiteY22" fmla="*/ 35495 h 396648"/>
                <a:gd name="connsiteX23" fmla="*/ 330728 w 468485"/>
                <a:gd name="connsiteY23" fmla="*/ 38313 h 396648"/>
                <a:gd name="connsiteX24" fmla="*/ 328192 w 468485"/>
                <a:gd name="connsiteY24" fmla="*/ 37749 h 396648"/>
                <a:gd name="connsiteX25" fmla="*/ 315515 w 468485"/>
                <a:gd name="connsiteY25" fmla="*/ 36059 h 396648"/>
                <a:gd name="connsiteX26" fmla="*/ 81132 w 468485"/>
                <a:gd name="connsiteY26" fmla="*/ 36059 h 396648"/>
                <a:gd name="connsiteX27" fmla="*/ 49299 w 468485"/>
                <a:gd name="connsiteY27" fmla="*/ 49299 h 396648"/>
                <a:gd name="connsiteX28" fmla="*/ 36058 w 468485"/>
                <a:gd name="connsiteY28" fmla="*/ 81132 h 396648"/>
                <a:gd name="connsiteX29" fmla="*/ 36058 w 468485"/>
                <a:gd name="connsiteY29" fmla="*/ 315515 h 396648"/>
                <a:gd name="connsiteX30" fmla="*/ 49299 w 468485"/>
                <a:gd name="connsiteY30" fmla="*/ 347349 h 396648"/>
                <a:gd name="connsiteX31" fmla="*/ 81132 w 468485"/>
                <a:gd name="connsiteY31" fmla="*/ 360589 h 396648"/>
                <a:gd name="connsiteX32" fmla="*/ 315515 w 468485"/>
                <a:gd name="connsiteY32" fmla="*/ 360589 h 396648"/>
                <a:gd name="connsiteX33" fmla="*/ 347348 w 468485"/>
                <a:gd name="connsiteY33" fmla="*/ 347349 h 396648"/>
                <a:gd name="connsiteX34" fmla="*/ 360589 w 468485"/>
                <a:gd name="connsiteY34" fmla="*/ 315515 h 396648"/>
                <a:gd name="connsiteX35" fmla="*/ 360589 w 468485"/>
                <a:gd name="connsiteY35" fmla="*/ 243961 h 396648"/>
                <a:gd name="connsiteX36" fmla="*/ 363124 w 468485"/>
                <a:gd name="connsiteY36" fmla="*/ 237764 h 396648"/>
                <a:gd name="connsiteX37" fmla="*/ 381154 w 468485"/>
                <a:gd name="connsiteY37" fmla="*/ 219734 h 396648"/>
                <a:gd name="connsiteX38" fmla="*/ 387633 w 468485"/>
                <a:gd name="connsiteY38" fmla="*/ 216917 h 396648"/>
                <a:gd name="connsiteX39" fmla="*/ 391014 w 468485"/>
                <a:gd name="connsiteY39" fmla="*/ 217762 h 396648"/>
                <a:gd name="connsiteX40" fmla="*/ 396648 w 468485"/>
                <a:gd name="connsiteY40" fmla="*/ 225932 h 396648"/>
                <a:gd name="connsiteX41" fmla="*/ 396648 w 468485"/>
                <a:gd name="connsiteY41" fmla="*/ 315515 h 396648"/>
                <a:gd name="connsiteX42" fmla="*/ 372843 w 468485"/>
                <a:gd name="connsiteY42" fmla="*/ 372844 h 396648"/>
                <a:gd name="connsiteX43" fmla="*/ 315515 w 468485"/>
                <a:gd name="connsiteY43" fmla="*/ 396648 h 396648"/>
                <a:gd name="connsiteX44" fmla="*/ 81132 w 468485"/>
                <a:gd name="connsiteY44" fmla="*/ 396648 h 396648"/>
                <a:gd name="connsiteX45" fmla="*/ 23804 w 468485"/>
                <a:gd name="connsiteY45" fmla="*/ 372844 h 396648"/>
                <a:gd name="connsiteX46" fmla="*/ 0 w 468485"/>
                <a:gd name="connsiteY46" fmla="*/ 315515 h 396648"/>
                <a:gd name="connsiteX47" fmla="*/ 0 w 468485"/>
                <a:gd name="connsiteY47" fmla="*/ 81132 h 396648"/>
                <a:gd name="connsiteX48" fmla="*/ 23804 w 468485"/>
                <a:gd name="connsiteY48" fmla="*/ 23804 h 396648"/>
                <a:gd name="connsiteX49" fmla="*/ 81132 w 468485"/>
                <a:gd name="connsiteY49" fmla="*/ 0 h 3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485" h="396648">
                  <a:moveTo>
                    <a:pt x="414678" y="18311"/>
                  </a:moveTo>
                  <a:cubicBezTo>
                    <a:pt x="420876" y="18311"/>
                    <a:pt x="426229" y="20565"/>
                    <a:pt x="430736" y="25072"/>
                  </a:cubicBezTo>
                  <a:lnTo>
                    <a:pt x="461724" y="56060"/>
                  </a:lnTo>
                  <a:cubicBezTo>
                    <a:pt x="466231" y="60568"/>
                    <a:pt x="468485" y="65920"/>
                    <a:pt x="468485" y="72118"/>
                  </a:cubicBezTo>
                  <a:cubicBezTo>
                    <a:pt x="468485" y="78315"/>
                    <a:pt x="466231" y="83668"/>
                    <a:pt x="461724" y="88175"/>
                  </a:cubicBezTo>
                  <a:lnTo>
                    <a:pt x="232412" y="317487"/>
                  </a:lnTo>
                  <a:cubicBezTo>
                    <a:pt x="227904" y="321995"/>
                    <a:pt x="222552" y="324249"/>
                    <a:pt x="216354" y="324249"/>
                  </a:cubicBezTo>
                  <a:cubicBezTo>
                    <a:pt x="210156" y="324249"/>
                    <a:pt x="204804" y="321995"/>
                    <a:pt x="200297" y="317487"/>
                  </a:cubicBezTo>
                  <a:lnTo>
                    <a:pt x="79161" y="196352"/>
                  </a:lnTo>
                  <a:cubicBezTo>
                    <a:pt x="74654" y="191845"/>
                    <a:pt x="72400" y="186492"/>
                    <a:pt x="72400" y="180295"/>
                  </a:cubicBezTo>
                  <a:cubicBezTo>
                    <a:pt x="72400" y="174097"/>
                    <a:pt x="74654" y="168744"/>
                    <a:pt x="79161" y="164237"/>
                  </a:cubicBezTo>
                  <a:lnTo>
                    <a:pt x="110149" y="133249"/>
                  </a:lnTo>
                  <a:cubicBezTo>
                    <a:pt x="114657" y="128742"/>
                    <a:pt x="120009" y="126488"/>
                    <a:pt x="126207" y="126488"/>
                  </a:cubicBezTo>
                  <a:cubicBezTo>
                    <a:pt x="132405" y="126488"/>
                    <a:pt x="137757" y="128742"/>
                    <a:pt x="142264" y="133249"/>
                  </a:cubicBezTo>
                  <a:lnTo>
                    <a:pt x="216354" y="207339"/>
                  </a:lnTo>
                  <a:lnTo>
                    <a:pt x="398621" y="25072"/>
                  </a:lnTo>
                  <a:cubicBezTo>
                    <a:pt x="403128" y="20565"/>
                    <a:pt x="408481" y="18311"/>
                    <a:pt x="414678" y="18311"/>
                  </a:cubicBezTo>
                  <a:close/>
                  <a:moveTo>
                    <a:pt x="81132" y="0"/>
                  </a:moveTo>
                  <a:lnTo>
                    <a:pt x="315515" y="0"/>
                  </a:lnTo>
                  <a:cubicBezTo>
                    <a:pt x="327347" y="0"/>
                    <a:pt x="338334" y="2348"/>
                    <a:pt x="348476" y="7043"/>
                  </a:cubicBezTo>
                  <a:cubicBezTo>
                    <a:pt x="351293" y="8357"/>
                    <a:pt x="352983" y="10517"/>
                    <a:pt x="353546" y="13522"/>
                  </a:cubicBezTo>
                  <a:cubicBezTo>
                    <a:pt x="354110" y="16715"/>
                    <a:pt x="353264" y="19438"/>
                    <a:pt x="351011" y="21692"/>
                  </a:cubicBezTo>
                  <a:lnTo>
                    <a:pt x="337207" y="35495"/>
                  </a:lnTo>
                  <a:cubicBezTo>
                    <a:pt x="335329" y="37373"/>
                    <a:pt x="333169" y="38313"/>
                    <a:pt x="330728" y="38313"/>
                  </a:cubicBezTo>
                  <a:cubicBezTo>
                    <a:pt x="330164" y="38313"/>
                    <a:pt x="329319" y="38125"/>
                    <a:pt x="328192" y="37749"/>
                  </a:cubicBezTo>
                  <a:cubicBezTo>
                    <a:pt x="323873" y="36622"/>
                    <a:pt x="319647" y="36059"/>
                    <a:pt x="315515" y="36059"/>
                  </a:cubicBezTo>
                  <a:lnTo>
                    <a:pt x="81132" y="36059"/>
                  </a:lnTo>
                  <a:cubicBezTo>
                    <a:pt x="68737" y="36059"/>
                    <a:pt x="58126" y="40472"/>
                    <a:pt x="49299" y="49299"/>
                  </a:cubicBezTo>
                  <a:cubicBezTo>
                    <a:pt x="40472" y="58126"/>
                    <a:pt x="36058" y="68737"/>
                    <a:pt x="36058" y="81132"/>
                  </a:cubicBezTo>
                  <a:lnTo>
                    <a:pt x="36058" y="315515"/>
                  </a:lnTo>
                  <a:cubicBezTo>
                    <a:pt x="36058" y="327911"/>
                    <a:pt x="40472" y="338522"/>
                    <a:pt x="49299" y="347349"/>
                  </a:cubicBezTo>
                  <a:cubicBezTo>
                    <a:pt x="58126" y="356176"/>
                    <a:pt x="68737" y="360589"/>
                    <a:pt x="81132" y="360589"/>
                  </a:cubicBezTo>
                  <a:lnTo>
                    <a:pt x="315515" y="360589"/>
                  </a:lnTo>
                  <a:cubicBezTo>
                    <a:pt x="327911" y="360589"/>
                    <a:pt x="338522" y="356176"/>
                    <a:pt x="347348" y="347349"/>
                  </a:cubicBezTo>
                  <a:cubicBezTo>
                    <a:pt x="356175" y="338522"/>
                    <a:pt x="360589" y="327911"/>
                    <a:pt x="360589" y="315515"/>
                  </a:cubicBezTo>
                  <a:lnTo>
                    <a:pt x="360589" y="243961"/>
                  </a:lnTo>
                  <a:cubicBezTo>
                    <a:pt x="360589" y="241520"/>
                    <a:pt x="361434" y="239454"/>
                    <a:pt x="363124" y="237764"/>
                  </a:cubicBezTo>
                  <a:lnTo>
                    <a:pt x="381154" y="219734"/>
                  </a:lnTo>
                  <a:cubicBezTo>
                    <a:pt x="383032" y="217856"/>
                    <a:pt x="385192" y="216917"/>
                    <a:pt x="387633" y="216917"/>
                  </a:cubicBezTo>
                  <a:cubicBezTo>
                    <a:pt x="388760" y="216917"/>
                    <a:pt x="389887" y="217198"/>
                    <a:pt x="391014" y="217762"/>
                  </a:cubicBezTo>
                  <a:cubicBezTo>
                    <a:pt x="394770" y="219264"/>
                    <a:pt x="396648" y="221988"/>
                    <a:pt x="396648" y="225932"/>
                  </a:cubicBezTo>
                  <a:lnTo>
                    <a:pt x="396648" y="315515"/>
                  </a:lnTo>
                  <a:cubicBezTo>
                    <a:pt x="396648" y="337865"/>
                    <a:pt x="388713" y="356974"/>
                    <a:pt x="372843" y="372844"/>
                  </a:cubicBezTo>
                  <a:cubicBezTo>
                    <a:pt x="356974" y="388713"/>
                    <a:pt x="337864" y="396648"/>
                    <a:pt x="315515" y="396648"/>
                  </a:cubicBezTo>
                  <a:lnTo>
                    <a:pt x="81132" y="396648"/>
                  </a:lnTo>
                  <a:cubicBezTo>
                    <a:pt x="58783" y="396648"/>
                    <a:pt x="39674" y="388713"/>
                    <a:pt x="23804" y="372844"/>
                  </a:cubicBezTo>
                  <a:cubicBezTo>
                    <a:pt x="7935" y="356974"/>
                    <a:pt x="0" y="337865"/>
                    <a:pt x="0" y="315515"/>
                  </a:cubicBezTo>
                  <a:lnTo>
                    <a:pt x="0" y="81132"/>
                  </a:lnTo>
                  <a:cubicBezTo>
                    <a:pt x="0" y="58783"/>
                    <a:pt x="7935" y="39674"/>
                    <a:pt x="23804" y="23804"/>
                  </a:cubicBezTo>
                  <a:cubicBezTo>
                    <a:pt x="39674" y="7935"/>
                    <a:pt x="58783" y="0"/>
                    <a:pt x="81132" y="0"/>
                  </a:cubicBezTo>
                  <a:close/>
                </a:path>
              </a:pathLst>
            </a:cu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Freeform 110"/>
            <p:cNvSpPr/>
            <p:nvPr/>
          </p:nvSpPr>
          <p:spPr>
            <a:xfrm>
              <a:off x="710024" y="4927153"/>
              <a:ext cx="1089826" cy="877357"/>
            </a:xfrm>
            <a:custGeom>
              <a:avLst/>
              <a:gdLst>
                <a:gd name="connsiteX0" fmla="*/ 414678 w 468485"/>
                <a:gd name="connsiteY0" fmla="*/ 18311 h 396648"/>
                <a:gd name="connsiteX1" fmla="*/ 430736 w 468485"/>
                <a:gd name="connsiteY1" fmla="*/ 25072 h 396648"/>
                <a:gd name="connsiteX2" fmla="*/ 461724 w 468485"/>
                <a:gd name="connsiteY2" fmla="*/ 56060 h 396648"/>
                <a:gd name="connsiteX3" fmla="*/ 468485 w 468485"/>
                <a:gd name="connsiteY3" fmla="*/ 72118 h 396648"/>
                <a:gd name="connsiteX4" fmla="*/ 461724 w 468485"/>
                <a:gd name="connsiteY4" fmla="*/ 88175 h 396648"/>
                <a:gd name="connsiteX5" fmla="*/ 232412 w 468485"/>
                <a:gd name="connsiteY5" fmla="*/ 317487 h 396648"/>
                <a:gd name="connsiteX6" fmla="*/ 216354 w 468485"/>
                <a:gd name="connsiteY6" fmla="*/ 324249 h 396648"/>
                <a:gd name="connsiteX7" fmla="*/ 200297 w 468485"/>
                <a:gd name="connsiteY7" fmla="*/ 317487 h 396648"/>
                <a:gd name="connsiteX8" fmla="*/ 79161 w 468485"/>
                <a:gd name="connsiteY8" fmla="*/ 196352 h 396648"/>
                <a:gd name="connsiteX9" fmla="*/ 72400 w 468485"/>
                <a:gd name="connsiteY9" fmla="*/ 180295 h 396648"/>
                <a:gd name="connsiteX10" fmla="*/ 79161 w 468485"/>
                <a:gd name="connsiteY10" fmla="*/ 164237 h 396648"/>
                <a:gd name="connsiteX11" fmla="*/ 110149 w 468485"/>
                <a:gd name="connsiteY11" fmla="*/ 133249 h 396648"/>
                <a:gd name="connsiteX12" fmla="*/ 126207 w 468485"/>
                <a:gd name="connsiteY12" fmla="*/ 126488 h 396648"/>
                <a:gd name="connsiteX13" fmla="*/ 142264 w 468485"/>
                <a:gd name="connsiteY13" fmla="*/ 133249 h 396648"/>
                <a:gd name="connsiteX14" fmla="*/ 216354 w 468485"/>
                <a:gd name="connsiteY14" fmla="*/ 207339 h 396648"/>
                <a:gd name="connsiteX15" fmla="*/ 398621 w 468485"/>
                <a:gd name="connsiteY15" fmla="*/ 25072 h 396648"/>
                <a:gd name="connsiteX16" fmla="*/ 414678 w 468485"/>
                <a:gd name="connsiteY16" fmla="*/ 18311 h 396648"/>
                <a:gd name="connsiteX17" fmla="*/ 81132 w 468485"/>
                <a:gd name="connsiteY17" fmla="*/ 0 h 396648"/>
                <a:gd name="connsiteX18" fmla="*/ 315515 w 468485"/>
                <a:gd name="connsiteY18" fmla="*/ 0 h 396648"/>
                <a:gd name="connsiteX19" fmla="*/ 348476 w 468485"/>
                <a:gd name="connsiteY19" fmla="*/ 7043 h 396648"/>
                <a:gd name="connsiteX20" fmla="*/ 353546 w 468485"/>
                <a:gd name="connsiteY20" fmla="*/ 13522 h 396648"/>
                <a:gd name="connsiteX21" fmla="*/ 351011 w 468485"/>
                <a:gd name="connsiteY21" fmla="*/ 21692 h 396648"/>
                <a:gd name="connsiteX22" fmla="*/ 337207 w 468485"/>
                <a:gd name="connsiteY22" fmla="*/ 35495 h 396648"/>
                <a:gd name="connsiteX23" fmla="*/ 330728 w 468485"/>
                <a:gd name="connsiteY23" fmla="*/ 38313 h 396648"/>
                <a:gd name="connsiteX24" fmla="*/ 328192 w 468485"/>
                <a:gd name="connsiteY24" fmla="*/ 37749 h 396648"/>
                <a:gd name="connsiteX25" fmla="*/ 315515 w 468485"/>
                <a:gd name="connsiteY25" fmla="*/ 36059 h 396648"/>
                <a:gd name="connsiteX26" fmla="*/ 81132 w 468485"/>
                <a:gd name="connsiteY26" fmla="*/ 36059 h 396648"/>
                <a:gd name="connsiteX27" fmla="*/ 49299 w 468485"/>
                <a:gd name="connsiteY27" fmla="*/ 49299 h 396648"/>
                <a:gd name="connsiteX28" fmla="*/ 36058 w 468485"/>
                <a:gd name="connsiteY28" fmla="*/ 81132 h 396648"/>
                <a:gd name="connsiteX29" fmla="*/ 36058 w 468485"/>
                <a:gd name="connsiteY29" fmla="*/ 315515 h 396648"/>
                <a:gd name="connsiteX30" fmla="*/ 49299 w 468485"/>
                <a:gd name="connsiteY30" fmla="*/ 347349 h 396648"/>
                <a:gd name="connsiteX31" fmla="*/ 81132 w 468485"/>
                <a:gd name="connsiteY31" fmla="*/ 360589 h 396648"/>
                <a:gd name="connsiteX32" fmla="*/ 315515 w 468485"/>
                <a:gd name="connsiteY32" fmla="*/ 360589 h 396648"/>
                <a:gd name="connsiteX33" fmla="*/ 347348 w 468485"/>
                <a:gd name="connsiteY33" fmla="*/ 347349 h 396648"/>
                <a:gd name="connsiteX34" fmla="*/ 360589 w 468485"/>
                <a:gd name="connsiteY34" fmla="*/ 315515 h 396648"/>
                <a:gd name="connsiteX35" fmla="*/ 360589 w 468485"/>
                <a:gd name="connsiteY35" fmla="*/ 243961 h 396648"/>
                <a:gd name="connsiteX36" fmla="*/ 363124 w 468485"/>
                <a:gd name="connsiteY36" fmla="*/ 237764 h 396648"/>
                <a:gd name="connsiteX37" fmla="*/ 381154 w 468485"/>
                <a:gd name="connsiteY37" fmla="*/ 219734 h 396648"/>
                <a:gd name="connsiteX38" fmla="*/ 387633 w 468485"/>
                <a:gd name="connsiteY38" fmla="*/ 216917 h 396648"/>
                <a:gd name="connsiteX39" fmla="*/ 391014 w 468485"/>
                <a:gd name="connsiteY39" fmla="*/ 217762 h 396648"/>
                <a:gd name="connsiteX40" fmla="*/ 396648 w 468485"/>
                <a:gd name="connsiteY40" fmla="*/ 225932 h 396648"/>
                <a:gd name="connsiteX41" fmla="*/ 396648 w 468485"/>
                <a:gd name="connsiteY41" fmla="*/ 315515 h 396648"/>
                <a:gd name="connsiteX42" fmla="*/ 372843 w 468485"/>
                <a:gd name="connsiteY42" fmla="*/ 372844 h 396648"/>
                <a:gd name="connsiteX43" fmla="*/ 315515 w 468485"/>
                <a:gd name="connsiteY43" fmla="*/ 396648 h 396648"/>
                <a:gd name="connsiteX44" fmla="*/ 81132 w 468485"/>
                <a:gd name="connsiteY44" fmla="*/ 396648 h 396648"/>
                <a:gd name="connsiteX45" fmla="*/ 23804 w 468485"/>
                <a:gd name="connsiteY45" fmla="*/ 372844 h 396648"/>
                <a:gd name="connsiteX46" fmla="*/ 0 w 468485"/>
                <a:gd name="connsiteY46" fmla="*/ 315515 h 396648"/>
                <a:gd name="connsiteX47" fmla="*/ 0 w 468485"/>
                <a:gd name="connsiteY47" fmla="*/ 81132 h 396648"/>
                <a:gd name="connsiteX48" fmla="*/ 23804 w 468485"/>
                <a:gd name="connsiteY48" fmla="*/ 23804 h 396648"/>
                <a:gd name="connsiteX49" fmla="*/ 81132 w 468485"/>
                <a:gd name="connsiteY49" fmla="*/ 0 h 3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485" h="396648">
                  <a:moveTo>
                    <a:pt x="414678" y="18311"/>
                  </a:moveTo>
                  <a:cubicBezTo>
                    <a:pt x="420876" y="18311"/>
                    <a:pt x="426229" y="20565"/>
                    <a:pt x="430736" y="25072"/>
                  </a:cubicBezTo>
                  <a:lnTo>
                    <a:pt x="461724" y="56060"/>
                  </a:lnTo>
                  <a:cubicBezTo>
                    <a:pt x="466231" y="60568"/>
                    <a:pt x="468485" y="65920"/>
                    <a:pt x="468485" y="72118"/>
                  </a:cubicBezTo>
                  <a:cubicBezTo>
                    <a:pt x="468485" y="78315"/>
                    <a:pt x="466231" y="83668"/>
                    <a:pt x="461724" y="88175"/>
                  </a:cubicBezTo>
                  <a:lnTo>
                    <a:pt x="232412" y="317487"/>
                  </a:lnTo>
                  <a:cubicBezTo>
                    <a:pt x="227904" y="321995"/>
                    <a:pt x="222552" y="324249"/>
                    <a:pt x="216354" y="324249"/>
                  </a:cubicBezTo>
                  <a:cubicBezTo>
                    <a:pt x="210156" y="324249"/>
                    <a:pt x="204804" y="321995"/>
                    <a:pt x="200297" y="317487"/>
                  </a:cubicBezTo>
                  <a:lnTo>
                    <a:pt x="79161" y="196352"/>
                  </a:lnTo>
                  <a:cubicBezTo>
                    <a:pt x="74654" y="191845"/>
                    <a:pt x="72400" y="186492"/>
                    <a:pt x="72400" y="180295"/>
                  </a:cubicBezTo>
                  <a:cubicBezTo>
                    <a:pt x="72400" y="174097"/>
                    <a:pt x="74654" y="168744"/>
                    <a:pt x="79161" y="164237"/>
                  </a:cubicBezTo>
                  <a:lnTo>
                    <a:pt x="110149" y="133249"/>
                  </a:lnTo>
                  <a:cubicBezTo>
                    <a:pt x="114657" y="128742"/>
                    <a:pt x="120009" y="126488"/>
                    <a:pt x="126207" y="126488"/>
                  </a:cubicBezTo>
                  <a:cubicBezTo>
                    <a:pt x="132405" y="126488"/>
                    <a:pt x="137757" y="128742"/>
                    <a:pt x="142264" y="133249"/>
                  </a:cubicBezTo>
                  <a:lnTo>
                    <a:pt x="216354" y="207339"/>
                  </a:lnTo>
                  <a:lnTo>
                    <a:pt x="398621" y="25072"/>
                  </a:lnTo>
                  <a:cubicBezTo>
                    <a:pt x="403128" y="20565"/>
                    <a:pt x="408481" y="18311"/>
                    <a:pt x="414678" y="18311"/>
                  </a:cubicBezTo>
                  <a:close/>
                  <a:moveTo>
                    <a:pt x="81132" y="0"/>
                  </a:moveTo>
                  <a:lnTo>
                    <a:pt x="315515" y="0"/>
                  </a:lnTo>
                  <a:cubicBezTo>
                    <a:pt x="327347" y="0"/>
                    <a:pt x="338334" y="2348"/>
                    <a:pt x="348476" y="7043"/>
                  </a:cubicBezTo>
                  <a:cubicBezTo>
                    <a:pt x="351293" y="8357"/>
                    <a:pt x="352983" y="10517"/>
                    <a:pt x="353546" y="13522"/>
                  </a:cubicBezTo>
                  <a:cubicBezTo>
                    <a:pt x="354110" y="16715"/>
                    <a:pt x="353264" y="19438"/>
                    <a:pt x="351011" y="21692"/>
                  </a:cubicBezTo>
                  <a:lnTo>
                    <a:pt x="337207" y="35495"/>
                  </a:lnTo>
                  <a:cubicBezTo>
                    <a:pt x="335329" y="37373"/>
                    <a:pt x="333169" y="38313"/>
                    <a:pt x="330728" y="38313"/>
                  </a:cubicBezTo>
                  <a:cubicBezTo>
                    <a:pt x="330164" y="38313"/>
                    <a:pt x="329319" y="38125"/>
                    <a:pt x="328192" y="37749"/>
                  </a:cubicBezTo>
                  <a:cubicBezTo>
                    <a:pt x="323873" y="36622"/>
                    <a:pt x="319647" y="36059"/>
                    <a:pt x="315515" y="36059"/>
                  </a:cubicBezTo>
                  <a:lnTo>
                    <a:pt x="81132" y="36059"/>
                  </a:lnTo>
                  <a:cubicBezTo>
                    <a:pt x="68737" y="36059"/>
                    <a:pt x="58126" y="40472"/>
                    <a:pt x="49299" y="49299"/>
                  </a:cubicBezTo>
                  <a:cubicBezTo>
                    <a:pt x="40472" y="58126"/>
                    <a:pt x="36058" y="68737"/>
                    <a:pt x="36058" y="81132"/>
                  </a:cubicBezTo>
                  <a:lnTo>
                    <a:pt x="36058" y="315515"/>
                  </a:lnTo>
                  <a:cubicBezTo>
                    <a:pt x="36058" y="327911"/>
                    <a:pt x="40472" y="338522"/>
                    <a:pt x="49299" y="347349"/>
                  </a:cubicBezTo>
                  <a:cubicBezTo>
                    <a:pt x="58126" y="356176"/>
                    <a:pt x="68737" y="360589"/>
                    <a:pt x="81132" y="360589"/>
                  </a:cubicBezTo>
                  <a:lnTo>
                    <a:pt x="315515" y="360589"/>
                  </a:lnTo>
                  <a:cubicBezTo>
                    <a:pt x="327911" y="360589"/>
                    <a:pt x="338522" y="356176"/>
                    <a:pt x="347348" y="347349"/>
                  </a:cubicBezTo>
                  <a:cubicBezTo>
                    <a:pt x="356175" y="338522"/>
                    <a:pt x="360589" y="327911"/>
                    <a:pt x="360589" y="315515"/>
                  </a:cubicBezTo>
                  <a:lnTo>
                    <a:pt x="360589" y="243961"/>
                  </a:lnTo>
                  <a:cubicBezTo>
                    <a:pt x="360589" y="241520"/>
                    <a:pt x="361434" y="239454"/>
                    <a:pt x="363124" y="237764"/>
                  </a:cubicBezTo>
                  <a:lnTo>
                    <a:pt x="381154" y="219734"/>
                  </a:lnTo>
                  <a:cubicBezTo>
                    <a:pt x="383032" y="217856"/>
                    <a:pt x="385192" y="216917"/>
                    <a:pt x="387633" y="216917"/>
                  </a:cubicBezTo>
                  <a:cubicBezTo>
                    <a:pt x="388760" y="216917"/>
                    <a:pt x="389887" y="217198"/>
                    <a:pt x="391014" y="217762"/>
                  </a:cubicBezTo>
                  <a:cubicBezTo>
                    <a:pt x="394770" y="219264"/>
                    <a:pt x="396648" y="221988"/>
                    <a:pt x="396648" y="225932"/>
                  </a:cubicBezTo>
                  <a:lnTo>
                    <a:pt x="396648" y="315515"/>
                  </a:lnTo>
                  <a:cubicBezTo>
                    <a:pt x="396648" y="337865"/>
                    <a:pt x="388713" y="356974"/>
                    <a:pt x="372843" y="372844"/>
                  </a:cubicBezTo>
                  <a:cubicBezTo>
                    <a:pt x="356974" y="388713"/>
                    <a:pt x="337864" y="396648"/>
                    <a:pt x="315515" y="396648"/>
                  </a:cubicBezTo>
                  <a:lnTo>
                    <a:pt x="81132" y="396648"/>
                  </a:lnTo>
                  <a:cubicBezTo>
                    <a:pt x="58783" y="396648"/>
                    <a:pt x="39674" y="388713"/>
                    <a:pt x="23804" y="372844"/>
                  </a:cubicBezTo>
                  <a:cubicBezTo>
                    <a:pt x="7935" y="356974"/>
                    <a:pt x="0" y="337865"/>
                    <a:pt x="0" y="315515"/>
                  </a:cubicBezTo>
                  <a:lnTo>
                    <a:pt x="0" y="81132"/>
                  </a:lnTo>
                  <a:cubicBezTo>
                    <a:pt x="0" y="58783"/>
                    <a:pt x="7935" y="39674"/>
                    <a:pt x="23804" y="23804"/>
                  </a:cubicBezTo>
                  <a:cubicBezTo>
                    <a:pt x="39674" y="7935"/>
                    <a:pt x="58783" y="0"/>
                    <a:pt x="81132" y="0"/>
                  </a:cubicBezTo>
                  <a:close/>
                </a:path>
              </a:pathLst>
            </a:cu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Freeform 111"/>
            <p:cNvSpPr/>
            <p:nvPr/>
          </p:nvSpPr>
          <p:spPr>
            <a:xfrm>
              <a:off x="9808357" y="2880186"/>
              <a:ext cx="1089826" cy="877357"/>
            </a:xfrm>
            <a:custGeom>
              <a:avLst/>
              <a:gdLst>
                <a:gd name="connsiteX0" fmla="*/ 414678 w 468485"/>
                <a:gd name="connsiteY0" fmla="*/ 18311 h 396648"/>
                <a:gd name="connsiteX1" fmla="*/ 430736 w 468485"/>
                <a:gd name="connsiteY1" fmla="*/ 25072 h 396648"/>
                <a:gd name="connsiteX2" fmla="*/ 461724 w 468485"/>
                <a:gd name="connsiteY2" fmla="*/ 56060 h 396648"/>
                <a:gd name="connsiteX3" fmla="*/ 468485 w 468485"/>
                <a:gd name="connsiteY3" fmla="*/ 72118 h 396648"/>
                <a:gd name="connsiteX4" fmla="*/ 461724 w 468485"/>
                <a:gd name="connsiteY4" fmla="*/ 88175 h 396648"/>
                <a:gd name="connsiteX5" fmla="*/ 232412 w 468485"/>
                <a:gd name="connsiteY5" fmla="*/ 317487 h 396648"/>
                <a:gd name="connsiteX6" fmla="*/ 216354 w 468485"/>
                <a:gd name="connsiteY6" fmla="*/ 324249 h 396648"/>
                <a:gd name="connsiteX7" fmla="*/ 200297 w 468485"/>
                <a:gd name="connsiteY7" fmla="*/ 317487 h 396648"/>
                <a:gd name="connsiteX8" fmla="*/ 79161 w 468485"/>
                <a:gd name="connsiteY8" fmla="*/ 196352 h 396648"/>
                <a:gd name="connsiteX9" fmla="*/ 72400 w 468485"/>
                <a:gd name="connsiteY9" fmla="*/ 180295 h 396648"/>
                <a:gd name="connsiteX10" fmla="*/ 79161 w 468485"/>
                <a:gd name="connsiteY10" fmla="*/ 164237 h 396648"/>
                <a:gd name="connsiteX11" fmla="*/ 110149 w 468485"/>
                <a:gd name="connsiteY11" fmla="*/ 133249 h 396648"/>
                <a:gd name="connsiteX12" fmla="*/ 126207 w 468485"/>
                <a:gd name="connsiteY12" fmla="*/ 126488 h 396648"/>
                <a:gd name="connsiteX13" fmla="*/ 142264 w 468485"/>
                <a:gd name="connsiteY13" fmla="*/ 133249 h 396648"/>
                <a:gd name="connsiteX14" fmla="*/ 216354 w 468485"/>
                <a:gd name="connsiteY14" fmla="*/ 207339 h 396648"/>
                <a:gd name="connsiteX15" fmla="*/ 398621 w 468485"/>
                <a:gd name="connsiteY15" fmla="*/ 25072 h 396648"/>
                <a:gd name="connsiteX16" fmla="*/ 414678 w 468485"/>
                <a:gd name="connsiteY16" fmla="*/ 18311 h 396648"/>
                <a:gd name="connsiteX17" fmla="*/ 81132 w 468485"/>
                <a:gd name="connsiteY17" fmla="*/ 0 h 396648"/>
                <a:gd name="connsiteX18" fmla="*/ 315515 w 468485"/>
                <a:gd name="connsiteY18" fmla="*/ 0 h 396648"/>
                <a:gd name="connsiteX19" fmla="*/ 348476 w 468485"/>
                <a:gd name="connsiteY19" fmla="*/ 7043 h 396648"/>
                <a:gd name="connsiteX20" fmla="*/ 353546 w 468485"/>
                <a:gd name="connsiteY20" fmla="*/ 13522 h 396648"/>
                <a:gd name="connsiteX21" fmla="*/ 351011 w 468485"/>
                <a:gd name="connsiteY21" fmla="*/ 21692 h 396648"/>
                <a:gd name="connsiteX22" fmla="*/ 337207 w 468485"/>
                <a:gd name="connsiteY22" fmla="*/ 35495 h 396648"/>
                <a:gd name="connsiteX23" fmla="*/ 330728 w 468485"/>
                <a:gd name="connsiteY23" fmla="*/ 38313 h 396648"/>
                <a:gd name="connsiteX24" fmla="*/ 328192 w 468485"/>
                <a:gd name="connsiteY24" fmla="*/ 37749 h 396648"/>
                <a:gd name="connsiteX25" fmla="*/ 315515 w 468485"/>
                <a:gd name="connsiteY25" fmla="*/ 36059 h 396648"/>
                <a:gd name="connsiteX26" fmla="*/ 81132 w 468485"/>
                <a:gd name="connsiteY26" fmla="*/ 36059 h 396648"/>
                <a:gd name="connsiteX27" fmla="*/ 49299 w 468485"/>
                <a:gd name="connsiteY27" fmla="*/ 49299 h 396648"/>
                <a:gd name="connsiteX28" fmla="*/ 36058 w 468485"/>
                <a:gd name="connsiteY28" fmla="*/ 81132 h 396648"/>
                <a:gd name="connsiteX29" fmla="*/ 36058 w 468485"/>
                <a:gd name="connsiteY29" fmla="*/ 315515 h 396648"/>
                <a:gd name="connsiteX30" fmla="*/ 49299 w 468485"/>
                <a:gd name="connsiteY30" fmla="*/ 347349 h 396648"/>
                <a:gd name="connsiteX31" fmla="*/ 81132 w 468485"/>
                <a:gd name="connsiteY31" fmla="*/ 360589 h 396648"/>
                <a:gd name="connsiteX32" fmla="*/ 315515 w 468485"/>
                <a:gd name="connsiteY32" fmla="*/ 360589 h 396648"/>
                <a:gd name="connsiteX33" fmla="*/ 347348 w 468485"/>
                <a:gd name="connsiteY33" fmla="*/ 347349 h 396648"/>
                <a:gd name="connsiteX34" fmla="*/ 360589 w 468485"/>
                <a:gd name="connsiteY34" fmla="*/ 315515 h 396648"/>
                <a:gd name="connsiteX35" fmla="*/ 360589 w 468485"/>
                <a:gd name="connsiteY35" fmla="*/ 243961 h 396648"/>
                <a:gd name="connsiteX36" fmla="*/ 363124 w 468485"/>
                <a:gd name="connsiteY36" fmla="*/ 237764 h 396648"/>
                <a:gd name="connsiteX37" fmla="*/ 381154 w 468485"/>
                <a:gd name="connsiteY37" fmla="*/ 219734 h 396648"/>
                <a:gd name="connsiteX38" fmla="*/ 387633 w 468485"/>
                <a:gd name="connsiteY38" fmla="*/ 216917 h 396648"/>
                <a:gd name="connsiteX39" fmla="*/ 391014 w 468485"/>
                <a:gd name="connsiteY39" fmla="*/ 217762 h 396648"/>
                <a:gd name="connsiteX40" fmla="*/ 396648 w 468485"/>
                <a:gd name="connsiteY40" fmla="*/ 225932 h 396648"/>
                <a:gd name="connsiteX41" fmla="*/ 396648 w 468485"/>
                <a:gd name="connsiteY41" fmla="*/ 315515 h 396648"/>
                <a:gd name="connsiteX42" fmla="*/ 372843 w 468485"/>
                <a:gd name="connsiteY42" fmla="*/ 372844 h 396648"/>
                <a:gd name="connsiteX43" fmla="*/ 315515 w 468485"/>
                <a:gd name="connsiteY43" fmla="*/ 396648 h 396648"/>
                <a:gd name="connsiteX44" fmla="*/ 81132 w 468485"/>
                <a:gd name="connsiteY44" fmla="*/ 396648 h 396648"/>
                <a:gd name="connsiteX45" fmla="*/ 23804 w 468485"/>
                <a:gd name="connsiteY45" fmla="*/ 372844 h 396648"/>
                <a:gd name="connsiteX46" fmla="*/ 0 w 468485"/>
                <a:gd name="connsiteY46" fmla="*/ 315515 h 396648"/>
                <a:gd name="connsiteX47" fmla="*/ 0 w 468485"/>
                <a:gd name="connsiteY47" fmla="*/ 81132 h 396648"/>
                <a:gd name="connsiteX48" fmla="*/ 23804 w 468485"/>
                <a:gd name="connsiteY48" fmla="*/ 23804 h 396648"/>
                <a:gd name="connsiteX49" fmla="*/ 81132 w 468485"/>
                <a:gd name="connsiteY49" fmla="*/ 0 h 3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485" h="396648">
                  <a:moveTo>
                    <a:pt x="414678" y="18311"/>
                  </a:moveTo>
                  <a:cubicBezTo>
                    <a:pt x="420876" y="18311"/>
                    <a:pt x="426229" y="20565"/>
                    <a:pt x="430736" y="25072"/>
                  </a:cubicBezTo>
                  <a:lnTo>
                    <a:pt x="461724" y="56060"/>
                  </a:lnTo>
                  <a:cubicBezTo>
                    <a:pt x="466231" y="60568"/>
                    <a:pt x="468485" y="65920"/>
                    <a:pt x="468485" y="72118"/>
                  </a:cubicBezTo>
                  <a:cubicBezTo>
                    <a:pt x="468485" y="78315"/>
                    <a:pt x="466231" y="83668"/>
                    <a:pt x="461724" y="88175"/>
                  </a:cubicBezTo>
                  <a:lnTo>
                    <a:pt x="232412" y="317487"/>
                  </a:lnTo>
                  <a:cubicBezTo>
                    <a:pt x="227904" y="321995"/>
                    <a:pt x="222552" y="324249"/>
                    <a:pt x="216354" y="324249"/>
                  </a:cubicBezTo>
                  <a:cubicBezTo>
                    <a:pt x="210156" y="324249"/>
                    <a:pt x="204804" y="321995"/>
                    <a:pt x="200297" y="317487"/>
                  </a:cubicBezTo>
                  <a:lnTo>
                    <a:pt x="79161" y="196352"/>
                  </a:lnTo>
                  <a:cubicBezTo>
                    <a:pt x="74654" y="191845"/>
                    <a:pt x="72400" y="186492"/>
                    <a:pt x="72400" y="180295"/>
                  </a:cubicBezTo>
                  <a:cubicBezTo>
                    <a:pt x="72400" y="174097"/>
                    <a:pt x="74654" y="168744"/>
                    <a:pt x="79161" y="164237"/>
                  </a:cubicBezTo>
                  <a:lnTo>
                    <a:pt x="110149" y="133249"/>
                  </a:lnTo>
                  <a:cubicBezTo>
                    <a:pt x="114657" y="128742"/>
                    <a:pt x="120009" y="126488"/>
                    <a:pt x="126207" y="126488"/>
                  </a:cubicBezTo>
                  <a:cubicBezTo>
                    <a:pt x="132405" y="126488"/>
                    <a:pt x="137757" y="128742"/>
                    <a:pt x="142264" y="133249"/>
                  </a:cubicBezTo>
                  <a:lnTo>
                    <a:pt x="216354" y="207339"/>
                  </a:lnTo>
                  <a:lnTo>
                    <a:pt x="398621" y="25072"/>
                  </a:lnTo>
                  <a:cubicBezTo>
                    <a:pt x="403128" y="20565"/>
                    <a:pt x="408481" y="18311"/>
                    <a:pt x="414678" y="18311"/>
                  </a:cubicBezTo>
                  <a:close/>
                  <a:moveTo>
                    <a:pt x="81132" y="0"/>
                  </a:moveTo>
                  <a:lnTo>
                    <a:pt x="315515" y="0"/>
                  </a:lnTo>
                  <a:cubicBezTo>
                    <a:pt x="327347" y="0"/>
                    <a:pt x="338334" y="2348"/>
                    <a:pt x="348476" y="7043"/>
                  </a:cubicBezTo>
                  <a:cubicBezTo>
                    <a:pt x="351293" y="8357"/>
                    <a:pt x="352983" y="10517"/>
                    <a:pt x="353546" y="13522"/>
                  </a:cubicBezTo>
                  <a:cubicBezTo>
                    <a:pt x="354110" y="16715"/>
                    <a:pt x="353264" y="19438"/>
                    <a:pt x="351011" y="21692"/>
                  </a:cubicBezTo>
                  <a:lnTo>
                    <a:pt x="337207" y="35495"/>
                  </a:lnTo>
                  <a:cubicBezTo>
                    <a:pt x="335329" y="37373"/>
                    <a:pt x="333169" y="38313"/>
                    <a:pt x="330728" y="38313"/>
                  </a:cubicBezTo>
                  <a:cubicBezTo>
                    <a:pt x="330164" y="38313"/>
                    <a:pt x="329319" y="38125"/>
                    <a:pt x="328192" y="37749"/>
                  </a:cubicBezTo>
                  <a:cubicBezTo>
                    <a:pt x="323873" y="36622"/>
                    <a:pt x="319647" y="36059"/>
                    <a:pt x="315515" y="36059"/>
                  </a:cubicBezTo>
                  <a:lnTo>
                    <a:pt x="81132" y="36059"/>
                  </a:lnTo>
                  <a:cubicBezTo>
                    <a:pt x="68737" y="36059"/>
                    <a:pt x="58126" y="40472"/>
                    <a:pt x="49299" y="49299"/>
                  </a:cubicBezTo>
                  <a:cubicBezTo>
                    <a:pt x="40472" y="58126"/>
                    <a:pt x="36058" y="68737"/>
                    <a:pt x="36058" y="81132"/>
                  </a:cubicBezTo>
                  <a:lnTo>
                    <a:pt x="36058" y="315515"/>
                  </a:lnTo>
                  <a:cubicBezTo>
                    <a:pt x="36058" y="327911"/>
                    <a:pt x="40472" y="338522"/>
                    <a:pt x="49299" y="347349"/>
                  </a:cubicBezTo>
                  <a:cubicBezTo>
                    <a:pt x="58126" y="356176"/>
                    <a:pt x="68737" y="360589"/>
                    <a:pt x="81132" y="360589"/>
                  </a:cubicBezTo>
                  <a:lnTo>
                    <a:pt x="315515" y="360589"/>
                  </a:lnTo>
                  <a:cubicBezTo>
                    <a:pt x="327911" y="360589"/>
                    <a:pt x="338522" y="356176"/>
                    <a:pt x="347348" y="347349"/>
                  </a:cubicBezTo>
                  <a:cubicBezTo>
                    <a:pt x="356175" y="338522"/>
                    <a:pt x="360589" y="327911"/>
                    <a:pt x="360589" y="315515"/>
                  </a:cubicBezTo>
                  <a:lnTo>
                    <a:pt x="360589" y="243961"/>
                  </a:lnTo>
                  <a:cubicBezTo>
                    <a:pt x="360589" y="241520"/>
                    <a:pt x="361434" y="239454"/>
                    <a:pt x="363124" y="237764"/>
                  </a:cubicBezTo>
                  <a:lnTo>
                    <a:pt x="381154" y="219734"/>
                  </a:lnTo>
                  <a:cubicBezTo>
                    <a:pt x="383032" y="217856"/>
                    <a:pt x="385192" y="216917"/>
                    <a:pt x="387633" y="216917"/>
                  </a:cubicBezTo>
                  <a:cubicBezTo>
                    <a:pt x="388760" y="216917"/>
                    <a:pt x="389887" y="217198"/>
                    <a:pt x="391014" y="217762"/>
                  </a:cubicBezTo>
                  <a:cubicBezTo>
                    <a:pt x="394770" y="219264"/>
                    <a:pt x="396648" y="221988"/>
                    <a:pt x="396648" y="225932"/>
                  </a:cubicBezTo>
                  <a:lnTo>
                    <a:pt x="396648" y="315515"/>
                  </a:lnTo>
                  <a:cubicBezTo>
                    <a:pt x="396648" y="337865"/>
                    <a:pt x="388713" y="356974"/>
                    <a:pt x="372843" y="372844"/>
                  </a:cubicBezTo>
                  <a:cubicBezTo>
                    <a:pt x="356974" y="388713"/>
                    <a:pt x="337864" y="396648"/>
                    <a:pt x="315515" y="396648"/>
                  </a:cubicBezTo>
                  <a:lnTo>
                    <a:pt x="81132" y="396648"/>
                  </a:lnTo>
                  <a:cubicBezTo>
                    <a:pt x="58783" y="396648"/>
                    <a:pt x="39674" y="388713"/>
                    <a:pt x="23804" y="372844"/>
                  </a:cubicBezTo>
                  <a:cubicBezTo>
                    <a:pt x="7935" y="356974"/>
                    <a:pt x="0" y="337865"/>
                    <a:pt x="0" y="315515"/>
                  </a:cubicBezTo>
                  <a:lnTo>
                    <a:pt x="0" y="81132"/>
                  </a:lnTo>
                  <a:cubicBezTo>
                    <a:pt x="0" y="58783"/>
                    <a:pt x="7935" y="39674"/>
                    <a:pt x="23804" y="23804"/>
                  </a:cubicBezTo>
                  <a:cubicBezTo>
                    <a:pt x="39674" y="7935"/>
                    <a:pt x="58783" y="0"/>
                    <a:pt x="81132" y="0"/>
                  </a:cubicBezTo>
                  <a:close/>
                </a:path>
              </a:pathLst>
            </a:cu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Freeform 112"/>
            <p:cNvSpPr/>
            <p:nvPr/>
          </p:nvSpPr>
          <p:spPr>
            <a:xfrm>
              <a:off x="711894" y="2880187"/>
              <a:ext cx="1089826" cy="877357"/>
            </a:xfrm>
            <a:custGeom>
              <a:avLst/>
              <a:gdLst>
                <a:gd name="connsiteX0" fmla="*/ 414678 w 468485"/>
                <a:gd name="connsiteY0" fmla="*/ 18311 h 396648"/>
                <a:gd name="connsiteX1" fmla="*/ 430736 w 468485"/>
                <a:gd name="connsiteY1" fmla="*/ 25072 h 396648"/>
                <a:gd name="connsiteX2" fmla="*/ 461724 w 468485"/>
                <a:gd name="connsiteY2" fmla="*/ 56060 h 396648"/>
                <a:gd name="connsiteX3" fmla="*/ 468485 w 468485"/>
                <a:gd name="connsiteY3" fmla="*/ 72118 h 396648"/>
                <a:gd name="connsiteX4" fmla="*/ 461724 w 468485"/>
                <a:gd name="connsiteY4" fmla="*/ 88175 h 396648"/>
                <a:gd name="connsiteX5" fmla="*/ 232412 w 468485"/>
                <a:gd name="connsiteY5" fmla="*/ 317487 h 396648"/>
                <a:gd name="connsiteX6" fmla="*/ 216354 w 468485"/>
                <a:gd name="connsiteY6" fmla="*/ 324249 h 396648"/>
                <a:gd name="connsiteX7" fmla="*/ 200297 w 468485"/>
                <a:gd name="connsiteY7" fmla="*/ 317487 h 396648"/>
                <a:gd name="connsiteX8" fmla="*/ 79161 w 468485"/>
                <a:gd name="connsiteY8" fmla="*/ 196352 h 396648"/>
                <a:gd name="connsiteX9" fmla="*/ 72400 w 468485"/>
                <a:gd name="connsiteY9" fmla="*/ 180295 h 396648"/>
                <a:gd name="connsiteX10" fmla="*/ 79161 w 468485"/>
                <a:gd name="connsiteY10" fmla="*/ 164237 h 396648"/>
                <a:gd name="connsiteX11" fmla="*/ 110149 w 468485"/>
                <a:gd name="connsiteY11" fmla="*/ 133249 h 396648"/>
                <a:gd name="connsiteX12" fmla="*/ 126207 w 468485"/>
                <a:gd name="connsiteY12" fmla="*/ 126488 h 396648"/>
                <a:gd name="connsiteX13" fmla="*/ 142264 w 468485"/>
                <a:gd name="connsiteY13" fmla="*/ 133249 h 396648"/>
                <a:gd name="connsiteX14" fmla="*/ 216354 w 468485"/>
                <a:gd name="connsiteY14" fmla="*/ 207339 h 396648"/>
                <a:gd name="connsiteX15" fmla="*/ 398621 w 468485"/>
                <a:gd name="connsiteY15" fmla="*/ 25072 h 396648"/>
                <a:gd name="connsiteX16" fmla="*/ 414678 w 468485"/>
                <a:gd name="connsiteY16" fmla="*/ 18311 h 396648"/>
                <a:gd name="connsiteX17" fmla="*/ 81132 w 468485"/>
                <a:gd name="connsiteY17" fmla="*/ 0 h 396648"/>
                <a:gd name="connsiteX18" fmla="*/ 315515 w 468485"/>
                <a:gd name="connsiteY18" fmla="*/ 0 h 396648"/>
                <a:gd name="connsiteX19" fmla="*/ 348476 w 468485"/>
                <a:gd name="connsiteY19" fmla="*/ 7043 h 396648"/>
                <a:gd name="connsiteX20" fmla="*/ 353546 w 468485"/>
                <a:gd name="connsiteY20" fmla="*/ 13522 h 396648"/>
                <a:gd name="connsiteX21" fmla="*/ 351011 w 468485"/>
                <a:gd name="connsiteY21" fmla="*/ 21692 h 396648"/>
                <a:gd name="connsiteX22" fmla="*/ 337207 w 468485"/>
                <a:gd name="connsiteY22" fmla="*/ 35495 h 396648"/>
                <a:gd name="connsiteX23" fmla="*/ 330728 w 468485"/>
                <a:gd name="connsiteY23" fmla="*/ 38313 h 396648"/>
                <a:gd name="connsiteX24" fmla="*/ 328192 w 468485"/>
                <a:gd name="connsiteY24" fmla="*/ 37749 h 396648"/>
                <a:gd name="connsiteX25" fmla="*/ 315515 w 468485"/>
                <a:gd name="connsiteY25" fmla="*/ 36059 h 396648"/>
                <a:gd name="connsiteX26" fmla="*/ 81132 w 468485"/>
                <a:gd name="connsiteY26" fmla="*/ 36059 h 396648"/>
                <a:gd name="connsiteX27" fmla="*/ 49299 w 468485"/>
                <a:gd name="connsiteY27" fmla="*/ 49299 h 396648"/>
                <a:gd name="connsiteX28" fmla="*/ 36058 w 468485"/>
                <a:gd name="connsiteY28" fmla="*/ 81132 h 396648"/>
                <a:gd name="connsiteX29" fmla="*/ 36058 w 468485"/>
                <a:gd name="connsiteY29" fmla="*/ 315515 h 396648"/>
                <a:gd name="connsiteX30" fmla="*/ 49299 w 468485"/>
                <a:gd name="connsiteY30" fmla="*/ 347349 h 396648"/>
                <a:gd name="connsiteX31" fmla="*/ 81132 w 468485"/>
                <a:gd name="connsiteY31" fmla="*/ 360589 h 396648"/>
                <a:gd name="connsiteX32" fmla="*/ 315515 w 468485"/>
                <a:gd name="connsiteY32" fmla="*/ 360589 h 396648"/>
                <a:gd name="connsiteX33" fmla="*/ 347348 w 468485"/>
                <a:gd name="connsiteY33" fmla="*/ 347349 h 396648"/>
                <a:gd name="connsiteX34" fmla="*/ 360589 w 468485"/>
                <a:gd name="connsiteY34" fmla="*/ 315515 h 396648"/>
                <a:gd name="connsiteX35" fmla="*/ 360589 w 468485"/>
                <a:gd name="connsiteY35" fmla="*/ 243961 h 396648"/>
                <a:gd name="connsiteX36" fmla="*/ 363124 w 468485"/>
                <a:gd name="connsiteY36" fmla="*/ 237764 h 396648"/>
                <a:gd name="connsiteX37" fmla="*/ 381154 w 468485"/>
                <a:gd name="connsiteY37" fmla="*/ 219734 h 396648"/>
                <a:gd name="connsiteX38" fmla="*/ 387633 w 468485"/>
                <a:gd name="connsiteY38" fmla="*/ 216917 h 396648"/>
                <a:gd name="connsiteX39" fmla="*/ 391014 w 468485"/>
                <a:gd name="connsiteY39" fmla="*/ 217762 h 396648"/>
                <a:gd name="connsiteX40" fmla="*/ 396648 w 468485"/>
                <a:gd name="connsiteY40" fmla="*/ 225932 h 396648"/>
                <a:gd name="connsiteX41" fmla="*/ 396648 w 468485"/>
                <a:gd name="connsiteY41" fmla="*/ 315515 h 396648"/>
                <a:gd name="connsiteX42" fmla="*/ 372843 w 468485"/>
                <a:gd name="connsiteY42" fmla="*/ 372844 h 396648"/>
                <a:gd name="connsiteX43" fmla="*/ 315515 w 468485"/>
                <a:gd name="connsiteY43" fmla="*/ 396648 h 396648"/>
                <a:gd name="connsiteX44" fmla="*/ 81132 w 468485"/>
                <a:gd name="connsiteY44" fmla="*/ 396648 h 396648"/>
                <a:gd name="connsiteX45" fmla="*/ 23804 w 468485"/>
                <a:gd name="connsiteY45" fmla="*/ 372844 h 396648"/>
                <a:gd name="connsiteX46" fmla="*/ 0 w 468485"/>
                <a:gd name="connsiteY46" fmla="*/ 315515 h 396648"/>
                <a:gd name="connsiteX47" fmla="*/ 0 w 468485"/>
                <a:gd name="connsiteY47" fmla="*/ 81132 h 396648"/>
                <a:gd name="connsiteX48" fmla="*/ 23804 w 468485"/>
                <a:gd name="connsiteY48" fmla="*/ 23804 h 396648"/>
                <a:gd name="connsiteX49" fmla="*/ 81132 w 468485"/>
                <a:gd name="connsiteY49" fmla="*/ 0 h 3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485" h="396648">
                  <a:moveTo>
                    <a:pt x="414678" y="18311"/>
                  </a:moveTo>
                  <a:cubicBezTo>
                    <a:pt x="420876" y="18311"/>
                    <a:pt x="426229" y="20565"/>
                    <a:pt x="430736" y="25072"/>
                  </a:cubicBezTo>
                  <a:lnTo>
                    <a:pt x="461724" y="56060"/>
                  </a:lnTo>
                  <a:cubicBezTo>
                    <a:pt x="466231" y="60568"/>
                    <a:pt x="468485" y="65920"/>
                    <a:pt x="468485" y="72118"/>
                  </a:cubicBezTo>
                  <a:cubicBezTo>
                    <a:pt x="468485" y="78315"/>
                    <a:pt x="466231" y="83668"/>
                    <a:pt x="461724" y="88175"/>
                  </a:cubicBezTo>
                  <a:lnTo>
                    <a:pt x="232412" y="317487"/>
                  </a:lnTo>
                  <a:cubicBezTo>
                    <a:pt x="227904" y="321995"/>
                    <a:pt x="222552" y="324249"/>
                    <a:pt x="216354" y="324249"/>
                  </a:cubicBezTo>
                  <a:cubicBezTo>
                    <a:pt x="210156" y="324249"/>
                    <a:pt x="204804" y="321995"/>
                    <a:pt x="200297" y="317487"/>
                  </a:cubicBezTo>
                  <a:lnTo>
                    <a:pt x="79161" y="196352"/>
                  </a:lnTo>
                  <a:cubicBezTo>
                    <a:pt x="74654" y="191845"/>
                    <a:pt x="72400" y="186492"/>
                    <a:pt x="72400" y="180295"/>
                  </a:cubicBezTo>
                  <a:cubicBezTo>
                    <a:pt x="72400" y="174097"/>
                    <a:pt x="74654" y="168744"/>
                    <a:pt x="79161" y="164237"/>
                  </a:cubicBezTo>
                  <a:lnTo>
                    <a:pt x="110149" y="133249"/>
                  </a:lnTo>
                  <a:cubicBezTo>
                    <a:pt x="114657" y="128742"/>
                    <a:pt x="120009" y="126488"/>
                    <a:pt x="126207" y="126488"/>
                  </a:cubicBezTo>
                  <a:cubicBezTo>
                    <a:pt x="132405" y="126488"/>
                    <a:pt x="137757" y="128742"/>
                    <a:pt x="142264" y="133249"/>
                  </a:cubicBezTo>
                  <a:lnTo>
                    <a:pt x="216354" y="207339"/>
                  </a:lnTo>
                  <a:lnTo>
                    <a:pt x="398621" y="25072"/>
                  </a:lnTo>
                  <a:cubicBezTo>
                    <a:pt x="403128" y="20565"/>
                    <a:pt x="408481" y="18311"/>
                    <a:pt x="414678" y="18311"/>
                  </a:cubicBezTo>
                  <a:close/>
                  <a:moveTo>
                    <a:pt x="81132" y="0"/>
                  </a:moveTo>
                  <a:lnTo>
                    <a:pt x="315515" y="0"/>
                  </a:lnTo>
                  <a:cubicBezTo>
                    <a:pt x="327347" y="0"/>
                    <a:pt x="338334" y="2348"/>
                    <a:pt x="348476" y="7043"/>
                  </a:cubicBezTo>
                  <a:cubicBezTo>
                    <a:pt x="351293" y="8357"/>
                    <a:pt x="352983" y="10517"/>
                    <a:pt x="353546" y="13522"/>
                  </a:cubicBezTo>
                  <a:cubicBezTo>
                    <a:pt x="354110" y="16715"/>
                    <a:pt x="353264" y="19438"/>
                    <a:pt x="351011" y="21692"/>
                  </a:cubicBezTo>
                  <a:lnTo>
                    <a:pt x="337207" y="35495"/>
                  </a:lnTo>
                  <a:cubicBezTo>
                    <a:pt x="335329" y="37373"/>
                    <a:pt x="333169" y="38313"/>
                    <a:pt x="330728" y="38313"/>
                  </a:cubicBezTo>
                  <a:cubicBezTo>
                    <a:pt x="330164" y="38313"/>
                    <a:pt x="329319" y="38125"/>
                    <a:pt x="328192" y="37749"/>
                  </a:cubicBezTo>
                  <a:cubicBezTo>
                    <a:pt x="323873" y="36622"/>
                    <a:pt x="319647" y="36059"/>
                    <a:pt x="315515" y="36059"/>
                  </a:cubicBezTo>
                  <a:lnTo>
                    <a:pt x="81132" y="36059"/>
                  </a:lnTo>
                  <a:cubicBezTo>
                    <a:pt x="68737" y="36059"/>
                    <a:pt x="58126" y="40472"/>
                    <a:pt x="49299" y="49299"/>
                  </a:cubicBezTo>
                  <a:cubicBezTo>
                    <a:pt x="40472" y="58126"/>
                    <a:pt x="36058" y="68737"/>
                    <a:pt x="36058" y="81132"/>
                  </a:cubicBezTo>
                  <a:lnTo>
                    <a:pt x="36058" y="315515"/>
                  </a:lnTo>
                  <a:cubicBezTo>
                    <a:pt x="36058" y="327911"/>
                    <a:pt x="40472" y="338522"/>
                    <a:pt x="49299" y="347349"/>
                  </a:cubicBezTo>
                  <a:cubicBezTo>
                    <a:pt x="58126" y="356176"/>
                    <a:pt x="68737" y="360589"/>
                    <a:pt x="81132" y="360589"/>
                  </a:cubicBezTo>
                  <a:lnTo>
                    <a:pt x="315515" y="360589"/>
                  </a:lnTo>
                  <a:cubicBezTo>
                    <a:pt x="327911" y="360589"/>
                    <a:pt x="338522" y="356176"/>
                    <a:pt x="347348" y="347349"/>
                  </a:cubicBezTo>
                  <a:cubicBezTo>
                    <a:pt x="356175" y="338522"/>
                    <a:pt x="360589" y="327911"/>
                    <a:pt x="360589" y="315515"/>
                  </a:cubicBezTo>
                  <a:lnTo>
                    <a:pt x="360589" y="243961"/>
                  </a:lnTo>
                  <a:cubicBezTo>
                    <a:pt x="360589" y="241520"/>
                    <a:pt x="361434" y="239454"/>
                    <a:pt x="363124" y="237764"/>
                  </a:cubicBezTo>
                  <a:lnTo>
                    <a:pt x="381154" y="219734"/>
                  </a:lnTo>
                  <a:cubicBezTo>
                    <a:pt x="383032" y="217856"/>
                    <a:pt x="385192" y="216917"/>
                    <a:pt x="387633" y="216917"/>
                  </a:cubicBezTo>
                  <a:cubicBezTo>
                    <a:pt x="388760" y="216917"/>
                    <a:pt x="389887" y="217198"/>
                    <a:pt x="391014" y="217762"/>
                  </a:cubicBezTo>
                  <a:cubicBezTo>
                    <a:pt x="394770" y="219264"/>
                    <a:pt x="396648" y="221988"/>
                    <a:pt x="396648" y="225932"/>
                  </a:cubicBezTo>
                  <a:lnTo>
                    <a:pt x="396648" y="315515"/>
                  </a:lnTo>
                  <a:cubicBezTo>
                    <a:pt x="396648" y="337865"/>
                    <a:pt x="388713" y="356974"/>
                    <a:pt x="372843" y="372844"/>
                  </a:cubicBezTo>
                  <a:cubicBezTo>
                    <a:pt x="356974" y="388713"/>
                    <a:pt x="337864" y="396648"/>
                    <a:pt x="315515" y="396648"/>
                  </a:cubicBezTo>
                  <a:lnTo>
                    <a:pt x="81132" y="396648"/>
                  </a:lnTo>
                  <a:cubicBezTo>
                    <a:pt x="58783" y="396648"/>
                    <a:pt x="39674" y="388713"/>
                    <a:pt x="23804" y="372844"/>
                  </a:cubicBezTo>
                  <a:cubicBezTo>
                    <a:pt x="7935" y="356974"/>
                    <a:pt x="0" y="337865"/>
                    <a:pt x="0" y="315515"/>
                  </a:cubicBezTo>
                  <a:lnTo>
                    <a:pt x="0" y="81132"/>
                  </a:lnTo>
                  <a:cubicBezTo>
                    <a:pt x="0" y="58783"/>
                    <a:pt x="7935" y="39674"/>
                    <a:pt x="23804" y="23804"/>
                  </a:cubicBezTo>
                  <a:cubicBezTo>
                    <a:pt x="39674" y="7935"/>
                    <a:pt x="58783" y="0"/>
                    <a:pt x="81132" y="0"/>
                  </a:cubicBezTo>
                  <a:close/>
                </a:path>
              </a:pathLst>
            </a:cu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a:off x="9808357" y="616322"/>
              <a:ext cx="1089826" cy="877357"/>
            </a:xfrm>
            <a:custGeom>
              <a:avLst/>
              <a:gdLst>
                <a:gd name="connsiteX0" fmla="*/ 414678 w 468485"/>
                <a:gd name="connsiteY0" fmla="*/ 18311 h 396648"/>
                <a:gd name="connsiteX1" fmla="*/ 430736 w 468485"/>
                <a:gd name="connsiteY1" fmla="*/ 25072 h 396648"/>
                <a:gd name="connsiteX2" fmla="*/ 461724 w 468485"/>
                <a:gd name="connsiteY2" fmla="*/ 56060 h 396648"/>
                <a:gd name="connsiteX3" fmla="*/ 468485 w 468485"/>
                <a:gd name="connsiteY3" fmla="*/ 72118 h 396648"/>
                <a:gd name="connsiteX4" fmla="*/ 461724 w 468485"/>
                <a:gd name="connsiteY4" fmla="*/ 88175 h 396648"/>
                <a:gd name="connsiteX5" fmla="*/ 232412 w 468485"/>
                <a:gd name="connsiteY5" fmla="*/ 317487 h 396648"/>
                <a:gd name="connsiteX6" fmla="*/ 216354 w 468485"/>
                <a:gd name="connsiteY6" fmla="*/ 324249 h 396648"/>
                <a:gd name="connsiteX7" fmla="*/ 200297 w 468485"/>
                <a:gd name="connsiteY7" fmla="*/ 317487 h 396648"/>
                <a:gd name="connsiteX8" fmla="*/ 79161 w 468485"/>
                <a:gd name="connsiteY8" fmla="*/ 196352 h 396648"/>
                <a:gd name="connsiteX9" fmla="*/ 72400 w 468485"/>
                <a:gd name="connsiteY9" fmla="*/ 180295 h 396648"/>
                <a:gd name="connsiteX10" fmla="*/ 79161 w 468485"/>
                <a:gd name="connsiteY10" fmla="*/ 164237 h 396648"/>
                <a:gd name="connsiteX11" fmla="*/ 110149 w 468485"/>
                <a:gd name="connsiteY11" fmla="*/ 133249 h 396648"/>
                <a:gd name="connsiteX12" fmla="*/ 126207 w 468485"/>
                <a:gd name="connsiteY12" fmla="*/ 126488 h 396648"/>
                <a:gd name="connsiteX13" fmla="*/ 142264 w 468485"/>
                <a:gd name="connsiteY13" fmla="*/ 133249 h 396648"/>
                <a:gd name="connsiteX14" fmla="*/ 216354 w 468485"/>
                <a:gd name="connsiteY14" fmla="*/ 207339 h 396648"/>
                <a:gd name="connsiteX15" fmla="*/ 398621 w 468485"/>
                <a:gd name="connsiteY15" fmla="*/ 25072 h 396648"/>
                <a:gd name="connsiteX16" fmla="*/ 414678 w 468485"/>
                <a:gd name="connsiteY16" fmla="*/ 18311 h 396648"/>
                <a:gd name="connsiteX17" fmla="*/ 81132 w 468485"/>
                <a:gd name="connsiteY17" fmla="*/ 0 h 396648"/>
                <a:gd name="connsiteX18" fmla="*/ 315515 w 468485"/>
                <a:gd name="connsiteY18" fmla="*/ 0 h 396648"/>
                <a:gd name="connsiteX19" fmla="*/ 348476 w 468485"/>
                <a:gd name="connsiteY19" fmla="*/ 7043 h 396648"/>
                <a:gd name="connsiteX20" fmla="*/ 353546 w 468485"/>
                <a:gd name="connsiteY20" fmla="*/ 13522 h 396648"/>
                <a:gd name="connsiteX21" fmla="*/ 351011 w 468485"/>
                <a:gd name="connsiteY21" fmla="*/ 21692 h 396648"/>
                <a:gd name="connsiteX22" fmla="*/ 337207 w 468485"/>
                <a:gd name="connsiteY22" fmla="*/ 35495 h 396648"/>
                <a:gd name="connsiteX23" fmla="*/ 330728 w 468485"/>
                <a:gd name="connsiteY23" fmla="*/ 38313 h 396648"/>
                <a:gd name="connsiteX24" fmla="*/ 328192 w 468485"/>
                <a:gd name="connsiteY24" fmla="*/ 37749 h 396648"/>
                <a:gd name="connsiteX25" fmla="*/ 315515 w 468485"/>
                <a:gd name="connsiteY25" fmla="*/ 36059 h 396648"/>
                <a:gd name="connsiteX26" fmla="*/ 81132 w 468485"/>
                <a:gd name="connsiteY26" fmla="*/ 36059 h 396648"/>
                <a:gd name="connsiteX27" fmla="*/ 49299 w 468485"/>
                <a:gd name="connsiteY27" fmla="*/ 49299 h 396648"/>
                <a:gd name="connsiteX28" fmla="*/ 36058 w 468485"/>
                <a:gd name="connsiteY28" fmla="*/ 81132 h 396648"/>
                <a:gd name="connsiteX29" fmla="*/ 36058 w 468485"/>
                <a:gd name="connsiteY29" fmla="*/ 315515 h 396648"/>
                <a:gd name="connsiteX30" fmla="*/ 49299 w 468485"/>
                <a:gd name="connsiteY30" fmla="*/ 347349 h 396648"/>
                <a:gd name="connsiteX31" fmla="*/ 81132 w 468485"/>
                <a:gd name="connsiteY31" fmla="*/ 360589 h 396648"/>
                <a:gd name="connsiteX32" fmla="*/ 315515 w 468485"/>
                <a:gd name="connsiteY32" fmla="*/ 360589 h 396648"/>
                <a:gd name="connsiteX33" fmla="*/ 347348 w 468485"/>
                <a:gd name="connsiteY33" fmla="*/ 347349 h 396648"/>
                <a:gd name="connsiteX34" fmla="*/ 360589 w 468485"/>
                <a:gd name="connsiteY34" fmla="*/ 315515 h 396648"/>
                <a:gd name="connsiteX35" fmla="*/ 360589 w 468485"/>
                <a:gd name="connsiteY35" fmla="*/ 243961 h 396648"/>
                <a:gd name="connsiteX36" fmla="*/ 363124 w 468485"/>
                <a:gd name="connsiteY36" fmla="*/ 237764 h 396648"/>
                <a:gd name="connsiteX37" fmla="*/ 381154 w 468485"/>
                <a:gd name="connsiteY37" fmla="*/ 219734 h 396648"/>
                <a:gd name="connsiteX38" fmla="*/ 387633 w 468485"/>
                <a:gd name="connsiteY38" fmla="*/ 216917 h 396648"/>
                <a:gd name="connsiteX39" fmla="*/ 391014 w 468485"/>
                <a:gd name="connsiteY39" fmla="*/ 217762 h 396648"/>
                <a:gd name="connsiteX40" fmla="*/ 396648 w 468485"/>
                <a:gd name="connsiteY40" fmla="*/ 225932 h 396648"/>
                <a:gd name="connsiteX41" fmla="*/ 396648 w 468485"/>
                <a:gd name="connsiteY41" fmla="*/ 315515 h 396648"/>
                <a:gd name="connsiteX42" fmla="*/ 372843 w 468485"/>
                <a:gd name="connsiteY42" fmla="*/ 372844 h 396648"/>
                <a:gd name="connsiteX43" fmla="*/ 315515 w 468485"/>
                <a:gd name="connsiteY43" fmla="*/ 396648 h 396648"/>
                <a:gd name="connsiteX44" fmla="*/ 81132 w 468485"/>
                <a:gd name="connsiteY44" fmla="*/ 396648 h 396648"/>
                <a:gd name="connsiteX45" fmla="*/ 23804 w 468485"/>
                <a:gd name="connsiteY45" fmla="*/ 372844 h 396648"/>
                <a:gd name="connsiteX46" fmla="*/ 0 w 468485"/>
                <a:gd name="connsiteY46" fmla="*/ 315515 h 396648"/>
                <a:gd name="connsiteX47" fmla="*/ 0 w 468485"/>
                <a:gd name="connsiteY47" fmla="*/ 81132 h 396648"/>
                <a:gd name="connsiteX48" fmla="*/ 23804 w 468485"/>
                <a:gd name="connsiteY48" fmla="*/ 23804 h 396648"/>
                <a:gd name="connsiteX49" fmla="*/ 81132 w 468485"/>
                <a:gd name="connsiteY49" fmla="*/ 0 h 3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485" h="396648">
                  <a:moveTo>
                    <a:pt x="414678" y="18311"/>
                  </a:moveTo>
                  <a:cubicBezTo>
                    <a:pt x="420876" y="18311"/>
                    <a:pt x="426229" y="20565"/>
                    <a:pt x="430736" y="25072"/>
                  </a:cubicBezTo>
                  <a:lnTo>
                    <a:pt x="461724" y="56060"/>
                  </a:lnTo>
                  <a:cubicBezTo>
                    <a:pt x="466231" y="60568"/>
                    <a:pt x="468485" y="65920"/>
                    <a:pt x="468485" y="72118"/>
                  </a:cubicBezTo>
                  <a:cubicBezTo>
                    <a:pt x="468485" y="78315"/>
                    <a:pt x="466231" y="83668"/>
                    <a:pt x="461724" y="88175"/>
                  </a:cubicBezTo>
                  <a:lnTo>
                    <a:pt x="232412" y="317487"/>
                  </a:lnTo>
                  <a:cubicBezTo>
                    <a:pt x="227904" y="321995"/>
                    <a:pt x="222552" y="324249"/>
                    <a:pt x="216354" y="324249"/>
                  </a:cubicBezTo>
                  <a:cubicBezTo>
                    <a:pt x="210156" y="324249"/>
                    <a:pt x="204804" y="321995"/>
                    <a:pt x="200297" y="317487"/>
                  </a:cubicBezTo>
                  <a:lnTo>
                    <a:pt x="79161" y="196352"/>
                  </a:lnTo>
                  <a:cubicBezTo>
                    <a:pt x="74654" y="191845"/>
                    <a:pt x="72400" y="186492"/>
                    <a:pt x="72400" y="180295"/>
                  </a:cubicBezTo>
                  <a:cubicBezTo>
                    <a:pt x="72400" y="174097"/>
                    <a:pt x="74654" y="168744"/>
                    <a:pt x="79161" y="164237"/>
                  </a:cubicBezTo>
                  <a:lnTo>
                    <a:pt x="110149" y="133249"/>
                  </a:lnTo>
                  <a:cubicBezTo>
                    <a:pt x="114657" y="128742"/>
                    <a:pt x="120009" y="126488"/>
                    <a:pt x="126207" y="126488"/>
                  </a:cubicBezTo>
                  <a:cubicBezTo>
                    <a:pt x="132405" y="126488"/>
                    <a:pt x="137757" y="128742"/>
                    <a:pt x="142264" y="133249"/>
                  </a:cubicBezTo>
                  <a:lnTo>
                    <a:pt x="216354" y="207339"/>
                  </a:lnTo>
                  <a:lnTo>
                    <a:pt x="398621" y="25072"/>
                  </a:lnTo>
                  <a:cubicBezTo>
                    <a:pt x="403128" y="20565"/>
                    <a:pt x="408481" y="18311"/>
                    <a:pt x="414678" y="18311"/>
                  </a:cubicBezTo>
                  <a:close/>
                  <a:moveTo>
                    <a:pt x="81132" y="0"/>
                  </a:moveTo>
                  <a:lnTo>
                    <a:pt x="315515" y="0"/>
                  </a:lnTo>
                  <a:cubicBezTo>
                    <a:pt x="327347" y="0"/>
                    <a:pt x="338334" y="2348"/>
                    <a:pt x="348476" y="7043"/>
                  </a:cubicBezTo>
                  <a:cubicBezTo>
                    <a:pt x="351293" y="8357"/>
                    <a:pt x="352983" y="10517"/>
                    <a:pt x="353546" y="13522"/>
                  </a:cubicBezTo>
                  <a:cubicBezTo>
                    <a:pt x="354110" y="16715"/>
                    <a:pt x="353264" y="19438"/>
                    <a:pt x="351011" y="21692"/>
                  </a:cubicBezTo>
                  <a:lnTo>
                    <a:pt x="337207" y="35495"/>
                  </a:lnTo>
                  <a:cubicBezTo>
                    <a:pt x="335329" y="37373"/>
                    <a:pt x="333169" y="38313"/>
                    <a:pt x="330728" y="38313"/>
                  </a:cubicBezTo>
                  <a:cubicBezTo>
                    <a:pt x="330164" y="38313"/>
                    <a:pt x="329319" y="38125"/>
                    <a:pt x="328192" y="37749"/>
                  </a:cubicBezTo>
                  <a:cubicBezTo>
                    <a:pt x="323873" y="36622"/>
                    <a:pt x="319647" y="36059"/>
                    <a:pt x="315515" y="36059"/>
                  </a:cubicBezTo>
                  <a:lnTo>
                    <a:pt x="81132" y="36059"/>
                  </a:lnTo>
                  <a:cubicBezTo>
                    <a:pt x="68737" y="36059"/>
                    <a:pt x="58126" y="40472"/>
                    <a:pt x="49299" y="49299"/>
                  </a:cubicBezTo>
                  <a:cubicBezTo>
                    <a:pt x="40472" y="58126"/>
                    <a:pt x="36058" y="68737"/>
                    <a:pt x="36058" y="81132"/>
                  </a:cubicBezTo>
                  <a:lnTo>
                    <a:pt x="36058" y="315515"/>
                  </a:lnTo>
                  <a:cubicBezTo>
                    <a:pt x="36058" y="327911"/>
                    <a:pt x="40472" y="338522"/>
                    <a:pt x="49299" y="347349"/>
                  </a:cubicBezTo>
                  <a:cubicBezTo>
                    <a:pt x="58126" y="356176"/>
                    <a:pt x="68737" y="360589"/>
                    <a:pt x="81132" y="360589"/>
                  </a:cubicBezTo>
                  <a:lnTo>
                    <a:pt x="315515" y="360589"/>
                  </a:lnTo>
                  <a:cubicBezTo>
                    <a:pt x="327911" y="360589"/>
                    <a:pt x="338522" y="356176"/>
                    <a:pt x="347348" y="347349"/>
                  </a:cubicBezTo>
                  <a:cubicBezTo>
                    <a:pt x="356175" y="338522"/>
                    <a:pt x="360589" y="327911"/>
                    <a:pt x="360589" y="315515"/>
                  </a:cubicBezTo>
                  <a:lnTo>
                    <a:pt x="360589" y="243961"/>
                  </a:lnTo>
                  <a:cubicBezTo>
                    <a:pt x="360589" y="241520"/>
                    <a:pt x="361434" y="239454"/>
                    <a:pt x="363124" y="237764"/>
                  </a:cubicBezTo>
                  <a:lnTo>
                    <a:pt x="381154" y="219734"/>
                  </a:lnTo>
                  <a:cubicBezTo>
                    <a:pt x="383032" y="217856"/>
                    <a:pt x="385192" y="216917"/>
                    <a:pt x="387633" y="216917"/>
                  </a:cubicBezTo>
                  <a:cubicBezTo>
                    <a:pt x="388760" y="216917"/>
                    <a:pt x="389887" y="217198"/>
                    <a:pt x="391014" y="217762"/>
                  </a:cubicBezTo>
                  <a:cubicBezTo>
                    <a:pt x="394770" y="219264"/>
                    <a:pt x="396648" y="221988"/>
                    <a:pt x="396648" y="225932"/>
                  </a:cubicBezTo>
                  <a:lnTo>
                    <a:pt x="396648" y="315515"/>
                  </a:lnTo>
                  <a:cubicBezTo>
                    <a:pt x="396648" y="337865"/>
                    <a:pt x="388713" y="356974"/>
                    <a:pt x="372843" y="372844"/>
                  </a:cubicBezTo>
                  <a:cubicBezTo>
                    <a:pt x="356974" y="388713"/>
                    <a:pt x="337864" y="396648"/>
                    <a:pt x="315515" y="396648"/>
                  </a:cubicBezTo>
                  <a:lnTo>
                    <a:pt x="81132" y="396648"/>
                  </a:lnTo>
                  <a:cubicBezTo>
                    <a:pt x="58783" y="396648"/>
                    <a:pt x="39674" y="388713"/>
                    <a:pt x="23804" y="372844"/>
                  </a:cubicBezTo>
                  <a:cubicBezTo>
                    <a:pt x="7935" y="356974"/>
                    <a:pt x="0" y="337865"/>
                    <a:pt x="0" y="315515"/>
                  </a:cubicBezTo>
                  <a:lnTo>
                    <a:pt x="0" y="81132"/>
                  </a:lnTo>
                  <a:cubicBezTo>
                    <a:pt x="0" y="58783"/>
                    <a:pt x="7935" y="39674"/>
                    <a:pt x="23804" y="23804"/>
                  </a:cubicBezTo>
                  <a:cubicBezTo>
                    <a:pt x="39674" y="7935"/>
                    <a:pt x="58783" y="0"/>
                    <a:pt x="81132" y="0"/>
                  </a:cubicBezTo>
                  <a:close/>
                </a:path>
              </a:pathLst>
            </a:cu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Freeform 114"/>
            <p:cNvSpPr/>
            <p:nvPr/>
          </p:nvSpPr>
          <p:spPr>
            <a:xfrm>
              <a:off x="9808357" y="4927153"/>
              <a:ext cx="1089826" cy="877357"/>
            </a:xfrm>
            <a:custGeom>
              <a:avLst/>
              <a:gdLst>
                <a:gd name="connsiteX0" fmla="*/ 414678 w 468485"/>
                <a:gd name="connsiteY0" fmla="*/ 18311 h 396648"/>
                <a:gd name="connsiteX1" fmla="*/ 430736 w 468485"/>
                <a:gd name="connsiteY1" fmla="*/ 25072 h 396648"/>
                <a:gd name="connsiteX2" fmla="*/ 461724 w 468485"/>
                <a:gd name="connsiteY2" fmla="*/ 56060 h 396648"/>
                <a:gd name="connsiteX3" fmla="*/ 468485 w 468485"/>
                <a:gd name="connsiteY3" fmla="*/ 72118 h 396648"/>
                <a:gd name="connsiteX4" fmla="*/ 461724 w 468485"/>
                <a:gd name="connsiteY4" fmla="*/ 88175 h 396648"/>
                <a:gd name="connsiteX5" fmla="*/ 232412 w 468485"/>
                <a:gd name="connsiteY5" fmla="*/ 317487 h 396648"/>
                <a:gd name="connsiteX6" fmla="*/ 216354 w 468485"/>
                <a:gd name="connsiteY6" fmla="*/ 324249 h 396648"/>
                <a:gd name="connsiteX7" fmla="*/ 200297 w 468485"/>
                <a:gd name="connsiteY7" fmla="*/ 317487 h 396648"/>
                <a:gd name="connsiteX8" fmla="*/ 79161 w 468485"/>
                <a:gd name="connsiteY8" fmla="*/ 196352 h 396648"/>
                <a:gd name="connsiteX9" fmla="*/ 72400 w 468485"/>
                <a:gd name="connsiteY9" fmla="*/ 180295 h 396648"/>
                <a:gd name="connsiteX10" fmla="*/ 79161 w 468485"/>
                <a:gd name="connsiteY10" fmla="*/ 164237 h 396648"/>
                <a:gd name="connsiteX11" fmla="*/ 110149 w 468485"/>
                <a:gd name="connsiteY11" fmla="*/ 133249 h 396648"/>
                <a:gd name="connsiteX12" fmla="*/ 126207 w 468485"/>
                <a:gd name="connsiteY12" fmla="*/ 126488 h 396648"/>
                <a:gd name="connsiteX13" fmla="*/ 142264 w 468485"/>
                <a:gd name="connsiteY13" fmla="*/ 133249 h 396648"/>
                <a:gd name="connsiteX14" fmla="*/ 216354 w 468485"/>
                <a:gd name="connsiteY14" fmla="*/ 207339 h 396648"/>
                <a:gd name="connsiteX15" fmla="*/ 398621 w 468485"/>
                <a:gd name="connsiteY15" fmla="*/ 25072 h 396648"/>
                <a:gd name="connsiteX16" fmla="*/ 414678 w 468485"/>
                <a:gd name="connsiteY16" fmla="*/ 18311 h 396648"/>
                <a:gd name="connsiteX17" fmla="*/ 81132 w 468485"/>
                <a:gd name="connsiteY17" fmla="*/ 0 h 396648"/>
                <a:gd name="connsiteX18" fmla="*/ 315515 w 468485"/>
                <a:gd name="connsiteY18" fmla="*/ 0 h 396648"/>
                <a:gd name="connsiteX19" fmla="*/ 348476 w 468485"/>
                <a:gd name="connsiteY19" fmla="*/ 7043 h 396648"/>
                <a:gd name="connsiteX20" fmla="*/ 353546 w 468485"/>
                <a:gd name="connsiteY20" fmla="*/ 13522 h 396648"/>
                <a:gd name="connsiteX21" fmla="*/ 351011 w 468485"/>
                <a:gd name="connsiteY21" fmla="*/ 21692 h 396648"/>
                <a:gd name="connsiteX22" fmla="*/ 337207 w 468485"/>
                <a:gd name="connsiteY22" fmla="*/ 35495 h 396648"/>
                <a:gd name="connsiteX23" fmla="*/ 330728 w 468485"/>
                <a:gd name="connsiteY23" fmla="*/ 38313 h 396648"/>
                <a:gd name="connsiteX24" fmla="*/ 328192 w 468485"/>
                <a:gd name="connsiteY24" fmla="*/ 37749 h 396648"/>
                <a:gd name="connsiteX25" fmla="*/ 315515 w 468485"/>
                <a:gd name="connsiteY25" fmla="*/ 36059 h 396648"/>
                <a:gd name="connsiteX26" fmla="*/ 81132 w 468485"/>
                <a:gd name="connsiteY26" fmla="*/ 36059 h 396648"/>
                <a:gd name="connsiteX27" fmla="*/ 49299 w 468485"/>
                <a:gd name="connsiteY27" fmla="*/ 49299 h 396648"/>
                <a:gd name="connsiteX28" fmla="*/ 36058 w 468485"/>
                <a:gd name="connsiteY28" fmla="*/ 81132 h 396648"/>
                <a:gd name="connsiteX29" fmla="*/ 36058 w 468485"/>
                <a:gd name="connsiteY29" fmla="*/ 315515 h 396648"/>
                <a:gd name="connsiteX30" fmla="*/ 49299 w 468485"/>
                <a:gd name="connsiteY30" fmla="*/ 347349 h 396648"/>
                <a:gd name="connsiteX31" fmla="*/ 81132 w 468485"/>
                <a:gd name="connsiteY31" fmla="*/ 360589 h 396648"/>
                <a:gd name="connsiteX32" fmla="*/ 315515 w 468485"/>
                <a:gd name="connsiteY32" fmla="*/ 360589 h 396648"/>
                <a:gd name="connsiteX33" fmla="*/ 347348 w 468485"/>
                <a:gd name="connsiteY33" fmla="*/ 347349 h 396648"/>
                <a:gd name="connsiteX34" fmla="*/ 360589 w 468485"/>
                <a:gd name="connsiteY34" fmla="*/ 315515 h 396648"/>
                <a:gd name="connsiteX35" fmla="*/ 360589 w 468485"/>
                <a:gd name="connsiteY35" fmla="*/ 243961 h 396648"/>
                <a:gd name="connsiteX36" fmla="*/ 363124 w 468485"/>
                <a:gd name="connsiteY36" fmla="*/ 237764 h 396648"/>
                <a:gd name="connsiteX37" fmla="*/ 381154 w 468485"/>
                <a:gd name="connsiteY37" fmla="*/ 219734 h 396648"/>
                <a:gd name="connsiteX38" fmla="*/ 387633 w 468485"/>
                <a:gd name="connsiteY38" fmla="*/ 216917 h 396648"/>
                <a:gd name="connsiteX39" fmla="*/ 391014 w 468485"/>
                <a:gd name="connsiteY39" fmla="*/ 217762 h 396648"/>
                <a:gd name="connsiteX40" fmla="*/ 396648 w 468485"/>
                <a:gd name="connsiteY40" fmla="*/ 225932 h 396648"/>
                <a:gd name="connsiteX41" fmla="*/ 396648 w 468485"/>
                <a:gd name="connsiteY41" fmla="*/ 315515 h 396648"/>
                <a:gd name="connsiteX42" fmla="*/ 372843 w 468485"/>
                <a:gd name="connsiteY42" fmla="*/ 372844 h 396648"/>
                <a:gd name="connsiteX43" fmla="*/ 315515 w 468485"/>
                <a:gd name="connsiteY43" fmla="*/ 396648 h 396648"/>
                <a:gd name="connsiteX44" fmla="*/ 81132 w 468485"/>
                <a:gd name="connsiteY44" fmla="*/ 396648 h 396648"/>
                <a:gd name="connsiteX45" fmla="*/ 23804 w 468485"/>
                <a:gd name="connsiteY45" fmla="*/ 372844 h 396648"/>
                <a:gd name="connsiteX46" fmla="*/ 0 w 468485"/>
                <a:gd name="connsiteY46" fmla="*/ 315515 h 396648"/>
                <a:gd name="connsiteX47" fmla="*/ 0 w 468485"/>
                <a:gd name="connsiteY47" fmla="*/ 81132 h 396648"/>
                <a:gd name="connsiteX48" fmla="*/ 23804 w 468485"/>
                <a:gd name="connsiteY48" fmla="*/ 23804 h 396648"/>
                <a:gd name="connsiteX49" fmla="*/ 81132 w 468485"/>
                <a:gd name="connsiteY49" fmla="*/ 0 h 3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485" h="396648">
                  <a:moveTo>
                    <a:pt x="414678" y="18311"/>
                  </a:moveTo>
                  <a:cubicBezTo>
                    <a:pt x="420876" y="18311"/>
                    <a:pt x="426229" y="20565"/>
                    <a:pt x="430736" y="25072"/>
                  </a:cubicBezTo>
                  <a:lnTo>
                    <a:pt x="461724" y="56060"/>
                  </a:lnTo>
                  <a:cubicBezTo>
                    <a:pt x="466231" y="60568"/>
                    <a:pt x="468485" y="65920"/>
                    <a:pt x="468485" y="72118"/>
                  </a:cubicBezTo>
                  <a:cubicBezTo>
                    <a:pt x="468485" y="78315"/>
                    <a:pt x="466231" y="83668"/>
                    <a:pt x="461724" y="88175"/>
                  </a:cubicBezTo>
                  <a:lnTo>
                    <a:pt x="232412" y="317487"/>
                  </a:lnTo>
                  <a:cubicBezTo>
                    <a:pt x="227904" y="321995"/>
                    <a:pt x="222552" y="324249"/>
                    <a:pt x="216354" y="324249"/>
                  </a:cubicBezTo>
                  <a:cubicBezTo>
                    <a:pt x="210156" y="324249"/>
                    <a:pt x="204804" y="321995"/>
                    <a:pt x="200297" y="317487"/>
                  </a:cubicBezTo>
                  <a:lnTo>
                    <a:pt x="79161" y="196352"/>
                  </a:lnTo>
                  <a:cubicBezTo>
                    <a:pt x="74654" y="191845"/>
                    <a:pt x="72400" y="186492"/>
                    <a:pt x="72400" y="180295"/>
                  </a:cubicBezTo>
                  <a:cubicBezTo>
                    <a:pt x="72400" y="174097"/>
                    <a:pt x="74654" y="168744"/>
                    <a:pt x="79161" y="164237"/>
                  </a:cubicBezTo>
                  <a:lnTo>
                    <a:pt x="110149" y="133249"/>
                  </a:lnTo>
                  <a:cubicBezTo>
                    <a:pt x="114657" y="128742"/>
                    <a:pt x="120009" y="126488"/>
                    <a:pt x="126207" y="126488"/>
                  </a:cubicBezTo>
                  <a:cubicBezTo>
                    <a:pt x="132405" y="126488"/>
                    <a:pt x="137757" y="128742"/>
                    <a:pt x="142264" y="133249"/>
                  </a:cubicBezTo>
                  <a:lnTo>
                    <a:pt x="216354" y="207339"/>
                  </a:lnTo>
                  <a:lnTo>
                    <a:pt x="398621" y="25072"/>
                  </a:lnTo>
                  <a:cubicBezTo>
                    <a:pt x="403128" y="20565"/>
                    <a:pt x="408481" y="18311"/>
                    <a:pt x="414678" y="18311"/>
                  </a:cubicBezTo>
                  <a:close/>
                  <a:moveTo>
                    <a:pt x="81132" y="0"/>
                  </a:moveTo>
                  <a:lnTo>
                    <a:pt x="315515" y="0"/>
                  </a:lnTo>
                  <a:cubicBezTo>
                    <a:pt x="327347" y="0"/>
                    <a:pt x="338334" y="2348"/>
                    <a:pt x="348476" y="7043"/>
                  </a:cubicBezTo>
                  <a:cubicBezTo>
                    <a:pt x="351293" y="8357"/>
                    <a:pt x="352983" y="10517"/>
                    <a:pt x="353546" y="13522"/>
                  </a:cubicBezTo>
                  <a:cubicBezTo>
                    <a:pt x="354110" y="16715"/>
                    <a:pt x="353264" y="19438"/>
                    <a:pt x="351011" y="21692"/>
                  </a:cubicBezTo>
                  <a:lnTo>
                    <a:pt x="337207" y="35495"/>
                  </a:lnTo>
                  <a:cubicBezTo>
                    <a:pt x="335329" y="37373"/>
                    <a:pt x="333169" y="38313"/>
                    <a:pt x="330728" y="38313"/>
                  </a:cubicBezTo>
                  <a:cubicBezTo>
                    <a:pt x="330164" y="38313"/>
                    <a:pt x="329319" y="38125"/>
                    <a:pt x="328192" y="37749"/>
                  </a:cubicBezTo>
                  <a:cubicBezTo>
                    <a:pt x="323873" y="36622"/>
                    <a:pt x="319647" y="36059"/>
                    <a:pt x="315515" y="36059"/>
                  </a:cubicBezTo>
                  <a:lnTo>
                    <a:pt x="81132" y="36059"/>
                  </a:lnTo>
                  <a:cubicBezTo>
                    <a:pt x="68737" y="36059"/>
                    <a:pt x="58126" y="40472"/>
                    <a:pt x="49299" y="49299"/>
                  </a:cubicBezTo>
                  <a:cubicBezTo>
                    <a:pt x="40472" y="58126"/>
                    <a:pt x="36058" y="68737"/>
                    <a:pt x="36058" y="81132"/>
                  </a:cubicBezTo>
                  <a:lnTo>
                    <a:pt x="36058" y="315515"/>
                  </a:lnTo>
                  <a:cubicBezTo>
                    <a:pt x="36058" y="327911"/>
                    <a:pt x="40472" y="338522"/>
                    <a:pt x="49299" y="347349"/>
                  </a:cubicBezTo>
                  <a:cubicBezTo>
                    <a:pt x="58126" y="356176"/>
                    <a:pt x="68737" y="360589"/>
                    <a:pt x="81132" y="360589"/>
                  </a:cubicBezTo>
                  <a:lnTo>
                    <a:pt x="315515" y="360589"/>
                  </a:lnTo>
                  <a:cubicBezTo>
                    <a:pt x="327911" y="360589"/>
                    <a:pt x="338522" y="356176"/>
                    <a:pt x="347348" y="347349"/>
                  </a:cubicBezTo>
                  <a:cubicBezTo>
                    <a:pt x="356175" y="338522"/>
                    <a:pt x="360589" y="327911"/>
                    <a:pt x="360589" y="315515"/>
                  </a:cubicBezTo>
                  <a:lnTo>
                    <a:pt x="360589" y="243961"/>
                  </a:lnTo>
                  <a:cubicBezTo>
                    <a:pt x="360589" y="241520"/>
                    <a:pt x="361434" y="239454"/>
                    <a:pt x="363124" y="237764"/>
                  </a:cubicBezTo>
                  <a:lnTo>
                    <a:pt x="381154" y="219734"/>
                  </a:lnTo>
                  <a:cubicBezTo>
                    <a:pt x="383032" y="217856"/>
                    <a:pt x="385192" y="216917"/>
                    <a:pt x="387633" y="216917"/>
                  </a:cubicBezTo>
                  <a:cubicBezTo>
                    <a:pt x="388760" y="216917"/>
                    <a:pt x="389887" y="217198"/>
                    <a:pt x="391014" y="217762"/>
                  </a:cubicBezTo>
                  <a:cubicBezTo>
                    <a:pt x="394770" y="219264"/>
                    <a:pt x="396648" y="221988"/>
                    <a:pt x="396648" y="225932"/>
                  </a:cubicBezTo>
                  <a:lnTo>
                    <a:pt x="396648" y="315515"/>
                  </a:lnTo>
                  <a:cubicBezTo>
                    <a:pt x="396648" y="337865"/>
                    <a:pt x="388713" y="356974"/>
                    <a:pt x="372843" y="372844"/>
                  </a:cubicBezTo>
                  <a:cubicBezTo>
                    <a:pt x="356974" y="388713"/>
                    <a:pt x="337864" y="396648"/>
                    <a:pt x="315515" y="396648"/>
                  </a:cubicBezTo>
                  <a:lnTo>
                    <a:pt x="81132" y="396648"/>
                  </a:lnTo>
                  <a:cubicBezTo>
                    <a:pt x="58783" y="396648"/>
                    <a:pt x="39674" y="388713"/>
                    <a:pt x="23804" y="372844"/>
                  </a:cubicBezTo>
                  <a:cubicBezTo>
                    <a:pt x="7935" y="356974"/>
                    <a:pt x="0" y="337865"/>
                    <a:pt x="0" y="315515"/>
                  </a:cubicBezTo>
                  <a:lnTo>
                    <a:pt x="0" y="81132"/>
                  </a:lnTo>
                  <a:cubicBezTo>
                    <a:pt x="0" y="58783"/>
                    <a:pt x="7935" y="39674"/>
                    <a:pt x="23804" y="23804"/>
                  </a:cubicBezTo>
                  <a:cubicBezTo>
                    <a:pt x="39674" y="7935"/>
                    <a:pt x="58783" y="0"/>
                    <a:pt x="81132" y="0"/>
                  </a:cubicBezTo>
                  <a:close/>
                </a:path>
              </a:pathLst>
            </a:cu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1" name="Content Placeholder 2"/>
          <p:cNvSpPr>
            <a:spLocks noGrp="1"/>
          </p:cNvSpPr>
          <p:nvPr>
            <p:ph idx="1"/>
          </p:nvPr>
        </p:nvSpPr>
        <p:spPr>
          <a:xfrm>
            <a:off x="2120426" y="459637"/>
            <a:ext cx="3467610" cy="1288838"/>
          </a:xfrm>
        </p:spPr>
        <p:txBody>
          <a:bodyPr>
            <a:noAutofit/>
          </a:bodyPr>
          <a:lstStyle/>
          <a:p>
            <a:pPr marL="0" indent="0">
              <a:buNone/>
            </a:pPr>
            <a:r>
              <a:rPr lang="en-US" sz="1100" b="1" dirty="0">
                <a:solidFill>
                  <a:schemeClr val="bg1"/>
                </a:solidFill>
              </a:rPr>
              <a:t>Faster Processing and Approval:</a:t>
            </a:r>
            <a:endParaRPr lang="en-US" sz="1100" dirty="0">
              <a:solidFill>
                <a:schemeClr val="bg1"/>
              </a:solidFill>
            </a:endParaRPr>
          </a:p>
          <a:p>
            <a:r>
              <a:rPr lang="en-US" sz="1100" b="1" dirty="0">
                <a:solidFill>
                  <a:schemeClr val="bg1"/>
                </a:solidFill>
              </a:rPr>
              <a:t>Impact:</a:t>
            </a:r>
            <a:r>
              <a:rPr lang="en-US" sz="1100" dirty="0">
                <a:solidFill>
                  <a:schemeClr val="bg1"/>
                </a:solidFill>
              </a:rPr>
              <a:t> </a:t>
            </a:r>
            <a:r>
              <a:rPr lang="en-US" sz="1100" b="1" dirty="0">
                <a:solidFill>
                  <a:schemeClr val="bg1"/>
                </a:solidFill>
              </a:rPr>
              <a:t>Digitization streamlines the mortgage application and approval process, reducing the time it takes to secure a mortgage</a:t>
            </a:r>
            <a:r>
              <a:rPr lang="en-US" sz="1100" dirty="0">
                <a:solidFill>
                  <a:schemeClr val="bg1"/>
                </a:solidFill>
              </a:rPr>
              <a:t>.</a:t>
            </a:r>
          </a:p>
          <a:p>
            <a:r>
              <a:rPr lang="en-US" sz="1100" b="1" dirty="0">
                <a:solidFill>
                  <a:schemeClr val="bg1"/>
                </a:solidFill>
              </a:rPr>
              <a:t>Effect: This can lead to increased demand for real estate transactions as potential buyers can move more quickly in making purchasing decisions</a:t>
            </a:r>
            <a:r>
              <a:rPr lang="en-US" sz="1100" dirty="0">
                <a:solidFill>
                  <a:schemeClr val="bg1"/>
                </a:solidFill>
              </a:rPr>
              <a:t>.</a:t>
            </a:r>
          </a:p>
          <a:p>
            <a:endParaRPr lang="en-US" sz="1100" dirty="0">
              <a:solidFill>
                <a:schemeClr val="bg1"/>
              </a:solidFill>
            </a:endParaRPr>
          </a:p>
        </p:txBody>
      </p:sp>
      <p:sp>
        <p:nvSpPr>
          <p:cNvPr id="102" name="Content Placeholder 2"/>
          <p:cNvSpPr txBox="1">
            <a:spLocks/>
          </p:cNvSpPr>
          <p:nvPr/>
        </p:nvSpPr>
        <p:spPr>
          <a:xfrm>
            <a:off x="6109056" y="449225"/>
            <a:ext cx="3599602" cy="1295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dirty="0"/>
              <a:t>Data-Driven Decision-Making:</a:t>
            </a:r>
            <a:endParaRPr lang="en-US" sz="1100" dirty="0"/>
          </a:p>
          <a:p>
            <a:r>
              <a:rPr lang="en-US" sz="1100" b="1" dirty="0"/>
              <a:t>Impact:</a:t>
            </a:r>
            <a:r>
              <a:rPr lang="en-US" sz="1100" dirty="0"/>
              <a:t> Digital technologies enable better analysis of borrower data.</a:t>
            </a:r>
          </a:p>
          <a:p>
            <a:r>
              <a:rPr lang="en-US" sz="1100" b="1" dirty="0"/>
              <a:t>Effect:</a:t>
            </a:r>
            <a:r>
              <a:rPr lang="en-US" sz="1100" dirty="0"/>
              <a:t> Lenders can make more informed lending decisions, expanding the pool of eligible borrowers and increasing demand for housing.</a:t>
            </a:r>
          </a:p>
          <a:p>
            <a:endParaRPr lang="en-US" sz="1100" dirty="0"/>
          </a:p>
        </p:txBody>
      </p:sp>
      <p:sp>
        <p:nvSpPr>
          <p:cNvPr id="104" name="Rectangle 103"/>
          <p:cNvSpPr/>
          <p:nvPr/>
        </p:nvSpPr>
        <p:spPr>
          <a:xfrm>
            <a:off x="6378841" y="2742432"/>
            <a:ext cx="3189760" cy="1277273"/>
          </a:xfrm>
          <a:prstGeom prst="rect">
            <a:avLst/>
          </a:prstGeom>
        </p:spPr>
        <p:txBody>
          <a:bodyPr wrap="square">
            <a:spAutoFit/>
          </a:bodyPr>
          <a:lstStyle/>
          <a:p>
            <a:r>
              <a:rPr lang="en-US" sz="1100" b="1" dirty="0"/>
              <a:t>Job Creation in Technology and Finance:</a:t>
            </a:r>
            <a:endParaRPr lang="en-US" sz="1100" dirty="0"/>
          </a:p>
          <a:p>
            <a:pPr marL="171450" indent="-171450">
              <a:buFont typeface="Arial" panose="020B0604020202020204" pitchFamily="34" charset="0"/>
              <a:buChar char="•"/>
            </a:pPr>
            <a:r>
              <a:rPr lang="en-US" sz="1100" b="1" dirty="0"/>
              <a:t>Impact:</a:t>
            </a:r>
            <a:r>
              <a:rPr lang="en-US" sz="1100" dirty="0"/>
              <a:t> </a:t>
            </a:r>
            <a:r>
              <a:rPr lang="en-US" sz="1100" b="1" dirty="0"/>
              <a:t>The development and maintenance of digital mortgage platforms require skilled professionals.</a:t>
            </a:r>
          </a:p>
          <a:p>
            <a:pPr marL="171450" indent="-171450">
              <a:buFont typeface="Arial" panose="020B0604020202020204" pitchFamily="34" charset="0"/>
              <a:buChar char="•"/>
            </a:pPr>
            <a:r>
              <a:rPr lang="en-US" sz="1100" b="1" dirty="0"/>
              <a:t>Effect: Job creation in the technology and finance sectors can lead to increased consumer spending, contributing to economic growth</a:t>
            </a:r>
          </a:p>
        </p:txBody>
      </p:sp>
      <p:sp>
        <p:nvSpPr>
          <p:cNvPr id="105" name="Content Placeholder 2"/>
          <p:cNvSpPr txBox="1">
            <a:spLocks/>
          </p:cNvSpPr>
          <p:nvPr/>
        </p:nvSpPr>
        <p:spPr>
          <a:xfrm>
            <a:off x="6220326" y="4846562"/>
            <a:ext cx="3506790" cy="1295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dirty="0"/>
              <a:t>Stimulating Home Improvement and Furnishing Industries:</a:t>
            </a:r>
            <a:endParaRPr lang="en-US" sz="1100" dirty="0"/>
          </a:p>
          <a:p>
            <a:r>
              <a:rPr lang="en-US" sz="1100" b="1" dirty="0"/>
              <a:t>Impact: Increased home sales may stimulate demand for home improvement and furnishing services.</a:t>
            </a:r>
          </a:p>
          <a:p>
            <a:r>
              <a:rPr lang="en-US" sz="1100" b="1" dirty="0"/>
              <a:t>Effect: Increased new home owners, could lead to an increase in spending on renovations, furniture, and other related products</a:t>
            </a:r>
            <a:r>
              <a:rPr lang="en-US" sz="1100" dirty="0"/>
              <a:t>.</a:t>
            </a:r>
          </a:p>
          <a:p>
            <a:pPr marL="0" indent="0">
              <a:buNone/>
            </a:pPr>
            <a:endParaRPr lang="en-US" sz="1100" dirty="0"/>
          </a:p>
          <a:p>
            <a:endParaRPr lang="en-US" sz="1100" dirty="0"/>
          </a:p>
        </p:txBody>
      </p:sp>
      <p:sp>
        <p:nvSpPr>
          <p:cNvPr id="106" name="Content Placeholder 2"/>
          <p:cNvSpPr txBox="1">
            <a:spLocks/>
          </p:cNvSpPr>
          <p:nvPr/>
        </p:nvSpPr>
        <p:spPr>
          <a:xfrm>
            <a:off x="2107375" y="4899057"/>
            <a:ext cx="3431386" cy="1295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dirty="0"/>
              <a:t>Access to a Broader Market:</a:t>
            </a:r>
            <a:endParaRPr lang="en-US" sz="1100" dirty="0"/>
          </a:p>
          <a:p>
            <a:r>
              <a:rPr lang="en-US" sz="1100" b="1" dirty="0"/>
              <a:t>Impact: Digital platforms can provide broader access to mortgage products and services.</a:t>
            </a:r>
          </a:p>
          <a:p>
            <a:r>
              <a:rPr lang="en-US" sz="1100" b="1" dirty="0"/>
              <a:t>Effect: This can stimulate demand from a wider pool of potential homebuyers.</a:t>
            </a:r>
          </a:p>
        </p:txBody>
      </p:sp>
      <p:sp>
        <p:nvSpPr>
          <p:cNvPr id="107" name="Content Placeholder 2"/>
          <p:cNvSpPr txBox="1">
            <a:spLocks/>
          </p:cNvSpPr>
          <p:nvPr/>
        </p:nvSpPr>
        <p:spPr>
          <a:xfrm>
            <a:off x="2120426" y="2676563"/>
            <a:ext cx="3988630" cy="1295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dirty="0"/>
              <a:t>Efficient Financial Transactions:</a:t>
            </a:r>
            <a:endParaRPr lang="en-US" sz="1100" dirty="0"/>
          </a:p>
          <a:p>
            <a:r>
              <a:rPr lang="en-US" sz="1100" b="1" dirty="0"/>
              <a:t>Impact: Digital mortgages involve electronic financial transactions and documentation.</a:t>
            </a:r>
          </a:p>
          <a:p>
            <a:r>
              <a:rPr lang="en-US" sz="1100" b="1" dirty="0"/>
              <a:t>Effect: Increased efficiency in financial transactions can contribute to a faster turnover of funds, potentially leading to increased investment in real estate and related sectors.</a:t>
            </a:r>
          </a:p>
          <a:p>
            <a:endParaRPr lang="en-US" sz="1100" dirty="0"/>
          </a:p>
        </p:txBody>
      </p:sp>
      <p:sp>
        <p:nvSpPr>
          <p:cNvPr id="118" name="TextBox 117"/>
          <p:cNvSpPr txBox="1"/>
          <p:nvPr/>
        </p:nvSpPr>
        <p:spPr>
          <a:xfrm>
            <a:off x="0" y="0"/>
            <a:ext cx="12192000" cy="492443"/>
          </a:xfrm>
          <a:prstGeom prst="rect">
            <a:avLst/>
          </a:prstGeom>
          <a:solidFill>
            <a:srgbClr val="0070C0"/>
          </a:solidFill>
        </p:spPr>
        <p:txBody>
          <a:bodyPr wrap="square" rtlCol="0">
            <a:spAutoFit/>
          </a:bodyPr>
          <a:lstStyle/>
          <a:p>
            <a:pPr algn="ctr"/>
            <a:r>
              <a:rPr lang="en-US" sz="1300" b="1" dirty="0">
                <a:solidFill>
                  <a:schemeClr val="bg1"/>
                </a:solidFill>
                <a:latin typeface="Arial Black" panose="020B0A04020102020204" pitchFamily="34" charset="0"/>
              </a:rPr>
              <a:t>DIGITIZING THE MORTGAGE MARKET CAN HAVE A RIPPLE EFFECT ON VARIOUS ECONOMIC ACTIVITIES, </a:t>
            </a:r>
          </a:p>
          <a:p>
            <a:pPr algn="ctr"/>
            <a:r>
              <a:rPr lang="en-US" sz="1300" b="1" dirty="0">
                <a:solidFill>
                  <a:schemeClr val="bg1"/>
                </a:solidFill>
                <a:latin typeface="Arial Black" panose="020B0A04020102020204" pitchFamily="34" charset="0"/>
              </a:rPr>
              <a:t>CONTRIBUTING TO INCREASED DEMAND IN SEVERAL SECTORS</a:t>
            </a:r>
          </a:p>
        </p:txBody>
      </p:sp>
    </p:spTree>
    <p:extLst>
      <p:ext uri="{BB962C8B-B14F-4D97-AF65-F5344CB8AC3E}">
        <p14:creationId xmlns:p14="http://schemas.microsoft.com/office/powerpoint/2010/main" val="7049055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02BCC-50DA-44C4-ADCC-BCBF5904028E}"/>
              </a:ext>
            </a:extLst>
          </p:cNvPr>
          <p:cNvSpPr>
            <a:spLocks noGrp="1"/>
          </p:cNvSpPr>
          <p:nvPr>
            <p:ph type="title"/>
          </p:nvPr>
        </p:nvSpPr>
        <p:spPr>
          <a:solidFill>
            <a:srgbClr val="0070C0"/>
          </a:solidFill>
        </p:spPr>
        <p:txBody>
          <a:bodyPr>
            <a:normAutofit/>
          </a:bodyPr>
          <a:lstStyle/>
          <a:p>
            <a:r>
              <a:rPr lang="en-US" sz="3200" b="1" dirty="0">
                <a:solidFill>
                  <a:schemeClr val="bg1"/>
                </a:solidFill>
                <a:latin typeface="Arial Black" panose="020B0A04020102020204" pitchFamily="34" charset="0"/>
              </a:rPr>
              <a:t>Job Creation Multiplier Effect - Illustration</a:t>
            </a:r>
          </a:p>
        </p:txBody>
      </p:sp>
      <p:sp>
        <p:nvSpPr>
          <p:cNvPr id="3" name="Content Placeholder 2">
            <a:extLst>
              <a:ext uri="{FF2B5EF4-FFF2-40B4-BE49-F238E27FC236}">
                <a16:creationId xmlns:a16="http://schemas.microsoft.com/office/drawing/2014/main" id="{13847E6F-FF08-4BFC-8A0A-6E2B63B022CD}"/>
              </a:ext>
            </a:extLst>
          </p:cNvPr>
          <p:cNvSpPr>
            <a:spLocks noGrp="1"/>
          </p:cNvSpPr>
          <p:nvPr>
            <p:ph idx="1"/>
          </p:nvPr>
        </p:nvSpPr>
        <p:spPr/>
        <p:txBody>
          <a:bodyPr/>
          <a:lstStyle/>
          <a:p>
            <a:r>
              <a:rPr lang="en-US" dirty="0"/>
              <a:t>2018 Family Homes Funds (FHF) indicate plans to support development of 500,000 homes</a:t>
            </a:r>
          </a:p>
          <a:p>
            <a:r>
              <a:rPr lang="en-US" dirty="0"/>
              <a:t>Projected Job creation 1.5 million grassroots / low income jobs by 2023.</a:t>
            </a:r>
          </a:p>
          <a:p>
            <a:r>
              <a:rPr lang="en-US" dirty="0"/>
              <a:t>Over 4000homes under construction in five states: Ogun, Nasarawa, Kano, Delta and Kaduna.</a:t>
            </a:r>
          </a:p>
          <a:p>
            <a:r>
              <a:rPr lang="en-US" dirty="0"/>
              <a:t>Construction of 400 homes complete in Grand </a:t>
            </a:r>
            <a:r>
              <a:rPr lang="en-US" dirty="0" err="1"/>
              <a:t>Luvu</a:t>
            </a:r>
            <a:r>
              <a:rPr lang="en-US" dirty="0"/>
              <a:t>, Nasarawa State – jobs created – 8000.</a:t>
            </a:r>
          </a:p>
          <a:p>
            <a:r>
              <a:rPr lang="en-US" dirty="0"/>
              <a:t>Average cost per home – N3.5 million</a:t>
            </a:r>
          </a:p>
        </p:txBody>
      </p:sp>
    </p:spTree>
    <p:extLst>
      <p:ext uri="{BB962C8B-B14F-4D97-AF65-F5344CB8AC3E}">
        <p14:creationId xmlns:p14="http://schemas.microsoft.com/office/powerpoint/2010/main" val="5163831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8649-ACF5-4C25-88B3-647086D82597}"/>
              </a:ext>
            </a:extLst>
          </p:cNvPr>
          <p:cNvSpPr>
            <a:spLocks noGrp="1"/>
          </p:cNvSpPr>
          <p:nvPr>
            <p:ph type="title"/>
          </p:nvPr>
        </p:nvSpPr>
        <p:spPr>
          <a:xfrm>
            <a:off x="0" y="0"/>
            <a:ext cx="12192000" cy="4562475"/>
          </a:xfrm>
          <a:solidFill>
            <a:srgbClr val="7030A0"/>
          </a:solidFill>
        </p:spPr>
        <p:txBody>
          <a:bodyPr>
            <a:normAutofit/>
          </a:bodyPr>
          <a:lstStyle/>
          <a:p>
            <a:pPr algn="ctr"/>
            <a:r>
              <a:rPr lang="en-US" sz="3600" dirty="0">
                <a:solidFill>
                  <a:schemeClr val="bg1"/>
                </a:solidFill>
                <a:latin typeface="Arial Black" panose="020B0A04020102020204" pitchFamily="34" charset="0"/>
              </a:rPr>
              <a:t>Section Eight</a:t>
            </a:r>
            <a:br>
              <a:rPr lang="en-US" sz="3600" dirty="0">
                <a:solidFill>
                  <a:schemeClr val="bg1"/>
                </a:solidFill>
                <a:latin typeface="Arial Black" panose="020B0A04020102020204" pitchFamily="34" charset="0"/>
              </a:rPr>
            </a:br>
            <a:br>
              <a:rPr lang="en-US" sz="3600" dirty="0">
                <a:latin typeface="Arial Black" panose="020B0A04020102020204" pitchFamily="34" charset="0"/>
              </a:rPr>
            </a:br>
            <a:r>
              <a:rPr lang="en-US" sz="3600" dirty="0">
                <a:solidFill>
                  <a:schemeClr val="bg1"/>
                </a:solidFill>
                <a:latin typeface="Arial Black" panose="020B0A04020102020204" pitchFamily="34" charset="0"/>
              </a:rPr>
              <a:t>AFFORDABLE HOUSING – NEED FOR POLICY</a:t>
            </a:r>
            <a:br>
              <a:rPr lang="en-US" sz="4000" dirty="0">
                <a:solidFill>
                  <a:schemeClr val="bg1"/>
                </a:solidFill>
                <a:latin typeface="Arial Black" panose="020B0A04020102020204" pitchFamily="34" charset="0"/>
              </a:rPr>
            </a:br>
            <a:br>
              <a:rPr lang="en-US" sz="4000" dirty="0">
                <a:latin typeface="Arial Black" panose="020B0A04020102020204" pitchFamily="34" charset="0"/>
              </a:rPr>
            </a:br>
            <a:endParaRPr lang="en-US" sz="4000" dirty="0">
              <a:latin typeface="Arial Black" panose="020B0A04020102020204" pitchFamily="34" charset="0"/>
            </a:endParaRPr>
          </a:p>
        </p:txBody>
      </p:sp>
      <p:sp>
        <p:nvSpPr>
          <p:cNvPr id="3" name="Text Placeholder 2">
            <a:extLst>
              <a:ext uri="{FF2B5EF4-FFF2-40B4-BE49-F238E27FC236}">
                <a16:creationId xmlns:a16="http://schemas.microsoft.com/office/drawing/2014/main" id="{4DF5C717-B4C4-4ED8-AD6D-781F2D627EB1}"/>
              </a:ext>
            </a:extLst>
          </p:cNvPr>
          <p:cNvSpPr>
            <a:spLocks noGrp="1"/>
          </p:cNvSpPr>
          <p:nvPr>
            <p:ph type="body" idx="1"/>
          </p:nvPr>
        </p:nvSpPr>
        <p:spPr/>
        <p:txBody>
          <a:bodyPr/>
          <a:lstStyle/>
          <a:p>
            <a:endParaRPr lang="en-US" dirty="0">
              <a:latin typeface="Arial Black" panose="020B0A04020102020204" pitchFamily="34" charset="0"/>
            </a:endParaRPr>
          </a:p>
          <a:p>
            <a:r>
              <a:rPr lang="en-US" dirty="0">
                <a:latin typeface="Arial Black" panose="020B0A04020102020204" pitchFamily="34" charset="0"/>
              </a:rPr>
              <a:t>THE IMPERATIVES OF POLICY FOR THE BIGGEST IMPACT</a:t>
            </a:r>
          </a:p>
        </p:txBody>
      </p:sp>
    </p:spTree>
    <p:extLst>
      <p:ext uri="{BB962C8B-B14F-4D97-AF65-F5344CB8AC3E}">
        <p14:creationId xmlns:p14="http://schemas.microsoft.com/office/powerpoint/2010/main" val="3203706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4180" y="694011"/>
            <a:ext cx="11407172" cy="6046386"/>
            <a:chOff x="134180" y="694011"/>
            <a:chExt cx="11407172" cy="6046386"/>
          </a:xfrm>
        </p:grpSpPr>
        <p:sp>
          <p:nvSpPr>
            <p:cNvPr id="4" name="Oval 3">
              <a:extLst>
                <a:ext uri="{FF2B5EF4-FFF2-40B4-BE49-F238E27FC236}">
                  <a16:creationId xmlns:a16="http://schemas.microsoft.com/office/drawing/2014/main" id="{EFC8795B-96AD-65E1-7132-78A9538DB970}"/>
                </a:ext>
              </a:extLst>
            </p:cNvPr>
            <p:cNvSpPr/>
            <p:nvPr/>
          </p:nvSpPr>
          <p:spPr>
            <a:xfrm>
              <a:off x="4106332" y="694011"/>
              <a:ext cx="3657600" cy="3657600"/>
            </a:xfrm>
            <a:prstGeom prst="ellipse">
              <a:avLst/>
            </a:prstGeom>
            <a:solidFill>
              <a:schemeClr val="bg2">
                <a:alpha val="6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a:extLst>
                <a:ext uri="{FF2B5EF4-FFF2-40B4-BE49-F238E27FC236}">
                  <a16:creationId xmlns:a16="http://schemas.microsoft.com/office/drawing/2014/main" id="{A6B414CB-7D45-2A75-798C-5619023E003C}"/>
                </a:ext>
              </a:extLst>
            </p:cNvPr>
            <p:cNvSpPr/>
            <p:nvPr/>
          </p:nvSpPr>
          <p:spPr>
            <a:xfrm>
              <a:off x="4368800" y="936500"/>
              <a:ext cx="3174999" cy="3152900"/>
            </a:xfrm>
            <a:prstGeom prst="ellipse">
              <a:avLst/>
            </a:prstGeom>
            <a:gradFill>
              <a:gsLst>
                <a:gs pos="0">
                  <a:schemeClr val="bg1"/>
                </a:gs>
                <a:gs pos="50000">
                  <a:schemeClr val="bg1">
                    <a:lumMod val="95000"/>
                  </a:schemeClr>
                </a:gs>
                <a:gs pos="100000">
                  <a:schemeClr val="bg1">
                    <a:lumMod val="85000"/>
                  </a:schemeClr>
                </a:gs>
              </a:gsLst>
            </a:gradFill>
            <a:ln>
              <a:solidFill>
                <a:schemeClr val="bg2"/>
              </a:solidFill>
            </a:ln>
          </p:spPr>
          <p:style>
            <a:lnRef idx="1">
              <a:schemeClr val="accent4"/>
            </a:lnRef>
            <a:fillRef idx="3">
              <a:schemeClr val="accent4"/>
            </a:fillRef>
            <a:effectRef idx="2">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cap="all" noProof="1">
                  <a:solidFill>
                    <a:srgbClr val="C00000"/>
                  </a:solidFill>
                  <a:latin typeface="Arial Black" panose="020B0A04020102020204" pitchFamily="34" charset="0"/>
                </a:rPr>
                <a:t>DATA MANAGEMENT IN AFFORDABLE HOUSING</a:t>
              </a:r>
            </a:p>
          </p:txBody>
        </p:sp>
        <p:grpSp>
          <p:nvGrpSpPr>
            <p:cNvPr id="6" name="Group 5">
              <a:extLst>
                <a:ext uri="{FF2B5EF4-FFF2-40B4-BE49-F238E27FC236}">
                  <a16:creationId xmlns:a16="http://schemas.microsoft.com/office/drawing/2014/main" id="{FDD833EE-7FC5-81B5-81EE-351D805C648E}"/>
                </a:ext>
              </a:extLst>
            </p:cNvPr>
            <p:cNvGrpSpPr/>
            <p:nvPr/>
          </p:nvGrpSpPr>
          <p:grpSpPr>
            <a:xfrm>
              <a:off x="134180" y="3996473"/>
              <a:ext cx="3455688" cy="1756114"/>
              <a:chOff x="332936" y="2500359"/>
              <a:chExt cx="2926080" cy="1756114"/>
            </a:xfrm>
          </p:grpSpPr>
          <p:sp>
            <p:nvSpPr>
              <p:cNvPr id="25" name="TextBox 12">
                <a:extLst>
                  <a:ext uri="{FF2B5EF4-FFF2-40B4-BE49-F238E27FC236}">
                    <a16:creationId xmlns:a16="http://schemas.microsoft.com/office/drawing/2014/main" id="{DDCCA964-E297-71E2-25E4-BB40412D27C9}"/>
                  </a:ext>
                </a:extLst>
              </p:cNvPr>
              <p:cNvSpPr txBox="1"/>
              <p:nvPr/>
            </p:nvSpPr>
            <p:spPr>
              <a:xfrm>
                <a:off x="332936" y="2500359"/>
                <a:ext cx="2926080" cy="589072"/>
              </a:xfrm>
              <a:prstGeom prst="rect">
                <a:avLst/>
              </a:prstGeom>
              <a:solidFill>
                <a:schemeClr val="accent6"/>
              </a:solid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b="1" cap="all" dirty="0">
                    <a:solidFill>
                      <a:schemeClr val="tx1">
                        <a:lumMod val="85000"/>
                        <a:lumOff val="15000"/>
                      </a:schemeClr>
                    </a:solidFill>
                  </a:rPr>
                  <a:t>Property Management:</a:t>
                </a:r>
              </a:p>
            </p:txBody>
          </p:sp>
          <p:sp>
            <p:nvSpPr>
              <p:cNvPr id="26" name="TextBox 13">
                <a:extLst>
                  <a:ext uri="{FF2B5EF4-FFF2-40B4-BE49-F238E27FC236}">
                    <a16:creationId xmlns:a16="http://schemas.microsoft.com/office/drawing/2014/main" id="{93F83ACA-A36E-D48D-E922-AD88FF588E9F}"/>
                  </a:ext>
                </a:extLst>
              </p:cNvPr>
              <p:cNvSpPr txBox="1"/>
              <p:nvPr/>
            </p:nvSpPr>
            <p:spPr>
              <a:xfrm>
                <a:off x="332936" y="3086922"/>
                <a:ext cx="2926080" cy="1169551"/>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just">
                  <a:buFont typeface="Arial" panose="020B0604020202020204" pitchFamily="34" charset="0"/>
                  <a:buChar char="•"/>
                </a:pPr>
                <a:r>
                  <a:rPr lang="en-US" sz="1400" noProof="1">
                    <a:solidFill>
                      <a:schemeClr val="tx1">
                        <a:lumMod val="65000"/>
                        <a:lumOff val="35000"/>
                      </a:schemeClr>
                    </a:solidFill>
                  </a:rPr>
                  <a:t>Data systems can track maintenance schedules, repair requests, and maintenance costs.</a:t>
                </a:r>
              </a:p>
              <a:p>
                <a:pPr marL="171450" indent="-171450" algn="just">
                  <a:buFont typeface="Arial" panose="020B0604020202020204" pitchFamily="34" charset="0"/>
                  <a:buChar char="•"/>
                </a:pPr>
                <a:r>
                  <a:rPr lang="en-US" sz="1400" noProof="1">
                    <a:solidFill>
                      <a:schemeClr val="tx1">
                        <a:lumMod val="65000"/>
                        <a:lumOff val="35000"/>
                      </a:schemeClr>
                    </a:solidFill>
                  </a:rPr>
                  <a:t>Predictive maintenance using historical data can reduce unexpected repair expenses. </a:t>
                </a:r>
              </a:p>
            </p:txBody>
          </p:sp>
        </p:grpSp>
        <p:grpSp>
          <p:nvGrpSpPr>
            <p:cNvPr id="8" name="Group 7">
              <a:extLst>
                <a:ext uri="{FF2B5EF4-FFF2-40B4-BE49-F238E27FC236}">
                  <a16:creationId xmlns:a16="http://schemas.microsoft.com/office/drawing/2014/main" id="{870EDC92-3E9D-15A1-9B48-13A6B41E31FD}"/>
                </a:ext>
              </a:extLst>
            </p:cNvPr>
            <p:cNvGrpSpPr>
              <a:grpSpLocks noChangeAspect="1"/>
            </p:cNvGrpSpPr>
            <p:nvPr/>
          </p:nvGrpSpPr>
          <p:grpSpPr>
            <a:xfrm>
              <a:off x="4106332" y="694011"/>
              <a:ext cx="3657601" cy="3657600"/>
              <a:chOff x="3519416" y="856143"/>
              <a:chExt cx="5153167" cy="5153167"/>
            </a:xfrm>
          </p:grpSpPr>
          <p:sp>
            <p:nvSpPr>
              <p:cNvPr id="18" name="Arc 17">
                <a:extLst>
                  <a:ext uri="{FF2B5EF4-FFF2-40B4-BE49-F238E27FC236}">
                    <a16:creationId xmlns:a16="http://schemas.microsoft.com/office/drawing/2014/main" id="{7464BA41-F898-2449-236F-8DEDE9EA1DDF}"/>
                  </a:ext>
                </a:extLst>
              </p:cNvPr>
              <p:cNvSpPr/>
              <p:nvPr/>
            </p:nvSpPr>
            <p:spPr>
              <a:xfrm>
                <a:off x="3519416" y="856143"/>
                <a:ext cx="5153167" cy="5153167"/>
              </a:xfrm>
              <a:prstGeom prst="arc">
                <a:avLst>
                  <a:gd name="adj1" fmla="val 16580849"/>
                  <a:gd name="adj2" fmla="val 20156803"/>
                </a:avLst>
              </a:prstGeom>
              <a:noFill/>
              <a:ln w="241300" cap="rnd"/>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9" name="Arc 18">
                <a:extLst>
                  <a:ext uri="{FF2B5EF4-FFF2-40B4-BE49-F238E27FC236}">
                    <a16:creationId xmlns:a16="http://schemas.microsoft.com/office/drawing/2014/main" id="{FA328745-5BCC-3B9F-C9C2-CD74FC67E880}"/>
                  </a:ext>
                </a:extLst>
              </p:cNvPr>
              <p:cNvSpPr/>
              <p:nvPr/>
            </p:nvSpPr>
            <p:spPr>
              <a:xfrm>
                <a:off x="3519416" y="856143"/>
                <a:ext cx="5153166" cy="5153167"/>
              </a:xfrm>
              <a:prstGeom prst="arc">
                <a:avLst>
                  <a:gd name="adj1" fmla="val 12244428"/>
                  <a:gd name="adj2" fmla="val 15824677"/>
                </a:avLst>
              </a:prstGeom>
              <a:noFill/>
              <a:ln w="241300" cap="rnd">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0" name="Arc 19">
                <a:extLst>
                  <a:ext uri="{FF2B5EF4-FFF2-40B4-BE49-F238E27FC236}">
                    <a16:creationId xmlns:a16="http://schemas.microsoft.com/office/drawing/2014/main" id="{03A5FBA5-7330-9ABB-9A4E-2F24511CAB93}"/>
                  </a:ext>
                </a:extLst>
              </p:cNvPr>
              <p:cNvSpPr/>
              <p:nvPr/>
            </p:nvSpPr>
            <p:spPr>
              <a:xfrm>
                <a:off x="3519416" y="856143"/>
                <a:ext cx="5153167" cy="5153167"/>
              </a:xfrm>
              <a:prstGeom prst="arc">
                <a:avLst>
                  <a:gd name="adj1" fmla="val 7930403"/>
                  <a:gd name="adj2" fmla="val 11540825"/>
                </a:avLst>
              </a:prstGeom>
              <a:noFill/>
              <a:ln w="241300" cap="rnd">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1" name="Arc 20">
                <a:extLst>
                  <a:ext uri="{FF2B5EF4-FFF2-40B4-BE49-F238E27FC236}">
                    <a16:creationId xmlns:a16="http://schemas.microsoft.com/office/drawing/2014/main" id="{248F13AA-E208-E601-13D5-2F5BE8F7AA0E}"/>
                  </a:ext>
                </a:extLst>
              </p:cNvPr>
              <p:cNvSpPr/>
              <p:nvPr/>
            </p:nvSpPr>
            <p:spPr>
              <a:xfrm>
                <a:off x="3519416" y="856143"/>
                <a:ext cx="5153167" cy="5153167"/>
              </a:xfrm>
              <a:prstGeom prst="arc">
                <a:avLst>
                  <a:gd name="adj1" fmla="val 3627457"/>
                  <a:gd name="adj2" fmla="val 7183204"/>
                </a:avLst>
              </a:prstGeom>
              <a:noFill/>
              <a:ln w="2413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Arc 21">
                <a:extLst>
                  <a:ext uri="{FF2B5EF4-FFF2-40B4-BE49-F238E27FC236}">
                    <a16:creationId xmlns:a16="http://schemas.microsoft.com/office/drawing/2014/main" id="{CE96BFFB-A512-8453-3259-88DB67C229D2}"/>
                  </a:ext>
                </a:extLst>
              </p:cNvPr>
              <p:cNvSpPr/>
              <p:nvPr/>
            </p:nvSpPr>
            <p:spPr>
              <a:xfrm>
                <a:off x="3519416" y="856143"/>
                <a:ext cx="5153167" cy="5153167"/>
              </a:xfrm>
              <a:prstGeom prst="arc">
                <a:avLst>
                  <a:gd name="adj1" fmla="val 20879303"/>
                  <a:gd name="adj2" fmla="val 2865546"/>
                </a:avLst>
              </a:prstGeom>
              <a:noFill/>
              <a:ln w="2413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grpSp>
          <p:nvGrpSpPr>
            <p:cNvPr id="10" name="Group 9">
              <a:extLst>
                <a:ext uri="{FF2B5EF4-FFF2-40B4-BE49-F238E27FC236}">
                  <a16:creationId xmlns:a16="http://schemas.microsoft.com/office/drawing/2014/main" id="{85FB8C75-FD1E-A294-A7B4-035787322EA4}"/>
                </a:ext>
              </a:extLst>
            </p:cNvPr>
            <p:cNvGrpSpPr/>
            <p:nvPr/>
          </p:nvGrpSpPr>
          <p:grpSpPr>
            <a:xfrm>
              <a:off x="4106332" y="5327134"/>
              <a:ext cx="3657600" cy="1413263"/>
              <a:chOff x="332936" y="2627766"/>
              <a:chExt cx="2926080" cy="1413263"/>
            </a:xfrm>
          </p:grpSpPr>
          <p:sp>
            <p:nvSpPr>
              <p:cNvPr id="14" name="TextBox 26">
                <a:extLst>
                  <a:ext uri="{FF2B5EF4-FFF2-40B4-BE49-F238E27FC236}">
                    <a16:creationId xmlns:a16="http://schemas.microsoft.com/office/drawing/2014/main" id="{BD62BF6F-9C41-4A5B-715E-706BD760FE94}"/>
                  </a:ext>
                </a:extLst>
              </p:cNvPr>
              <p:cNvSpPr txBox="1"/>
              <p:nvPr/>
            </p:nvSpPr>
            <p:spPr>
              <a:xfrm>
                <a:off x="332936" y="2627766"/>
                <a:ext cx="2926080" cy="461665"/>
              </a:xfrm>
              <a:prstGeom prst="rect">
                <a:avLst/>
              </a:prstGeom>
              <a:solidFill>
                <a:schemeClr val="accent3"/>
              </a:solid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cap="all" noProof="1">
                    <a:solidFill>
                      <a:schemeClr val="tx1">
                        <a:lumMod val="85000"/>
                        <a:lumOff val="15000"/>
                      </a:schemeClr>
                    </a:solidFill>
                  </a:rPr>
                  <a:t>Property Allocation:</a:t>
                </a:r>
              </a:p>
            </p:txBody>
          </p:sp>
          <p:sp>
            <p:nvSpPr>
              <p:cNvPr id="15" name="TextBox 27">
                <a:extLst>
                  <a:ext uri="{FF2B5EF4-FFF2-40B4-BE49-F238E27FC236}">
                    <a16:creationId xmlns:a16="http://schemas.microsoft.com/office/drawing/2014/main" id="{495B27D6-F42E-5568-D346-210DABAB8A5B}"/>
                  </a:ext>
                </a:extLst>
              </p:cNvPr>
              <p:cNvSpPr txBox="1"/>
              <p:nvPr/>
            </p:nvSpPr>
            <p:spPr>
              <a:xfrm>
                <a:off x="332936" y="3086922"/>
                <a:ext cx="2926080" cy="954107"/>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just">
                  <a:buFont typeface="Arial" panose="020B0604020202020204" pitchFamily="34" charset="0"/>
                  <a:buChar char="•"/>
                </a:pPr>
                <a:r>
                  <a:rPr lang="en-US" sz="1400" noProof="1">
                    <a:solidFill>
                      <a:schemeClr val="tx1">
                        <a:lumMod val="65000"/>
                        <a:lumOff val="35000"/>
                      </a:schemeClr>
                    </a:solidFill>
                  </a:rPr>
                  <a:t>Data-driven allocation systems can prioritize individuals and families in need, ensuring that those with the greatest need receive affordable housing.</a:t>
                </a:r>
              </a:p>
            </p:txBody>
          </p:sp>
        </p:grpSp>
        <p:grpSp>
          <p:nvGrpSpPr>
            <p:cNvPr id="11" name="Group 10">
              <a:extLst>
                <a:ext uri="{FF2B5EF4-FFF2-40B4-BE49-F238E27FC236}">
                  <a16:creationId xmlns:a16="http://schemas.microsoft.com/office/drawing/2014/main" id="{E6C53DDD-1152-529A-28AA-E71D4F9A062F}"/>
                </a:ext>
              </a:extLst>
            </p:cNvPr>
            <p:cNvGrpSpPr/>
            <p:nvPr/>
          </p:nvGrpSpPr>
          <p:grpSpPr>
            <a:xfrm>
              <a:off x="8102600" y="3754548"/>
              <a:ext cx="3438752" cy="1998039"/>
              <a:chOff x="332936" y="2258434"/>
              <a:chExt cx="2926080" cy="1998039"/>
            </a:xfrm>
          </p:grpSpPr>
          <p:sp>
            <p:nvSpPr>
              <p:cNvPr id="12" name="TextBox 28">
                <a:extLst>
                  <a:ext uri="{FF2B5EF4-FFF2-40B4-BE49-F238E27FC236}">
                    <a16:creationId xmlns:a16="http://schemas.microsoft.com/office/drawing/2014/main" id="{777A7963-A9E3-41E2-D6DD-34BF5200A1A2}"/>
                  </a:ext>
                </a:extLst>
              </p:cNvPr>
              <p:cNvSpPr txBox="1"/>
              <p:nvPr/>
            </p:nvSpPr>
            <p:spPr>
              <a:xfrm>
                <a:off x="332936" y="2258434"/>
                <a:ext cx="2926080" cy="830997"/>
              </a:xfrm>
              <a:prstGeom prst="rect">
                <a:avLst/>
              </a:prstGeom>
              <a:solidFill>
                <a:schemeClr val="accent2"/>
              </a:solid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cap="all" noProof="1">
                    <a:solidFill>
                      <a:schemeClr val="tx1">
                        <a:lumMod val="85000"/>
                        <a:lumOff val="15000"/>
                      </a:schemeClr>
                    </a:solidFill>
                  </a:rPr>
                  <a:t>Affordability Assessments:</a:t>
                </a:r>
              </a:p>
            </p:txBody>
          </p:sp>
          <p:sp>
            <p:nvSpPr>
              <p:cNvPr id="13" name="TextBox 29">
                <a:extLst>
                  <a:ext uri="{FF2B5EF4-FFF2-40B4-BE49-F238E27FC236}">
                    <a16:creationId xmlns:a16="http://schemas.microsoft.com/office/drawing/2014/main" id="{CE75BE51-E952-9484-4829-4E9591B39208}"/>
                  </a:ext>
                </a:extLst>
              </p:cNvPr>
              <p:cNvSpPr txBox="1"/>
              <p:nvPr/>
            </p:nvSpPr>
            <p:spPr>
              <a:xfrm>
                <a:off x="332936" y="3086922"/>
                <a:ext cx="2926080" cy="1169551"/>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just">
                  <a:buFont typeface="Arial" panose="020B0604020202020204" pitchFamily="34" charset="0"/>
                  <a:buChar char="•"/>
                </a:pPr>
                <a:r>
                  <a:rPr lang="en-US" sz="1400" noProof="1">
                    <a:solidFill>
                      <a:schemeClr val="tx1">
                        <a:lumMod val="65000"/>
                        <a:lumOff val="35000"/>
                      </a:schemeClr>
                    </a:solidFill>
                  </a:rPr>
                  <a:t>Data can be used to </a:t>
                </a:r>
                <a:r>
                  <a:rPr lang="en-US" sz="1400" b="1" noProof="1">
                    <a:solidFill>
                      <a:schemeClr val="tx1">
                        <a:lumMod val="65000"/>
                        <a:lumOff val="35000"/>
                      </a:schemeClr>
                    </a:solidFill>
                  </a:rPr>
                  <a:t>determine </a:t>
                </a:r>
                <a:r>
                  <a:rPr lang="en-US" sz="1400" noProof="1">
                    <a:solidFill>
                      <a:schemeClr val="tx1">
                        <a:lumMod val="65000"/>
                        <a:lumOff val="35000"/>
                      </a:schemeClr>
                    </a:solidFill>
                  </a:rPr>
                  <a:t>the </a:t>
                </a:r>
                <a:r>
                  <a:rPr lang="en-US" sz="1400" b="1" noProof="1">
                    <a:solidFill>
                      <a:schemeClr val="tx1">
                        <a:lumMod val="65000"/>
                        <a:lumOff val="35000"/>
                      </a:schemeClr>
                    </a:solidFill>
                  </a:rPr>
                  <a:t>affordability of housing options</a:t>
                </a:r>
                <a:r>
                  <a:rPr lang="en-US" sz="1400" noProof="1">
                    <a:solidFill>
                      <a:schemeClr val="tx1">
                        <a:lumMod val="65000"/>
                        <a:lumOff val="35000"/>
                      </a:schemeClr>
                    </a:solidFill>
                  </a:rPr>
                  <a:t> based on income levels, household size, and location.</a:t>
                </a:r>
              </a:p>
              <a:p>
                <a:pPr marL="171450" indent="-171450" algn="just">
                  <a:buFont typeface="Arial" panose="020B0604020202020204" pitchFamily="34" charset="0"/>
                  <a:buChar char="•"/>
                </a:pPr>
                <a:r>
                  <a:rPr lang="en-US" sz="1400" noProof="1">
                    <a:solidFill>
                      <a:schemeClr val="tx1">
                        <a:lumMod val="65000"/>
                        <a:lumOff val="35000"/>
                      </a:schemeClr>
                    </a:solidFill>
                  </a:rPr>
                  <a:t>This helps policymakers and organizations in developing targeted housing programs</a:t>
                </a:r>
                <a:r>
                  <a:rPr lang="en-US" sz="1200" noProof="1">
                    <a:solidFill>
                      <a:schemeClr val="tx1">
                        <a:lumMod val="65000"/>
                        <a:lumOff val="35000"/>
                      </a:schemeClr>
                    </a:solidFill>
                  </a:rPr>
                  <a:t>. </a:t>
                </a:r>
              </a:p>
            </p:txBody>
          </p:sp>
        </p:grpSp>
        <p:grpSp>
          <p:nvGrpSpPr>
            <p:cNvPr id="27" name="Group 26">
              <a:extLst>
                <a:ext uri="{FF2B5EF4-FFF2-40B4-BE49-F238E27FC236}">
                  <a16:creationId xmlns:a16="http://schemas.microsoft.com/office/drawing/2014/main" id="{22DB148D-7F59-86E6-2C50-F009FAD4CC70}"/>
                </a:ext>
              </a:extLst>
            </p:cNvPr>
            <p:cNvGrpSpPr/>
            <p:nvPr/>
          </p:nvGrpSpPr>
          <p:grpSpPr>
            <a:xfrm>
              <a:off x="8102599" y="936500"/>
              <a:ext cx="3438752" cy="2525556"/>
              <a:chOff x="8921977" y="785320"/>
              <a:chExt cx="2926080" cy="2525556"/>
            </a:xfrm>
          </p:grpSpPr>
          <p:sp>
            <p:nvSpPr>
              <p:cNvPr id="28" name="TextBox 9">
                <a:extLst>
                  <a:ext uri="{FF2B5EF4-FFF2-40B4-BE49-F238E27FC236}">
                    <a16:creationId xmlns:a16="http://schemas.microsoft.com/office/drawing/2014/main" id="{0ACA320D-CAE1-8951-6FFF-1910F61DBFB5}"/>
                  </a:ext>
                </a:extLst>
              </p:cNvPr>
              <p:cNvSpPr txBox="1"/>
              <p:nvPr/>
            </p:nvSpPr>
            <p:spPr>
              <a:xfrm>
                <a:off x="8921977" y="785320"/>
                <a:ext cx="2926080" cy="1143070"/>
              </a:xfrm>
              <a:prstGeom prst="rect">
                <a:avLst/>
              </a:prstGeom>
              <a:solidFill>
                <a:schemeClr val="accent1"/>
              </a:solid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b="1" cap="all" dirty="0">
                    <a:solidFill>
                      <a:schemeClr val="tx1">
                        <a:lumMod val="85000"/>
                        <a:lumOff val="15000"/>
                      </a:schemeClr>
                    </a:solidFill>
                  </a:rPr>
                  <a:t>Rent Collection and Payment Tracking:</a:t>
                </a:r>
              </a:p>
            </p:txBody>
          </p:sp>
          <p:sp>
            <p:nvSpPr>
              <p:cNvPr id="29" name="TextBox 10">
                <a:extLst>
                  <a:ext uri="{FF2B5EF4-FFF2-40B4-BE49-F238E27FC236}">
                    <a16:creationId xmlns:a16="http://schemas.microsoft.com/office/drawing/2014/main" id="{1535C24A-B2A7-2BC4-C8B6-505AF817637F}"/>
                  </a:ext>
                </a:extLst>
              </p:cNvPr>
              <p:cNvSpPr txBox="1"/>
              <p:nvPr/>
            </p:nvSpPr>
            <p:spPr>
              <a:xfrm>
                <a:off x="8921977" y="1925881"/>
                <a:ext cx="2926080" cy="1384995"/>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just">
                  <a:buFont typeface="Arial" panose="020B0604020202020204" pitchFamily="34" charset="0"/>
                  <a:buChar char="•"/>
                </a:pPr>
                <a:r>
                  <a:rPr lang="en-US" sz="1400" b="1" noProof="1">
                    <a:solidFill>
                      <a:schemeClr val="tx1">
                        <a:lumMod val="65000"/>
                        <a:lumOff val="35000"/>
                      </a:schemeClr>
                    </a:solidFill>
                  </a:rPr>
                  <a:t>Smart meters</a:t>
                </a:r>
                <a:r>
                  <a:rPr lang="en-US" sz="1400" noProof="1">
                    <a:solidFill>
                      <a:schemeClr val="tx1">
                        <a:lumMod val="65000"/>
                        <a:lumOff val="35000"/>
                      </a:schemeClr>
                    </a:solidFill>
                  </a:rPr>
                  <a:t> and </a:t>
                </a:r>
                <a:r>
                  <a:rPr lang="en-US" sz="1400" b="1" noProof="1">
                    <a:solidFill>
                      <a:schemeClr val="tx1">
                        <a:lumMod val="65000"/>
                        <a:lumOff val="35000"/>
                      </a:schemeClr>
                    </a:solidFill>
                  </a:rPr>
                  <a:t>data analysis</a:t>
                </a:r>
                <a:r>
                  <a:rPr lang="en-US" sz="1400" noProof="1">
                    <a:solidFill>
                      <a:schemeClr val="tx1">
                        <a:lumMod val="65000"/>
                        <a:lumOff val="35000"/>
                      </a:schemeClr>
                    </a:solidFill>
                  </a:rPr>
                  <a:t> can help </a:t>
                </a:r>
                <a:r>
                  <a:rPr lang="en-US" sz="1400" b="1" noProof="1">
                    <a:solidFill>
                      <a:schemeClr val="tx1">
                        <a:lumMod val="65000"/>
                        <a:lumOff val="35000"/>
                      </a:schemeClr>
                    </a:solidFill>
                  </a:rPr>
                  <a:t>monitor</a:t>
                </a:r>
                <a:r>
                  <a:rPr lang="en-US" sz="1400" noProof="1">
                    <a:solidFill>
                      <a:schemeClr val="tx1">
                        <a:lumMod val="65000"/>
                        <a:lumOff val="35000"/>
                      </a:schemeClr>
                    </a:solidFill>
                  </a:rPr>
                  <a:t> and</a:t>
                </a:r>
                <a:r>
                  <a:rPr lang="en-US" sz="1400" b="1" noProof="1">
                    <a:solidFill>
                      <a:schemeClr val="tx1">
                        <a:lumMod val="65000"/>
                        <a:lumOff val="35000"/>
                      </a:schemeClr>
                    </a:solidFill>
                  </a:rPr>
                  <a:t> manage energy consumption</a:t>
                </a:r>
                <a:r>
                  <a:rPr lang="en-US" sz="1400" noProof="1">
                    <a:solidFill>
                      <a:schemeClr val="tx1">
                        <a:lumMod val="65000"/>
                        <a:lumOff val="35000"/>
                      </a:schemeClr>
                    </a:solidFill>
                  </a:rPr>
                  <a:t> in affordable housing units.</a:t>
                </a:r>
              </a:p>
              <a:p>
                <a:pPr marL="171450" indent="-171450" algn="just">
                  <a:buFont typeface="Arial" panose="020B0604020202020204" pitchFamily="34" charset="0"/>
                  <a:buChar char="•"/>
                </a:pPr>
                <a:r>
                  <a:rPr lang="en-US" sz="1400" noProof="1">
                    <a:solidFill>
                      <a:schemeClr val="tx1">
                        <a:lumMod val="65000"/>
                        <a:lumOff val="35000"/>
                      </a:schemeClr>
                    </a:solidFill>
                  </a:rPr>
                  <a:t>Data-driven insights can lead to </a:t>
                </a:r>
                <a:r>
                  <a:rPr lang="en-US" sz="1400" b="1" noProof="1">
                    <a:solidFill>
                      <a:schemeClr val="tx1">
                        <a:lumMod val="65000"/>
                        <a:lumOff val="35000"/>
                      </a:schemeClr>
                    </a:solidFill>
                  </a:rPr>
                  <a:t>energy-saving initiatives and reduced utility costs</a:t>
                </a:r>
                <a:r>
                  <a:rPr lang="en-US" sz="1400" noProof="1">
                    <a:solidFill>
                      <a:schemeClr val="tx1">
                        <a:lumMod val="65000"/>
                        <a:lumOff val="35000"/>
                      </a:schemeClr>
                    </a:solidFill>
                  </a:rPr>
                  <a:t> for both tenants and property owners.</a:t>
                </a:r>
              </a:p>
            </p:txBody>
          </p:sp>
        </p:grpSp>
        <p:grpSp>
          <p:nvGrpSpPr>
            <p:cNvPr id="30" name="Group 29">
              <a:extLst>
                <a:ext uri="{FF2B5EF4-FFF2-40B4-BE49-F238E27FC236}">
                  <a16:creationId xmlns:a16="http://schemas.microsoft.com/office/drawing/2014/main" id="{BEFB70A3-7DE3-0C27-F2D4-9F56334D9132}"/>
                </a:ext>
              </a:extLst>
            </p:cNvPr>
            <p:cNvGrpSpPr/>
            <p:nvPr/>
          </p:nvGrpSpPr>
          <p:grpSpPr>
            <a:xfrm>
              <a:off x="134180" y="936500"/>
              <a:ext cx="3455688" cy="2710221"/>
              <a:chOff x="332936" y="1946361"/>
              <a:chExt cx="2926080" cy="2710221"/>
            </a:xfrm>
          </p:grpSpPr>
          <p:sp>
            <p:nvSpPr>
              <p:cNvPr id="31" name="TextBox 15">
                <a:extLst>
                  <a:ext uri="{FF2B5EF4-FFF2-40B4-BE49-F238E27FC236}">
                    <a16:creationId xmlns:a16="http://schemas.microsoft.com/office/drawing/2014/main" id="{705DD893-1B6D-2859-4DE5-6ADB363E10F9}"/>
                  </a:ext>
                </a:extLst>
              </p:cNvPr>
              <p:cNvSpPr txBox="1"/>
              <p:nvPr/>
            </p:nvSpPr>
            <p:spPr>
              <a:xfrm>
                <a:off x="332936" y="1946361"/>
                <a:ext cx="2926080" cy="1143070"/>
              </a:xfrm>
              <a:prstGeom prst="rect">
                <a:avLst/>
              </a:prstGeom>
              <a:solidFill>
                <a:schemeClr val="accent5"/>
              </a:solid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b="1" cap="all" dirty="0">
                    <a:solidFill>
                      <a:schemeClr val="tx1">
                        <a:lumMod val="85000"/>
                        <a:lumOff val="15000"/>
                      </a:schemeClr>
                    </a:solidFill>
                  </a:rPr>
                  <a:t>Tenant Screening and Selection:</a:t>
                </a:r>
              </a:p>
            </p:txBody>
          </p:sp>
          <p:sp>
            <p:nvSpPr>
              <p:cNvPr id="32" name="TextBox 16">
                <a:extLst>
                  <a:ext uri="{FF2B5EF4-FFF2-40B4-BE49-F238E27FC236}">
                    <a16:creationId xmlns:a16="http://schemas.microsoft.com/office/drawing/2014/main" id="{480089C3-CCA0-75A4-57FA-E9F722E7DF4E}"/>
                  </a:ext>
                </a:extLst>
              </p:cNvPr>
              <p:cNvSpPr txBox="1"/>
              <p:nvPr/>
            </p:nvSpPr>
            <p:spPr>
              <a:xfrm>
                <a:off x="332936" y="3086922"/>
                <a:ext cx="2926080" cy="1569660"/>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just">
                  <a:buFont typeface="Arial" panose="020B0604020202020204" pitchFamily="34" charset="0"/>
                  <a:buChar char="•"/>
                </a:pPr>
                <a:r>
                  <a:rPr lang="en-US" sz="1400" noProof="1">
                    <a:solidFill>
                      <a:schemeClr val="tx1">
                        <a:lumMod val="65000"/>
                        <a:lumOff val="35000"/>
                      </a:schemeClr>
                    </a:solidFill>
                  </a:rPr>
                  <a:t>Data management systems can store and analyze applicant information, including credit histories and rental references.</a:t>
                </a:r>
              </a:p>
              <a:p>
                <a:pPr marL="171450" indent="-171450" algn="just">
                  <a:buFont typeface="Arial" panose="020B0604020202020204" pitchFamily="34" charset="0"/>
                  <a:buChar char="•"/>
                </a:pPr>
                <a:r>
                  <a:rPr lang="en-US" sz="1400" noProof="1">
                    <a:solidFill>
                      <a:schemeClr val="tx1">
                        <a:lumMod val="65000"/>
                        <a:lumOff val="35000"/>
                      </a:schemeClr>
                    </a:solidFill>
                  </a:rPr>
                  <a:t>Algorithms can help in objective tenant selection, reducing the risk of discrimination and ensuring a fair process.</a:t>
                </a:r>
              </a:p>
              <a:p>
                <a:pPr algn="just"/>
                <a:r>
                  <a:rPr lang="en-US" sz="1200" noProof="1">
                    <a:solidFill>
                      <a:schemeClr val="tx1">
                        <a:lumMod val="65000"/>
                        <a:lumOff val="35000"/>
                      </a:schemeClr>
                    </a:solidFill>
                  </a:rPr>
                  <a:t>. </a:t>
                </a:r>
              </a:p>
            </p:txBody>
          </p:sp>
        </p:grpSp>
      </p:grpSp>
    </p:spTree>
    <p:extLst>
      <p:ext uri="{BB962C8B-B14F-4D97-AF65-F5344CB8AC3E}">
        <p14:creationId xmlns:p14="http://schemas.microsoft.com/office/powerpoint/2010/main" val="31781468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4621-A045-4E26-850D-2D0AACBE1AAB}"/>
              </a:ext>
            </a:extLst>
          </p:cNvPr>
          <p:cNvSpPr>
            <a:spLocks noGrp="1"/>
          </p:cNvSpPr>
          <p:nvPr>
            <p:ph type="title"/>
          </p:nvPr>
        </p:nvSpPr>
        <p:spPr>
          <a:xfrm>
            <a:off x="0" y="1"/>
            <a:ext cx="12192000" cy="1690688"/>
          </a:xfrm>
          <a:solidFill>
            <a:srgbClr val="7030A0"/>
          </a:solidFill>
          <a:ln>
            <a:solidFill>
              <a:schemeClr val="accent1"/>
            </a:solidFill>
          </a:ln>
        </p:spPr>
        <p:txBody>
          <a:bodyPr>
            <a:normAutofit/>
          </a:bodyPr>
          <a:lstStyle/>
          <a:p>
            <a:r>
              <a:rPr lang="en-US" sz="3200" dirty="0">
                <a:solidFill>
                  <a:schemeClr val="bg1"/>
                </a:solidFill>
                <a:latin typeface="Arial Black" panose="020B0A04020102020204" pitchFamily="34" charset="0"/>
              </a:rPr>
              <a:t>THE NEED FOR IMPACTFUL HOUSING POLICY </a:t>
            </a:r>
          </a:p>
        </p:txBody>
      </p:sp>
      <p:sp>
        <p:nvSpPr>
          <p:cNvPr id="3" name="Content Placeholder 2">
            <a:extLst>
              <a:ext uri="{FF2B5EF4-FFF2-40B4-BE49-F238E27FC236}">
                <a16:creationId xmlns:a16="http://schemas.microsoft.com/office/drawing/2014/main" id="{1215C836-4B5E-4092-96D3-A3E296F5C7D9}"/>
              </a:ext>
            </a:extLst>
          </p:cNvPr>
          <p:cNvSpPr>
            <a:spLocks noGrp="1"/>
          </p:cNvSpPr>
          <p:nvPr>
            <p:ph idx="1"/>
          </p:nvPr>
        </p:nvSpPr>
        <p:spPr/>
        <p:txBody>
          <a:bodyPr/>
          <a:lstStyle/>
          <a:p>
            <a:pPr marL="0" indent="0">
              <a:buNone/>
            </a:pPr>
            <a:r>
              <a:rPr lang="en-US" dirty="0"/>
              <a:t>National Housing Policy should focus of delivering </a:t>
            </a:r>
            <a:r>
              <a:rPr lang="en-US" b="1" dirty="0"/>
              <a:t>affordable housing</a:t>
            </a:r>
            <a:r>
              <a:rPr lang="en-US" dirty="0"/>
              <a:t> for target groups with the </a:t>
            </a:r>
            <a:r>
              <a:rPr lang="en-US" b="1" dirty="0"/>
              <a:t>biggest impact</a:t>
            </a:r>
            <a:r>
              <a:rPr lang="en-US" dirty="0"/>
              <a:t>:</a:t>
            </a:r>
          </a:p>
          <a:p>
            <a:pPr>
              <a:buFont typeface="Wingdings" panose="05000000000000000000" pitchFamily="2" charset="2"/>
              <a:buChar char="Ø"/>
            </a:pPr>
            <a:r>
              <a:rPr lang="en-US" dirty="0"/>
              <a:t> </a:t>
            </a:r>
            <a:r>
              <a:rPr lang="en-US" b="1" dirty="0"/>
              <a:t>Informal (slump) settlements</a:t>
            </a:r>
            <a:r>
              <a:rPr lang="en-US" dirty="0"/>
              <a:t> where the residents to foster inclusion and attain several </a:t>
            </a:r>
            <a:r>
              <a:rPr lang="en-US" b="1" dirty="0"/>
              <a:t>SDGs</a:t>
            </a:r>
            <a:r>
              <a:rPr lang="en-US" dirty="0"/>
              <a:t> (SDG 3, 4, 5, 7, 8, 9, 10, 11) </a:t>
            </a:r>
          </a:p>
          <a:p>
            <a:pPr>
              <a:buFont typeface="Wingdings" panose="05000000000000000000" pitchFamily="2" charset="2"/>
              <a:buChar char="Ø"/>
            </a:pPr>
            <a:r>
              <a:rPr lang="en-US" b="1" dirty="0"/>
              <a:t>First time home owners</a:t>
            </a:r>
          </a:p>
          <a:p>
            <a:pPr>
              <a:buFont typeface="Wingdings" panose="05000000000000000000" pitchFamily="2" charset="2"/>
              <a:buChar char="Ø"/>
            </a:pPr>
            <a:r>
              <a:rPr lang="en-US" b="1" dirty="0"/>
              <a:t>The B40 – Social Housing </a:t>
            </a:r>
          </a:p>
        </p:txBody>
      </p:sp>
    </p:spTree>
    <p:extLst>
      <p:ext uri="{BB962C8B-B14F-4D97-AF65-F5344CB8AC3E}">
        <p14:creationId xmlns:p14="http://schemas.microsoft.com/office/powerpoint/2010/main" val="5984665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2D4CB-26CE-45E8-A8AD-20A2F48F9A4F}"/>
              </a:ext>
            </a:extLst>
          </p:cNvPr>
          <p:cNvSpPr>
            <a:spLocks noGrp="1"/>
          </p:cNvSpPr>
          <p:nvPr>
            <p:ph type="title"/>
          </p:nvPr>
        </p:nvSpPr>
        <p:spPr>
          <a:xfrm>
            <a:off x="0" y="1"/>
            <a:ext cx="12192000" cy="1257300"/>
          </a:xfrm>
          <a:solidFill>
            <a:schemeClr val="accent4">
              <a:lumMod val="75000"/>
            </a:schemeClr>
          </a:solidFill>
        </p:spPr>
        <p:txBody>
          <a:bodyPr>
            <a:normAutofit fontScale="90000"/>
          </a:bodyPr>
          <a:lstStyle/>
          <a:p>
            <a:br>
              <a:rPr lang="en-US" dirty="0"/>
            </a:br>
            <a:r>
              <a:rPr lang="en-US" b="1" dirty="0">
                <a:solidFill>
                  <a:schemeClr val="bg1"/>
                </a:solidFill>
                <a:latin typeface="Arial Black" panose="020B0A04020102020204" pitchFamily="34" charset="0"/>
              </a:rPr>
              <a:t>Affordable Housing Funding Source</a:t>
            </a:r>
            <a:br>
              <a:rPr lang="en-US" b="1" dirty="0"/>
            </a:br>
            <a:endParaRPr lang="en-US" b="1" dirty="0"/>
          </a:p>
        </p:txBody>
      </p:sp>
      <p:graphicFrame>
        <p:nvGraphicFramePr>
          <p:cNvPr id="8" name="Content Placeholder 7">
            <a:extLst>
              <a:ext uri="{FF2B5EF4-FFF2-40B4-BE49-F238E27FC236}">
                <a16:creationId xmlns:a16="http://schemas.microsoft.com/office/drawing/2014/main" id="{23ADA4C8-DFB6-4631-A0C4-005D4692D93C}"/>
              </a:ext>
            </a:extLst>
          </p:cNvPr>
          <p:cNvGraphicFramePr>
            <a:graphicFrameLocks noGrp="1"/>
          </p:cNvGraphicFramePr>
          <p:nvPr>
            <p:ph idx="1"/>
            <p:extLst>
              <p:ext uri="{D42A27DB-BD31-4B8C-83A1-F6EECF244321}">
                <p14:modId xmlns:p14="http://schemas.microsoft.com/office/powerpoint/2010/main" val="2239416628"/>
              </p:ext>
            </p:extLst>
          </p:nvPr>
        </p:nvGraphicFramePr>
        <p:xfrm>
          <a:off x="838198" y="1257301"/>
          <a:ext cx="10058402" cy="6027757"/>
        </p:xfrm>
        <a:graphic>
          <a:graphicData uri="http://schemas.openxmlformats.org/drawingml/2006/table">
            <a:tbl>
              <a:tblPr>
                <a:tableStyleId>{5C22544A-7EE6-4342-B048-85BDC9FD1C3A}</a:tableStyleId>
              </a:tblPr>
              <a:tblGrid>
                <a:gridCol w="3314702">
                  <a:extLst>
                    <a:ext uri="{9D8B030D-6E8A-4147-A177-3AD203B41FA5}">
                      <a16:colId xmlns:a16="http://schemas.microsoft.com/office/drawing/2014/main" val="1302859907"/>
                    </a:ext>
                  </a:extLst>
                </a:gridCol>
                <a:gridCol w="2512235">
                  <a:extLst>
                    <a:ext uri="{9D8B030D-6E8A-4147-A177-3AD203B41FA5}">
                      <a16:colId xmlns:a16="http://schemas.microsoft.com/office/drawing/2014/main" val="1171327287"/>
                    </a:ext>
                  </a:extLst>
                </a:gridCol>
                <a:gridCol w="1892763">
                  <a:extLst>
                    <a:ext uri="{9D8B030D-6E8A-4147-A177-3AD203B41FA5}">
                      <a16:colId xmlns:a16="http://schemas.microsoft.com/office/drawing/2014/main" val="1789715697"/>
                    </a:ext>
                  </a:extLst>
                </a:gridCol>
                <a:gridCol w="2338702">
                  <a:extLst>
                    <a:ext uri="{9D8B030D-6E8A-4147-A177-3AD203B41FA5}">
                      <a16:colId xmlns:a16="http://schemas.microsoft.com/office/drawing/2014/main" val="4215761676"/>
                    </a:ext>
                  </a:extLst>
                </a:gridCol>
              </a:tblGrid>
              <a:tr h="511276">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b="1" u="none" strike="noStrike" dirty="0">
                          <a:effectLst/>
                        </a:rPr>
                        <a:t>Asset Size (N) &amp; Euro for UK</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1" u="none" strike="noStrike" dirty="0">
                          <a:effectLst/>
                        </a:rPr>
                        <a:t>Percent of Total</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1" u="none" strike="noStrike" dirty="0">
                          <a:effectLst/>
                        </a:rPr>
                        <a:t>Percent of </a:t>
                      </a:r>
                      <a:r>
                        <a:rPr lang="en-US" sz="1600" b="1" u="none" strike="noStrike" dirty="0" err="1">
                          <a:effectLst/>
                        </a:rPr>
                        <a:t>PenCom</a:t>
                      </a:r>
                      <a:r>
                        <a:rPr lang="en-US" sz="1600" b="1" u="none" strike="noStrike" dirty="0">
                          <a:effectLst/>
                        </a:rPr>
                        <a:t>  </a:t>
                      </a:r>
                    </a:p>
                    <a:p>
                      <a:pPr algn="ctr" fontAlgn="b"/>
                      <a:r>
                        <a:rPr lang="en-US" sz="1600" b="1" u="none" strike="noStrike" dirty="0">
                          <a:effectLst/>
                        </a:rPr>
                        <a:t>&amp; </a:t>
                      </a:r>
                      <a:r>
                        <a:rPr lang="en-US" sz="1600" b="1" u="none" strike="noStrike">
                          <a:effectLst/>
                        </a:rPr>
                        <a:t>UK Pensions</a:t>
                      </a:r>
                      <a:endParaRPr lang="en-US"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43415853"/>
                  </a:ext>
                </a:extLst>
              </a:tr>
              <a:tr h="257081">
                <a:tc>
                  <a:txBody>
                    <a:bodyPr/>
                    <a:lstStyle/>
                    <a:p>
                      <a:pPr algn="l" fontAlgn="b"/>
                      <a:r>
                        <a:rPr lang="en-US" sz="1600" b="1" u="none" strike="noStrike" dirty="0">
                          <a:effectLst/>
                        </a:rPr>
                        <a:t>FMBN</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b="1" u="none" strike="noStrike" dirty="0">
                          <a:effectLst/>
                        </a:rPr>
                        <a:t>       140,100,000,000.00 </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1" u="none" strike="noStrike" dirty="0">
                          <a:effectLst/>
                        </a:rPr>
                        <a:t>29%</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1" u="none" strike="noStrike" dirty="0">
                          <a:effectLst/>
                        </a:rPr>
                        <a:t>0.84%</a:t>
                      </a:r>
                      <a:endParaRPr lang="en-US"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72734265"/>
                  </a:ext>
                </a:extLst>
              </a:tr>
              <a:tr h="257081">
                <a:tc>
                  <a:txBody>
                    <a:bodyPr/>
                    <a:lstStyle/>
                    <a:p>
                      <a:pPr algn="l" fontAlgn="b"/>
                      <a:r>
                        <a:rPr lang="en-US" sz="1600" b="1" u="none" strike="noStrike" dirty="0">
                          <a:effectLst/>
                        </a:rPr>
                        <a:t>FHFL</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b="1" u="none" strike="noStrike" dirty="0">
                          <a:effectLst/>
                        </a:rPr>
                        <a:t>         93,000,000,000.00 </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1" u="none" strike="noStrike" dirty="0">
                          <a:effectLst/>
                        </a:rPr>
                        <a:t>20%</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1" u="none" strike="noStrike" dirty="0">
                          <a:effectLst/>
                        </a:rPr>
                        <a:t>0.55%</a:t>
                      </a:r>
                      <a:endParaRPr lang="en-US"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9943105"/>
                  </a:ext>
                </a:extLst>
              </a:tr>
              <a:tr h="257081">
                <a:tc>
                  <a:txBody>
                    <a:bodyPr/>
                    <a:lstStyle/>
                    <a:p>
                      <a:pPr algn="l" fontAlgn="b"/>
                      <a:r>
                        <a:rPr lang="en-US" sz="1600" b="1" u="none" strike="noStrike" dirty="0">
                          <a:effectLst/>
                        </a:rPr>
                        <a:t>NMRC</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b="1" u="none" strike="noStrike" dirty="0">
                          <a:effectLst/>
                        </a:rPr>
                        <a:t>         24,020,000,000.00 </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1" u="none" strike="noStrike" dirty="0">
                          <a:effectLst/>
                        </a:rPr>
                        <a:t>5%</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1" u="none" strike="noStrike" dirty="0">
                          <a:effectLst/>
                        </a:rPr>
                        <a:t>0.14%</a:t>
                      </a:r>
                      <a:endParaRPr lang="en-US"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64117134"/>
                  </a:ext>
                </a:extLst>
              </a:tr>
              <a:tr h="257081">
                <a:tc>
                  <a:txBody>
                    <a:bodyPr/>
                    <a:lstStyle/>
                    <a:p>
                      <a:pPr algn="l" fontAlgn="b"/>
                      <a:r>
                        <a:rPr lang="en-US" sz="1600" b="1" u="none" strike="noStrike" dirty="0">
                          <a:effectLst/>
                        </a:rPr>
                        <a:t>FHA</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1" u="none" strike="noStrike" dirty="0">
                          <a:effectLst/>
                        </a:rPr>
                        <a:t>0%</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1" u="none" strike="noStrike" dirty="0">
                          <a:effectLst/>
                        </a:rPr>
                        <a:t>0.00%</a:t>
                      </a:r>
                      <a:endParaRPr lang="en-US"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215023941"/>
                  </a:ext>
                </a:extLst>
              </a:tr>
              <a:tr h="257081">
                <a:tc>
                  <a:txBody>
                    <a:bodyPr/>
                    <a:lstStyle/>
                    <a:p>
                      <a:pPr algn="l" fontAlgn="b"/>
                      <a:r>
                        <a:rPr lang="en-US" sz="1600" b="1" u="none" strike="noStrike" dirty="0">
                          <a:effectLst/>
                          <a:highlight>
                            <a:srgbClr val="FFFF00"/>
                          </a:highlight>
                        </a:rPr>
                        <a:t>PENCOM ASSETS</a:t>
                      </a:r>
                      <a:endParaRPr lang="en-US" sz="1600" b="1" i="0" u="none" strike="noStrike" dirty="0">
                        <a:solidFill>
                          <a:srgbClr val="000000"/>
                        </a:solidFill>
                        <a:effectLst/>
                        <a:highlight>
                          <a:srgbClr val="FFFF00"/>
                        </a:highlight>
                        <a:latin typeface="Calibri" panose="020F0502020204030204" pitchFamily="34" charset="0"/>
                      </a:endParaRPr>
                    </a:p>
                  </a:txBody>
                  <a:tcPr marL="6350" marR="6350" marT="6350" marB="0" anchor="b"/>
                </a:tc>
                <a:tc>
                  <a:txBody>
                    <a:bodyPr/>
                    <a:lstStyle/>
                    <a:p>
                      <a:pPr algn="l" fontAlgn="b"/>
                      <a:r>
                        <a:rPr lang="en-US" sz="1600" b="1" u="none" strike="noStrike" dirty="0">
                          <a:effectLst/>
                          <a:highlight>
                            <a:srgbClr val="FFFF00"/>
                          </a:highlight>
                        </a:rPr>
                        <a:t>       219,276,000,000.00 </a:t>
                      </a:r>
                      <a:endParaRPr lang="en-US" sz="1600" b="1" i="0" u="none" strike="noStrike" dirty="0">
                        <a:solidFill>
                          <a:srgbClr val="000000"/>
                        </a:solidFill>
                        <a:effectLst/>
                        <a:highlight>
                          <a:srgbClr val="FFFF00"/>
                        </a:highlight>
                        <a:latin typeface="Calibri" panose="020F0502020204030204" pitchFamily="34" charset="0"/>
                      </a:endParaRPr>
                    </a:p>
                  </a:txBody>
                  <a:tcPr marL="6350" marR="6350" marT="6350" marB="0" anchor="b"/>
                </a:tc>
                <a:tc>
                  <a:txBody>
                    <a:bodyPr/>
                    <a:lstStyle/>
                    <a:p>
                      <a:pPr algn="ctr" fontAlgn="b"/>
                      <a:r>
                        <a:rPr lang="en-US" sz="1600" b="1" u="none" strike="noStrike" dirty="0">
                          <a:effectLst/>
                          <a:highlight>
                            <a:srgbClr val="FFFF00"/>
                          </a:highlight>
                        </a:rPr>
                        <a:t>46%</a:t>
                      </a:r>
                      <a:endParaRPr lang="en-US" sz="1600" b="1" i="0" u="none" strike="noStrike" dirty="0">
                        <a:solidFill>
                          <a:srgbClr val="000000"/>
                        </a:solidFill>
                        <a:effectLst/>
                        <a:highlight>
                          <a:srgbClr val="FFFF00"/>
                        </a:highlight>
                        <a:latin typeface="Calibri" panose="020F0502020204030204" pitchFamily="34" charset="0"/>
                      </a:endParaRPr>
                    </a:p>
                  </a:txBody>
                  <a:tcPr marL="6350" marR="6350" marT="6350" marB="0" anchor="b"/>
                </a:tc>
                <a:tc>
                  <a:txBody>
                    <a:bodyPr/>
                    <a:lstStyle/>
                    <a:p>
                      <a:pPr algn="ctr" fontAlgn="b"/>
                      <a:r>
                        <a:rPr lang="en-US" sz="1600" b="1" u="none" strike="noStrike" dirty="0">
                          <a:effectLst/>
                          <a:highlight>
                            <a:srgbClr val="FFFF00"/>
                          </a:highlight>
                        </a:rPr>
                        <a:t>1.31%</a:t>
                      </a:r>
                      <a:endParaRPr lang="en-US" sz="1600" b="1" i="0" u="none" strike="noStrike" dirty="0">
                        <a:solidFill>
                          <a:srgbClr val="000000"/>
                        </a:solidFill>
                        <a:effectLst/>
                        <a:highlight>
                          <a:srgbClr val="FFFF00"/>
                        </a:highlight>
                        <a:latin typeface="Calibri" panose="020F0502020204030204" pitchFamily="34" charset="0"/>
                      </a:endParaRPr>
                    </a:p>
                  </a:txBody>
                  <a:tcPr marL="6350" marR="6350" marT="6350" marB="0" anchor="b"/>
                </a:tc>
                <a:extLst>
                  <a:ext uri="{0D108BD9-81ED-4DB2-BD59-A6C34878D82A}">
                    <a16:rowId xmlns:a16="http://schemas.microsoft.com/office/drawing/2014/main" val="1712888657"/>
                  </a:ext>
                </a:extLst>
              </a:tr>
              <a:tr h="257081">
                <a:tc>
                  <a:txBody>
                    <a:bodyPr/>
                    <a:lstStyle/>
                    <a:p>
                      <a:pPr algn="l" fontAlgn="b"/>
                      <a:r>
                        <a:rPr lang="en-US" sz="1600" b="1" u="none" strike="noStrike" dirty="0">
                          <a:effectLst/>
                        </a:rPr>
                        <a:t>SUB TOTAL</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b="1" u="none" strike="noStrike" dirty="0">
                          <a:effectLst/>
                        </a:rPr>
                        <a:t>       476,396,000,000.00 </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1" u="none" strike="noStrike" dirty="0">
                          <a:effectLst/>
                        </a:rPr>
                        <a:t>100%</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1" u="none" strike="noStrike" dirty="0">
                          <a:effectLst/>
                        </a:rPr>
                        <a:t>2.84%</a:t>
                      </a:r>
                      <a:endParaRPr lang="en-US"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10775314"/>
                  </a:ext>
                </a:extLst>
              </a:tr>
              <a:tr h="257081">
                <a:tc>
                  <a:txBody>
                    <a:bodyPr/>
                    <a:lstStyle/>
                    <a:p>
                      <a:pPr algn="l" fontAlgn="b"/>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18682567"/>
                  </a:ext>
                </a:extLst>
              </a:tr>
              <a:tr h="257081">
                <a:tc>
                  <a:txBody>
                    <a:bodyPr/>
                    <a:lstStyle/>
                    <a:p>
                      <a:pPr algn="l" fontAlgn="b"/>
                      <a:r>
                        <a:rPr lang="en-US" sz="1600" b="1" u="none" strike="noStrike" dirty="0">
                          <a:effectLst/>
                          <a:highlight>
                            <a:srgbClr val="00FFFF"/>
                          </a:highlight>
                        </a:rPr>
                        <a:t>PENCOM</a:t>
                      </a:r>
                      <a:endParaRPr lang="en-US" sz="1600" b="1" i="0" u="none" strike="noStrike" dirty="0">
                        <a:solidFill>
                          <a:srgbClr val="000000"/>
                        </a:solidFill>
                        <a:effectLst/>
                        <a:highlight>
                          <a:srgbClr val="00FFFF"/>
                        </a:highlight>
                        <a:latin typeface="Calibri" panose="020F0502020204030204" pitchFamily="34" charset="0"/>
                      </a:endParaRPr>
                    </a:p>
                  </a:txBody>
                  <a:tcPr marL="6350" marR="6350" marT="6350" marB="0" anchor="b"/>
                </a:tc>
                <a:tc>
                  <a:txBody>
                    <a:bodyPr/>
                    <a:lstStyle/>
                    <a:p>
                      <a:pPr algn="l" fontAlgn="b"/>
                      <a:r>
                        <a:rPr lang="en-US" sz="1600" b="1" u="none" strike="noStrike" dirty="0">
                          <a:effectLst/>
                          <a:highlight>
                            <a:srgbClr val="00FFFF"/>
                          </a:highlight>
                        </a:rPr>
                        <a:t> 16,760,000,000,000.00 </a:t>
                      </a:r>
                      <a:endParaRPr lang="en-US" sz="1600" b="1" i="0" u="none" strike="noStrike" dirty="0">
                        <a:solidFill>
                          <a:srgbClr val="000000"/>
                        </a:solidFill>
                        <a:effectLst/>
                        <a:highlight>
                          <a:srgbClr val="00FFFF"/>
                        </a:highlight>
                        <a:latin typeface="Calibri" panose="020F0502020204030204" pitchFamily="34" charset="0"/>
                      </a:endParaRPr>
                    </a:p>
                  </a:txBody>
                  <a:tcPr marL="6350" marR="6350" marT="6350"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0410143"/>
                  </a:ext>
                </a:extLst>
              </a:tr>
              <a:tr h="257081">
                <a:tc>
                  <a:txBody>
                    <a:bodyPr/>
                    <a:lstStyle/>
                    <a:p>
                      <a:pPr algn="l" fontAlgn="b"/>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86396706"/>
                  </a:ext>
                </a:extLst>
              </a:tr>
              <a:tr h="257081">
                <a:tc>
                  <a:txBody>
                    <a:bodyPr/>
                    <a:lstStyle/>
                    <a:p>
                      <a:pPr algn="l" fontAlgn="b"/>
                      <a:r>
                        <a:rPr lang="en-US" sz="1600" b="1" u="none" strike="noStrike" dirty="0">
                          <a:effectLst/>
                          <a:highlight>
                            <a:srgbClr val="00FF00"/>
                          </a:highlight>
                        </a:rPr>
                        <a:t>PENCOM ASETS INVESTMENT @ 5%</a:t>
                      </a:r>
                      <a:endParaRPr lang="en-US" sz="1600" b="1" i="0" u="none" strike="noStrike" dirty="0">
                        <a:solidFill>
                          <a:srgbClr val="000000"/>
                        </a:solidFill>
                        <a:effectLst/>
                        <a:highlight>
                          <a:srgbClr val="00FF00"/>
                        </a:highlight>
                        <a:latin typeface="Calibri" panose="020F0502020204030204" pitchFamily="34" charset="0"/>
                      </a:endParaRPr>
                    </a:p>
                  </a:txBody>
                  <a:tcPr marL="6350" marR="6350" marT="6350" marB="0" anchor="b"/>
                </a:tc>
                <a:tc>
                  <a:txBody>
                    <a:bodyPr/>
                    <a:lstStyle/>
                    <a:p>
                      <a:pPr algn="l" fontAlgn="b"/>
                      <a:r>
                        <a:rPr lang="en-US" sz="1600" b="1" u="none" strike="noStrike" dirty="0">
                          <a:effectLst/>
                          <a:highlight>
                            <a:srgbClr val="00FF00"/>
                          </a:highlight>
                        </a:rPr>
                        <a:t>       838,000,000,000.00 </a:t>
                      </a:r>
                      <a:endParaRPr lang="en-US" sz="1600" b="1" i="0" u="none" strike="noStrike" dirty="0">
                        <a:solidFill>
                          <a:srgbClr val="000000"/>
                        </a:solidFill>
                        <a:effectLst/>
                        <a:highlight>
                          <a:srgbClr val="00FF00"/>
                        </a:highlight>
                        <a:latin typeface="Calibri" panose="020F0502020204030204" pitchFamily="34" charset="0"/>
                      </a:endParaRPr>
                    </a:p>
                  </a:txBody>
                  <a:tcPr marL="6350" marR="6350" marT="6350" marB="0" anchor="b"/>
                </a:tc>
                <a:tc>
                  <a:txBody>
                    <a:bodyPr/>
                    <a:lstStyle/>
                    <a:p>
                      <a:pPr algn="l" fontAlgn="b"/>
                      <a:endParaRPr lang="en-US" sz="1100" b="1" i="0" u="none" strike="noStrike" dirty="0">
                        <a:solidFill>
                          <a:srgbClr val="000000"/>
                        </a:solidFill>
                        <a:effectLst/>
                        <a:highlight>
                          <a:srgbClr val="00FF00"/>
                        </a:highlight>
                        <a:latin typeface="Calibri" panose="020F0502020204030204" pitchFamily="34" charset="0"/>
                      </a:endParaRPr>
                    </a:p>
                  </a:txBody>
                  <a:tcPr marL="6350" marR="6350" marT="6350" marB="0" anchor="b"/>
                </a:tc>
                <a:tc>
                  <a:txBody>
                    <a:bodyPr/>
                    <a:lstStyle/>
                    <a:p>
                      <a:pPr algn="ctr" fontAlgn="b"/>
                      <a:r>
                        <a:rPr lang="en-US" sz="1600" b="1" u="none" strike="noStrike" dirty="0">
                          <a:effectLst/>
                          <a:highlight>
                            <a:srgbClr val="00FF00"/>
                          </a:highlight>
                        </a:rPr>
                        <a:t>5.00%</a:t>
                      </a:r>
                      <a:endParaRPr lang="en-US" sz="1600" b="1" i="0" u="none" strike="noStrike" dirty="0">
                        <a:solidFill>
                          <a:srgbClr val="000000"/>
                        </a:solidFill>
                        <a:effectLst/>
                        <a:highlight>
                          <a:srgbClr val="00FF00"/>
                        </a:highlight>
                        <a:latin typeface="Calibri" panose="020F0502020204030204" pitchFamily="34" charset="0"/>
                      </a:endParaRPr>
                    </a:p>
                  </a:txBody>
                  <a:tcPr marL="6350" marR="6350" marT="6350" marB="0" anchor="b"/>
                </a:tc>
                <a:extLst>
                  <a:ext uri="{0D108BD9-81ED-4DB2-BD59-A6C34878D82A}">
                    <a16:rowId xmlns:a16="http://schemas.microsoft.com/office/drawing/2014/main" val="3363409747"/>
                  </a:ext>
                </a:extLst>
              </a:tr>
              <a:tr h="257081">
                <a:tc>
                  <a:txBody>
                    <a:bodyPr/>
                    <a:lstStyle/>
                    <a:p>
                      <a:pPr algn="l" fontAlgn="b"/>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21263649"/>
                  </a:ext>
                </a:extLst>
              </a:tr>
              <a:tr h="1943803">
                <a:tc>
                  <a:txBody>
                    <a:bodyPr/>
                    <a:lstStyle/>
                    <a:p>
                      <a:pPr algn="l" fontAlgn="b"/>
                      <a:r>
                        <a:rPr lang="en-US" sz="1600" b="1" u="none" strike="noStrike" dirty="0">
                          <a:effectLst/>
                        </a:rPr>
                        <a:t>UK PENSION FUND</a:t>
                      </a:r>
                    </a:p>
                    <a:p>
                      <a:pPr algn="l" fontAlgn="b"/>
                      <a:endParaRPr lang="en-US" sz="1600" b="1" u="none" strike="noStrike" dirty="0">
                        <a:effectLst/>
                      </a:endParaRPr>
                    </a:p>
                    <a:p>
                      <a:pPr algn="l" fontAlgn="b"/>
                      <a:endParaRPr lang="en-US" sz="1600" b="1" u="none" strike="noStrike" dirty="0">
                        <a:effectLst/>
                      </a:endParaRPr>
                    </a:p>
                    <a:p>
                      <a:pPr algn="l" fontAlgn="b"/>
                      <a:endParaRPr lang="en-US" sz="1600" b="1" u="none" strike="noStrike" dirty="0">
                        <a:effectLst/>
                      </a:endParaRPr>
                    </a:p>
                    <a:p>
                      <a:pPr algn="l" fontAlgn="b"/>
                      <a:r>
                        <a:rPr lang="en-US" sz="1600" b="1" i="1" u="none" strike="noStrike" dirty="0">
                          <a:solidFill>
                            <a:srgbClr val="000000"/>
                          </a:solidFill>
                          <a:effectLst/>
                          <a:highlight>
                            <a:srgbClr val="FFFF00"/>
                          </a:highlight>
                          <a:latin typeface="Calibri" panose="020F0502020204030204" pitchFamily="34" charset="0"/>
                        </a:rPr>
                        <a:t>UK Govt plans incentives for Pension Funds to Build Affordable Housing – Jeremy Hunt Chancellor: 14 Nov. 2023.</a:t>
                      </a:r>
                    </a:p>
                    <a:p>
                      <a:pPr algn="l" fontAlgn="b"/>
                      <a:endParaRPr lang="en-US" sz="1600" b="1" i="1" u="none" strike="noStrike" dirty="0">
                        <a:solidFill>
                          <a:srgbClr val="000000"/>
                        </a:solidFill>
                        <a:effectLst/>
                        <a:highlight>
                          <a:srgbClr val="FFFF00"/>
                        </a:highlight>
                        <a:latin typeface="Calibri" panose="020F0502020204030204" pitchFamily="34" charset="0"/>
                      </a:endParaRPr>
                    </a:p>
                    <a:p>
                      <a:pPr algn="l" fontAlgn="b"/>
                      <a:endParaRPr lang="en-US" sz="1600" b="1" i="1" u="none" strike="noStrike" dirty="0">
                        <a:solidFill>
                          <a:srgbClr val="000000"/>
                        </a:solidFill>
                        <a:effectLst/>
                        <a:highlight>
                          <a:srgbClr val="FFFF00"/>
                        </a:highlight>
                        <a:latin typeface="Calibri" panose="020F0502020204030204" pitchFamily="34" charset="0"/>
                      </a:endParaRPr>
                    </a:p>
                    <a:p>
                      <a:pPr algn="l" fontAlgn="b"/>
                      <a:r>
                        <a:rPr lang="en-US" sz="1600" b="0" i="1" u="none" strike="noStrike" dirty="0">
                          <a:solidFill>
                            <a:srgbClr val="000000"/>
                          </a:solidFill>
                          <a:effectLst/>
                          <a:latin typeface="Calibri" panose="020F0502020204030204" pitchFamily="34" charset="0"/>
                        </a:rPr>
                        <a:t>Source: Various</a:t>
                      </a:r>
                    </a:p>
                    <a:p>
                      <a:pPr algn="l" fontAlgn="b"/>
                      <a:endParaRPr lang="en-US" sz="1600" b="0" i="1"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b="1" u="none" strike="noStrike" dirty="0">
                          <a:effectLst/>
                        </a:rPr>
                        <a:t>    1,757,000,000,000.00 </a:t>
                      </a:r>
                    </a:p>
                    <a:p>
                      <a:pPr algn="l" fontAlgn="b"/>
                      <a:endParaRPr lang="en-US" sz="1600" b="1" u="none" strike="noStrike" dirty="0">
                        <a:effectLst/>
                      </a:endParaRPr>
                    </a:p>
                    <a:p>
                      <a:pPr algn="l" fontAlgn="b"/>
                      <a:r>
                        <a:rPr lang="en-US" sz="1600" b="1" i="1" u="none" strike="noStrike" dirty="0">
                          <a:effectLst/>
                          <a:highlight>
                            <a:srgbClr val="00FF00"/>
                          </a:highlight>
                        </a:rPr>
                        <a:t>On 22</a:t>
                      </a:r>
                      <a:r>
                        <a:rPr lang="en-US" sz="1600" b="1" i="1" u="none" strike="noStrike" baseline="30000" dirty="0">
                          <a:effectLst/>
                          <a:highlight>
                            <a:srgbClr val="00FF00"/>
                          </a:highlight>
                        </a:rPr>
                        <a:t>nd</a:t>
                      </a:r>
                      <a:r>
                        <a:rPr lang="en-US" sz="1600" b="1" i="1" u="none" strike="noStrike" dirty="0">
                          <a:effectLst/>
                          <a:highlight>
                            <a:srgbClr val="00FF00"/>
                          </a:highlight>
                        </a:rPr>
                        <a:t> Nov 2023 UK Govt. plans bigger pension schemes to invest in start-up companies . Mansion House Compact – voluntarily commit 5%</a:t>
                      </a:r>
                    </a:p>
                    <a:p>
                      <a:pPr algn="l" fontAlgn="b"/>
                      <a:endParaRPr lang="en-US" sz="1600" b="1" u="none" strike="noStrike" dirty="0">
                        <a:effectLst/>
                      </a:endParaRPr>
                    </a:p>
                    <a:p>
                      <a:pPr algn="l" fontAlgn="b"/>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1" u="none" strike="noStrike" dirty="0">
                          <a:effectLst/>
                        </a:rPr>
                        <a:t>5.96%</a:t>
                      </a:r>
                    </a:p>
                    <a:p>
                      <a:pPr algn="ctr" fontAlgn="b"/>
                      <a:endParaRPr lang="en-US" sz="1600" b="1" u="none" strike="noStrike" dirty="0">
                        <a:effectLst/>
                      </a:endParaRPr>
                    </a:p>
                    <a:p>
                      <a:pPr algn="ctr" fontAlgn="b"/>
                      <a:endParaRPr lang="en-US" sz="1600" b="1" u="none" strike="noStrike" dirty="0">
                        <a:effectLst/>
                      </a:endParaRPr>
                    </a:p>
                    <a:p>
                      <a:pPr algn="ctr" fontAlgn="b"/>
                      <a:endParaRPr lang="en-US" sz="1600" b="1" u="none" strike="noStrike" dirty="0">
                        <a:effectLst/>
                      </a:endParaRPr>
                    </a:p>
                    <a:p>
                      <a:pPr algn="ctr" fontAlgn="b"/>
                      <a:endParaRPr lang="en-US" sz="1600" b="1" u="none" strike="noStrike" dirty="0">
                        <a:effectLst/>
                      </a:endParaRPr>
                    </a:p>
                    <a:p>
                      <a:pPr algn="ctr" fontAlgn="b"/>
                      <a:endParaRPr lang="en-US" sz="1600" b="1" u="none" strike="noStrike" dirty="0">
                        <a:effectLst/>
                      </a:endParaRPr>
                    </a:p>
                    <a:p>
                      <a:pPr algn="ctr" fontAlgn="b"/>
                      <a:endParaRPr lang="en-US" sz="1600" b="1" u="none" strike="noStrike" dirty="0">
                        <a:effectLst/>
                      </a:endParaRPr>
                    </a:p>
                    <a:p>
                      <a:pPr algn="ctr" fontAlgn="b"/>
                      <a:endParaRPr lang="en-US" sz="1600" b="1" u="none" strike="noStrike" dirty="0">
                        <a:effectLst/>
                      </a:endParaRPr>
                    </a:p>
                    <a:p>
                      <a:pPr algn="ctr" fontAlgn="b"/>
                      <a:endParaRPr lang="en-US" sz="16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13459092"/>
                  </a:ext>
                </a:extLst>
              </a:tr>
            </a:tbl>
          </a:graphicData>
        </a:graphic>
      </p:graphicFrame>
    </p:spTree>
    <p:extLst>
      <p:ext uri="{BB962C8B-B14F-4D97-AF65-F5344CB8AC3E}">
        <p14:creationId xmlns:p14="http://schemas.microsoft.com/office/powerpoint/2010/main" val="30146007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2AC5C-C411-4692-8061-CBB593081956}"/>
              </a:ext>
            </a:extLst>
          </p:cNvPr>
          <p:cNvSpPr>
            <a:spLocks noGrp="1"/>
          </p:cNvSpPr>
          <p:nvPr>
            <p:ph type="title"/>
          </p:nvPr>
        </p:nvSpPr>
        <p:spPr>
          <a:solidFill>
            <a:schemeClr val="accent4">
              <a:lumMod val="75000"/>
            </a:schemeClr>
          </a:solidFill>
        </p:spPr>
        <p:txBody>
          <a:bodyPr/>
          <a:lstStyle/>
          <a:p>
            <a:r>
              <a:rPr lang="en-US" b="1" dirty="0">
                <a:solidFill>
                  <a:schemeClr val="bg1"/>
                </a:solidFill>
                <a:latin typeface="Arial Black" panose="020B0A04020102020204" pitchFamily="34" charset="0"/>
              </a:rPr>
              <a:t>Conclusion</a:t>
            </a:r>
          </a:p>
        </p:txBody>
      </p:sp>
      <p:sp>
        <p:nvSpPr>
          <p:cNvPr id="3" name="Content Placeholder 2">
            <a:extLst>
              <a:ext uri="{FF2B5EF4-FFF2-40B4-BE49-F238E27FC236}">
                <a16:creationId xmlns:a16="http://schemas.microsoft.com/office/drawing/2014/main" id="{23DE7D11-AD98-4A0E-BB9B-38D99780DE27}"/>
              </a:ext>
            </a:extLst>
          </p:cNvPr>
          <p:cNvSpPr>
            <a:spLocks noGrp="1"/>
          </p:cNvSpPr>
          <p:nvPr>
            <p:ph idx="1"/>
          </p:nvPr>
        </p:nvSpPr>
        <p:spPr/>
        <p:txBody>
          <a:bodyPr>
            <a:normAutofit fontScale="92500"/>
          </a:bodyPr>
          <a:lstStyle/>
          <a:p>
            <a:pPr marL="0" indent="0" algn="just">
              <a:buNone/>
            </a:pPr>
            <a:r>
              <a:rPr lang="en-GB" b="1" dirty="0">
                <a:latin typeface="Arial Black" panose="020B0A04020102020204" pitchFamily="34" charset="0"/>
              </a:rPr>
              <a:t>Digitization is a critical step in the journey of developing affordable Housing</a:t>
            </a:r>
            <a:r>
              <a:rPr lang="en-GB" b="1" dirty="0">
                <a:latin typeface="+mj-lt"/>
              </a:rPr>
              <a:t> to harness the  </a:t>
            </a:r>
            <a:r>
              <a:rPr lang="en-GB" b="1" dirty="0">
                <a:solidFill>
                  <a:srgbClr val="00B050"/>
                </a:solidFill>
                <a:latin typeface="Arial Black" panose="020B0A04020102020204" pitchFamily="34" charset="0"/>
              </a:rPr>
              <a:t>Investment Opportunity</a:t>
            </a:r>
            <a:r>
              <a:rPr lang="en-GB" b="1" dirty="0">
                <a:latin typeface="+mj-lt"/>
              </a:rPr>
              <a:t>—and  meet </a:t>
            </a:r>
            <a:r>
              <a:rPr lang="en-GB" b="1" dirty="0">
                <a:solidFill>
                  <a:srgbClr val="FF0000"/>
                </a:solidFill>
                <a:latin typeface="Arial Black" panose="020B0A04020102020204" pitchFamily="34" charset="0"/>
              </a:rPr>
              <a:t>Challenge</a:t>
            </a:r>
            <a:r>
              <a:rPr lang="en-GB" b="1" dirty="0">
                <a:latin typeface="+mj-lt"/>
              </a:rPr>
              <a:t> of affordable housing in Nigeria and the continent.</a:t>
            </a:r>
          </a:p>
          <a:p>
            <a:pPr marL="0" indent="0" algn="just">
              <a:buNone/>
            </a:pPr>
            <a:r>
              <a:rPr lang="en-GB" dirty="0">
                <a:latin typeface="+mj-lt"/>
              </a:rPr>
              <a:t>The prospect of trying to fill a </a:t>
            </a:r>
            <a:r>
              <a:rPr lang="en-GB" dirty="0">
                <a:latin typeface="Arial Black" panose="020B0A04020102020204" pitchFamily="34" charset="0"/>
              </a:rPr>
              <a:t>gap of </a:t>
            </a:r>
            <a:r>
              <a:rPr lang="en-GB" b="1" dirty="0">
                <a:latin typeface="Arial Black" panose="020B0A04020102020204" pitchFamily="34" charset="0"/>
              </a:rPr>
              <a:t>20+ million housing units in Nigeria</a:t>
            </a:r>
            <a:r>
              <a:rPr lang="en-GB" dirty="0">
                <a:latin typeface="+mj-lt"/>
              </a:rPr>
              <a:t> may seem </a:t>
            </a:r>
            <a:r>
              <a:rPr lang="en-GB" b="1" dirty="0">
                <a:latin typeface="+mj-lt"/>
              </a:rPr>
              <a:t>daunting to policy makers</a:t>
            </a:r>
            <a:r>
              <a:rPr lang="en-GB" dirty="0">
                <a:latin typeface="+mj-lt"/>
              </a:rPr>
              <a:t>, but it is a </a:t>
            </a:r>
            <a:r>
              <a:rPr lang="en-GB" b="1" dirty="0">
                <a:latin typeface="Arial Black" panose="020B0A04020102020204" pitchFamily="34" charset="0"/>
              </a:rPr>
              <a:t>massive opportunity for the private sector in partnership with the public sector</a:t>
            </a:r>
            <a:r>
              <a:rPr lang="en-GB" dirty="0">
                <a:latin typeface="+mj-lt"/>
              </a:rPr>
              <a:t>. </a:t>
            </a:r>
          </a:p>
          <a:p>
            <a:pPr marL="0" indent="0" algn="just">
              <a:buNone/>
            </a:pPr>
            <a:r>
              <a:rPr lang="en-GB" dirty="0">
                <a:latin typeface="+mj-lt"/>
              </a:rPr>
              <a:t>The investment associated with building the housing needed to close this gap is huge but the </a:t>
            </a:r>
            <a:r>
              <a:rPr lang="en-GB" b="1" dirty="0">
                <a:latin typeface="Arial Black" panose="020B0A04020102020204" pitchFamily="34" charset="0"/>
              </a:rPr>
              <a:t>avenues for raising funds for the construction of new houses in Nigeria exists</a:t>
            </a:r>
            <a:r>
              <a:rPr lang="en-GB" dirty="0">
                <a:latin typeface="+mj-lt"/>
              </a:rPr>
              <a:t>, it  requires the </a:t>
            </a:r>
            <a:r>
              <a:rPr lang="en-GB" b="1" dirty="0">
                <a:latin typeface="Arial Black" panose="020B0A04020102020204" pitchFamily="34" charset="0"/>
              </a:rPr>
              <a:t>will</a:t>
            </a:r>
            <a:r>
              <a:rPr lang="en-GB" b="1" dirty="0">
                <a:latin typeface="+mj-lt"/>
              </a:rPr>
              <a:t>, </a:t>
            </a:r>
            <a:r>
              <a:rPr lang="en-GB" b="1" dirty="0">
                <a:latin typeface="Arial Black" panose="020B0A04020102020204" pitchFamily="34" charset="0"/>
              </a:rPr>
              <a:t>desire</a:t>
            </a:r>
            <a:r>
              <a:rPr lang="en-GB" dirty="0">
                <a:latin typeface="+mj-lt"/>
              </a:rPr>
              <a:t> and </a:t>
            </a:r>
            <a:r>
              <a:rPr lang="en-GB" b="1" dirty="0">
                <a:latin typeface="Arial Black" panose="020B0A04020102020204" pitchFamily="34" charset="0"/>
              </a:rPr>
              <a:t>commitment </a:t>
            </a:r>
            <a:r>
              <a:rPr lang="en-GB" dirty="0">
                <a:latin typeface="+mj-lt"/>
              </a:rPr>
              <a:t>to do so.</a:t>
            </a:r>
            <a:endParaRPr lang="en-US" dirty="0"/>
          </a:p>
        </p:txBody>
      </p:sp>
    </p:spTree>
    <p:extLst>
      <p:ext uri="{BB962C8B-B14F-4D97-AF65-F5344CB8AC3E}">
        <p14:creationId xmlns:p14="http://schemas.microsoft.com/office/powerpoint/2010/main" val="377237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47264" y="1586204"/>
            <a:ext cx="10649719" cy="5063761"/>
            <a:chOff x="1147264" y="934271"/>
            <a:chExt cx="10649719" cy="5063761"/>
          </a:xfrm>
        </p:grpSpPr>
        <p:grpSp>
          <p:nvGrpSpPr>
            <p:cNvPr id="12" name="Group 11">
              <a:extLst>
                <a:ext uri="{FF2B5EF4-FFF2-40B4-BE49-F238E27FC236}">
                  <a16:creationId xmlns:a16="http://schemas.microsoft.com/office/drawing/2014/main" id="{921CD70B-118D-A03A-8DD6-7AED605355CC}"/>
                </a:ext>
              </a:extLst>
            </p:cNvPr>
            <p:cNvGrpSpPr/>
            <p:nvPr/>
          </p:nvGrpSpPr>
          <p:grpSpPr>
            <a:xfrm>
              <a:off x="1147264" y="934271"/>
              <a:ext cx="2503970" cy="1413263"/>
              <a:chOff x="332936" y="2627766"/>
              <a:chExt cx="2926080" cy="1413263"/>
            </a:xfrm>
          </p:grpSpPr>
          <p:sp>
            <p:nvSpPr>
              <p:cNvPr id="19" name="TextBox 44">
                <a:extLst>
                  <a:ext uri="{FF2B5EF4-FFF2-40B4-BE49-F238E27FC236}">
                    <a16:creationId xmlns:a16="http://schemas.microsoft.com/office/drawing/2014/main" id="{F60F4284-1309-392D-ADED-F31182382E54}"/>
                  </a:ext>
                </a:extLst>
              </p:cNvPr>
              <p:cNvSpPr txBox="1"/>
              <p:nvPr/>
            </p:nvSpPr>
            <p:spPr>
              <a:xfrm>
                <a:off x="332936" y="2627766"/>
                <a:ext cx="292608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cap="all" noProof="1">
                    <a:solidFill>
                      <a:schemeClr val="accent6">
                        <a:lumMod val="50000"/>
                      </a:schemeClr>
                    </a:solidFill>
                  </a:rPr>
                  <a:t>Yardi Systems</a:t>
                </a:r>
              </a:p>
            </p:txBody>
          </p:sp>
          <p:sp>
            <p:nvSpPr>
              <p:cNvPr id="20" name="TextBox 45">
                <a:extLst>
                  <a:ext uri="{FF2B5EF4-FFF2-40B4-BE49-F238E27FC236}">
                    <a16:creationId xmlns:a16="http://schemas.microsoft.com/office/drawing/2014/main" id="{8C939819-7F10-7F52-178A-CE68474120DF}"/>
                  </a:ext>
                </a:extLst>
              </p:cNvPr>
              <p:cNvSpPr txBox="1"/>
              <p:nvPr/>
            </p:nvSpPr>
            <p:spPr>
              <a:xfrm>
                <a:off x="332936" y="3086922"/>
                <a:ext cx="2926080" cy="954107"/>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noProof="1">
                    <a:solidFill>
                      <a:schemeClr val="tx1">
                        <a:lumMod val="65000"/>
                        <a:lumOff val="35000"/>
                      </a:schemeClr>
                    </a:solidFill>
                  </a:rPr>
                  <a:t>The Affordable Housing platform offers features for compliance, reporting, financial management, and tenant services. </a:t>
                </a:r>
              </a:p>
            </p:txBody>
          </p:sp>
        </p:grpSp>
        <p:grpSp>
          <p:nvGrpSpPr>
            <p:cNvPr id="2" name="Group 1"/>
            <p:cNvGrpSpPr/>
            <p:nvPr/>
          </p:nvGrpSpPr>
          <p:grpSpPr>
            <a:xfrm>
              <a:off x="1147264" y="934271"/>
              <a:ext cx="10649719" cy="5063761"/>
              <a:chOff x="1147264" y="934271"/>
              <a:chExt cx="10649719" cy="5063761"/>
            </a:xfrm>
          </p:grpSpPr>
          <p:grpSp>
            <p:nvGrpSpPr>
              <p:cNvPr id="4" name="Group 3">
                <a:extLst>
                  <a:ext uri="{FF2B5EF4-FFF2-40B4-BE49-F238E27FC236}">
                    <a16:creationId xmlns:a16="http://schemas.microsoft.com/office/drawing/2014/main" id="{5EDF8494-6BC7-E353-5978-707C66988E50}"/>
                  </a:ext>
                </a:extLst>
              </p:cNvPr>
              <p:cNvGrpSpPr/>
              <p:nvPr/>
            </p:nvGrpSpPr>
            <p:grpSpPr>
              <a:xfrm>
                <a:off x="5928775" y="1166876"/>
                <a:ext cx="406116" cy="4831156"/>
                <a:chOff x="5759311" y="1474755"/>
                <a:chExt cx="406116" cy="4831156"/>
              </a:xfrm>
            </p:grpSpPr>
            <p:sp>
              <p:nvSpPr>
                <p:cNvPr id="41" name="Freeform: Shape 49">
                  <a:extLst>
                    <a:ext uri="{FF2B5EF4-FFF2-40B4-BE49-F238E27FC236}">
                      <a16:creationId xmlns:a16="http://schemas.microsoft.com/office/drawing/2014/main" id="{2D40C779-E15B-131B-7911-408B7E9172F1}"/>
                    </a:ext>
                  </a:extLst>
                </p:cNvPr>
                <p:cNvSpPr/>
                <p:nvPr/>
              </p:nvSpPr>
              <p:spPr>
                <a:xfrm>
                  <a:off x="5759311" y="1474755"/>
                  <a:ext cx="406116" cy="4831156"/>
                </a:xfrm>
                <a:custGeom>
                  <a:avLst/>
                  <a:gdLst>
                    <a:gd name="connsiteX0" fmla="*/ 21478 w 406116"/>
                    <a:gd name="connsiteY0" fmla="*/ 0 h 4831156"/>
                    <a:gd name="connsiteX1" fmla="*/ 250471 w 406116"/>
                    <a:gd name="connsiteY1" fmla="*/ 0 h 4831156"/>
                    <a:gd name="connsiteX2" fmla="*/ 406116 w 406116"/>
                    <a:gd name="connsiteY2" fmla="*/ 4831156 h 4831156"/>
                    <a:gd name="connsiteX3" fmla="*/ 0 w 406116"/>
                    <a:gd name="connsiteY3" fmla="*/ 4831156 h 4831156"/>
                  </a:gdLst>
                  <a:ahLst/>
                  <a:cxnLst>
                    <a:cxn ang="0">
                      <a:pos x="connsiteX0" y="connsiteY0"/>
                    </a:cxn>
                    <a:cxn ang="0">
                      <a:pos x="connsiteX1" y="connsiteY1"/>
                    </a:cxn>
                    <a:cxn ang="0">
                      <a:pos x="connsiteX2" y="connsiteY2"/>
                    </a:cxn>
                    <a:cxn ang="0">
                      <a:pos x="connsiteX3" y="connsiteY3"/>
                    </a:cxn>
                  </a:cxnLst>
                  <a:rect l="l" t="t" r="r" b="b"/>
                  <a:pathLst>
                    <a:path w="406116" h="4831156">
                      <a:moveTo>
                        <a:pt x="21478" y="0"/>
                      </a:moveTo>
                      <a:lnTo>
                        <a:pt x="250471" y="0"/>
                      </a:lnTo>
                      <a:lnTo>
                        <a:pt x="406116" y="4831156"/>
                      </a:lnTo>
                      <a:lnTo>
                        <a:pt x="0" y="4831156"/>
                      </a:lnTo>
                      <a:close/>
                    </a:path>
                  </a:pathLst>
                </a:custGeom>
                <a:solidFill>
                  <a:schemeClr val="bg2">
                    <a:lumMod val="50000"/>
                  </a:schemeClr>
                </a:solidFill>
                <a:ln w="65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Shape 51">
                  <a:extLst>
                    <a:ext uri="{FF2B5EF4-FFF2-40B4-BE49-F238E27FC236}">
                      <a16:creationId xmlns:a16="http://schemas.microsoft.com/office/drawing/2014/main" id="{0C617604-D6F3-A11E-B3BD-8B66BC5AB9B9}"/>
                    </a:ext>
                  </a:extLst>
                </p:cNvPr>
                <p:cNvSpPr/>
                <p:nvPr/>
              </p:nvSpPr>
              <p:spPr>
                <a:xfrm>
                  <a:off x="5759311" y="1474755"/>
                  <a:ext cx="125233" cy="4831156"/>
                </a:xfrm>
                <a:custGeom>
                  <a:avLst/>
                  <a:gdLst>
                    <a:gd name="connsiteX0" fmla="*/ 21478 w 125233"/>
                    <a:gd name="connsiteY0" fmla="*/ 0 h 4831156"/>
                    <a:gd name="connsiteX1" fmla="*/ 125233 w 125233"/>
                    <a:gd name="connsiteY1" fmla="*/ 0 h 4831156"/>
                    <a:gd name="connsiteX2" fmla="*/ 125233 w 125233"/>
                    <a:gd name="connsiteY2" fmla="*/ 4831156 h 4831156"/>
                    <a:gd name="connsiteX3" fmla="*/ 0 w 125233"/>
                    <a:gd name="connsiteY3" fmla="*/ 4831156 h 4831156"/>
                  </a:gdLst>
                  <a:ahLst/>
                  <a:cxnLst>
                    <a:cxn ang="0">
                      <a:pos x="connsiteX0" y="connsiteY0"/>
                    </a:cxn>
                    <a:cxn ang="0">
                      <a:pos x="connsiteX1" y="connsiteY1"/>
                    </a:cxn>
                    <a:cxn ang="0">
                      <a:pos x="connsiteX2" y="connsiteY2"/>
                    </a:cxn>
                    <a:cxn ang="0">
                      <a:pos x="connsiteX3" y="connsiteY3"/>
                    </a:cxn>
                  </a:cxnLst>
                  <a:rect l="l" t="t" r="r" b="b"/>
                  <a:pathLst>
                    <a:path w="125233" h="4831156">
                      <a:moveTo>
                        <a:pt x="21478" y="0"/>
                      </a:moveTo>
                      <a:lnTo>
                        <a:pt x="125233" y="0"/>
                      </a:lnTo>
                      <a:lnTo>
                        <a:pt x="125233" y="4831156"/>
                      </a:lnTo>
                      <a:lnTo>
                        <a:pt x="0" y="4831156"/>
                      </a:lnTo>
                      <a:close/>
                    </a:path>
                  </a:pathLst>
                </a:custGeom>
                <a:solidFill>
                  <a:srgbClr val="00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 name="Group 4">
                <a:extLst>
                  <a:ext uri="{FF2B5EF4-FFF2-40B4-BE49-F238E27FC236}">
                    <a16:creationId xmlns:a16="http://schemas.microsoft.com/office/drawing/2014/main" id="{DDCC3DDE-8231-41E1-96A6-A58A45A9E356}"/>
                  </a:ext>
                </a:extLst>
              </p:cNvPr>
              <p:cNvGrpSpPr/>
              <p:nvPr/>
            </p:nvGrpSpPr>
            <p:grpSpPr>
              <a:xfrm>
                <a:off x="4995372" y="1262523"/>
                <a:ext cx="2963099" cy="1246834"/>
                <a:chOff x="4686292" y="1551947"/>
                <a:chExt cx="2963099" cy="1246834"/>
              </a:xfrm>
              <a:scene3d>
                <a:camera prst="orthographicFront">
                  <a:rot lat="0" lon="0" rev="0"/>
                </a:camera>
                <a:lightRig rig="soft" dir="t">
                  <a:rot lat="0" lon="0" rev="0"/>
                </a:lightRig>
              </a:scene3d>
            </p:grpSpPr>
            <p:grpSp>
              <p:nvGrpSpPr>
                <p:cNvPr id="36" name="Group 35">
                  <a:extLst>
                    <a:ext uri="{FF2B5EF4-FFF2-40B4-BE49-F238E27FC236}">
                      <a16:creationId xmlns:a16="http://schemas.microsoft.com/office/drawing/2014/main" id="{9C8C3613-13AA-CDEB-1938-31E75B01F485}"/>
                    </a:ext>
                  </a:extLst>
                </p:cNvPr>
                <p:cNvGrpSpPr/>
                <p:nvPr/>
              </p:nvGrpSpPr>
              <p:grpSpPr>
                <a:xfrm>
                  <a:off x="4686292" y="1551947"/>
                  <a:ext cx="2963099" cy="1246834"/>
                  <a:chOff x="4686292" y="1551947"/>
                  <a:chExt cx="2963099" cy="1246834"/>
                </a:xfrm>
              </p:grpSpPr>
              <p:sp>
                <p:nvSpPr>
                  <p:cNvPr id="38" name="Freeform: Shape 22">
                    <a:extLst>
                      <a:ext uri="{FF2B5EF4-FFF2-40B4-BE49-F238E27FC236}">
                        <a16:creationId xmlns:a16="http://schemas.microsoft.com/office/drawing/2014/main" id="{C1D033AF-E4BF-36C7-175F-692EF92D10BC}"/>
                      </a:ext>
                    </a:extLst>
                  </p:cNvPr>
                  <p:cNvSpPr/>
                  <p:nvPr/>
                </p:nvSpPr>
                <p:spPr>
                  <a:xfrm>
                    <a:off x="4686302" y="2581071"/>
                    <a:ext cx="2495239" cy="217710"/>
                  </a:xfrm>
                  <a:custGeom>
                    <a:avLst/>
                    <a:gdLst>
                      <a:gd name="connsiteX0" fmla="*/ 0 w 1264362"/>
                      <a:gd name="connsiteY0" fmla="*/ 0 h 39114"/>
                      <a:gd name="connsiteX1" fmla="*/ 1264362 w 1264362"/>
                      <a:gd name="connsiteY1" fmla="*/ 0 h 39114"/>
                      <a:gd name="connsiteX2" fmla="*/ 1264362 w 1264362"/>
                      <a:gd name="connsiteY2" fmla="*/ 39114 h 39114"/>
                      <a:gd name="connsiteX3" fmla="*/ 0 w 1264362"/>
                      <a:gd name="connsiteY3" fmla="*/ 39114 h 39114"/>
                      <a:gd name="connsiteX0" fmla="*/ 0 w 1264362"/>
                      <a:gd name="connsiteY0" fmla="*/ 0 h 39114"/>
                      <a:gd name="connsiteX1" fmla="*/ 645300 w 1264362"/>
                      <a:gd name="connsiteY1" fmla="*/ 1092 h 39114"/>
                      <a:gd name="connsiteX2" fmla="*/ 1264362 w 1264362"/>
                      <a:gd name="connsiteY2" fmla="*/ 0 h 39114"/>
                      <a:gd name="connsiteX3" fmla="*/ 1264362 w 1264362"/>
                      <a:gd name="connsiteY3" fmla="*/ 39114 h 39114"/>
                      <a:gd name="connsiteX4" fmla="*/ 0 w 1264362"/>
                      <a:gd name="connsiteY4" fmla="*/ 39114 h 39114"/>
                      <a:gd name="connsiteX5" fmla="*/ 0 w 1264362"/>
                      <a:gd name="connsiteY5" fmla="*/ 0 h 39114"/>
                      <a:gd name="connsiteX0" fmla="*/ 0 w 1264362"/>
                      <a:gd name="connsiteY0" fmla="*/ 71202 h 110316"/>
                      <a:gd name="connsiteX1" fmla="*/ 651872 w 1264362"/>
                      <a:gd name="connsiteY1" fmla="*/ 0 h 110316"/>
                      <a:gd name="connsiteX2" fmla="*/ 1264362 w 1264362"/>
                      <a:gd name="connsiteY2" fmla="*/ 71202 h 110316"/>
                      <a:gd name="connsiteX3" fmla="*/ 1264362 w 1264362"/>
                      <a:gd name="connsiteY3" fmla="*/ 110316 h 110316"/>
                      <a:gd name="connsiteX4" fmla="*/ 0 w 1264362"/>
                      <a:gd name="connsiteY4" fmla="*/ 110316 h 110316"/>
                      <a:gd name="connsiteX5" fmla="*/ 0 w 1264362"/>
                      <a:gd name="connsiteY5" fmla="*/ 71202 h 11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4362" h="110316">
                        <a:moveTo>
                          <a:pt x="0" y="71202"/>
                        </a:moveTo>
                        <a:lnTo>
                          <a:pt x="651872" y="0"/>
                        </a:lnTo>
                        <a:lnTo>
                          <a:pt x="1264362" y="71202"/>
                        </a:lnTo>
                        <a:lnTo>
                          <a:pt x="1264362" y="110316"/>
                        </a:lnTo>
                        <a:lnTo>
                          <a:pt x="0" y="110316"/>
                        </a:lnTo>
                        <a:lnTo>
                          <a:pt x="0" y="71202"/>
                        </a:lnTo>
                        <a:close/>
                      </a:path>
                    </a:pathLst>
                  </a:custGeom>
                  <a:solidFill>
                    <a:schemeClr val="accent6">
                      <a:lumMod val="75000"/>
                    </a:schemeClr>
                  </a:solidFill>
                  <a:ln w="6516" cap="flat">
                    <a:noFill/>
                    <a:prstDash val="solid"/>
                    <a:miter/>
                  </a:ln>
                  <a:effectLst>
                    <a:outerShdw blurRad="107950" dist="12700" dir="5400000" algn="ctr">
                      <a:srgbClr val="000000"/>
                    </a:outerShdw>
                  </a:effectLst>
                  <a:sp3d contourW="44450" prstMaterial="matte">
                    <a:bevelT w="63500" h="63500" prst="artDeco"/>
                    <a:contourClr>
                      <a:srgbClr val="FFFFFF"/>
                    </a:contourClr>
                  </a:sp3d>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23">
                    <a:extLst>
                      <a:ext uri="{FF2B5EF4-FFF2-40B4-BE49-F238E27FC236}">
                        <a16:creationId xmlns:a16="http://schemas.microsoft.com/office/drawing/2014/main" id="{0EB47D31-5EE4-428B-BDB8-C01BE1FC73D8}"/>
                      </a:ext>
                    </a:extLst>
                  </p:cNvPr>
                  <p:cNvSpPr/>
                  <p:nvPr/>
                </p:nvSpPr>
                <p:spPr>
                  <a:xfrm>
                    <a:off x="7181541" y="2071785"/>
                    <a:ext cx="467850" cy="726996"/>
                  </a:xfrm>
                  <a:custGeom>
                    <a:avLst/>
                    <a:gdLst>
                      <a:gd name="connsiteX0" fmla="*/ 0 w 237063"/>
                      <a:gd name="connsiteY0" fmla="*/ 329262 h 368376"/>
                      <a:gd name="connsiteX1" fmla="*/ 237064 w 237063"/>
                      <a:gd name="connsiteY1" fmla="*/ 0 h 368376"/>
                      <a:gd name="connsiteX2" fmla="*/ 237064 w 237063"/>
                      <a:gd name="connsiteY2" fmla="*/ 39114 h 368376"/>
                      <a:gd name="connsiteX3" fmla="*/ 0 w 237063"/>
                      <a:gd name="connsiteY3" fmla="*/ 368376 h 368376"/>
                      <a:gd name="connsiteX0" fmla="*/ 0 w 237064"/>
                      <a:gd name="connsiteY0" fmla="*/ 329262 h 368376"/>
                      <a:gd name="connsiteX1" fmla="*/ 103873 w 237064"/>
                      <a:gd name="connsiteY1" fmla="*/ 172623 h 368376"/>
                      <a:gd name="connsiteX2" fmla="*/ 237064 w 237064"/>
                      <a:gd name="connsiteY2" fmla="*/ 0 h 368376"/>
                      <a:gd name="connsiteX3" fmla="*/ 237064 w 237064"/>
                      <a:gd name="connsiteY3" fmla="*/ 39114 h 368376"/>
                      <a:gd name="connsiteX4" fmla="*/ 0 w 237064"/>
                      <a:gd name="connsiteY4" fmla="*/ 368376 h 368376"/>
                      <a:gd name="connsiteX5" fmla="*/ 0 w 237064"/>
                      <a:gd name="connsiteY5" fmla="*/ 329262 h 368376"/>
                      <a:gd name="connsiteX0" fmla="*/ 0 w 237064"/>
                      <a:gd name="connsiteY0" fmla="*/ 329262 h 368376"/>
                      <a:gd name="connsiteX1" fmla="*/ 64440 w 237064"/>
                      <a:gd name="connsiteY1" fmla="*/ 149621 h 368376"/>
                      <a:gd name="connsiteX2" fmla="*/ 237064 w 237064"/>
                      <a:gd name="connsiteY2" fmla="*/ 0 h 368376"/>
                      <a:gd name="connsiteX3" fmla="*/ 237064 w 237064"/>
                      <a:gd name="connsiteY3" fmla="*/ 39114 h 368376"/>
                      <a:gd name="connsiteX4" fmla="*/ 0 w 237064"/>
                      <a:gd name="connsiteY4" fmla="*/ 368376 h 368376"/>
                      <a:gd name="connsiteX5" fmla="*/ 0 w 237064"/>
                      <a:gd name="connsiteY5" fmla="*/ 329262 h 36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064" h="368376">
                        <a:moveTo>
                          <a:pt x="0" y="329262"/>
                        </a:moveTo>
                        <a:lnTo>
                          <a:pt x="64440" y="149621"/>
                        </a:lnTo>
                        <a:lnTo>
                          <a:pt x="237064" y="0"/>
                        </a:lnTo>
                        <a:lnTo>
                          <a:pt x="237064" y="39114"/>
                        </a:lnTo>
                        <a:lnTo>
                          <a:pt x="0" y="368376"/>
                        </a:lnTo>
                        <a:lnTo>
                          <a:pt x="0" y="329262"/>
                        </a:lnTo>
                        <a:close/>
                      </a:path>
                    </a:pathLst>
                  </a:custGeom>
                  <a:solidFill>
                    <a:schemeClr val="accent6">
                      <a:lumMod val="50000"/>
                    </a:schemeClr>
                  </a:solidFill>
                  <a:ln w="6516" cap="flat">
                    <a:noFill/>
                    <a:prstDash val="solid"/>
                    <a:miter/>
                  </a:ln>
                  <a:effectLst>
                    <a:outerShdw blurRad="107950" dist="12700" dir="5400000" algn="ctr">
                      <a:srgbClr val="000000"/>
                    </a:outerShdw>
                  </a:effectLst>
                  <a:sp3d contourW="44450" prstMaterial="matte">
                    <a:bevelT w="63500" h="63500" prst="artDeco"/>
                    <a:contourClr>
                      <a:srgbClr val="FFFFFF"/>
                    </a:contourClr>
                  </a:sp3d>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Shape 24">
                    <a:extLst>
                      <a:ext uri="{FF2B5EF4-FFF2-40B4-BE49-F238E27FC236}">
                        <a16:creationId xmlns:a16="http://schemas.microsoft.com/office/drawing/2014/main" id="{975BDEE6-AE96-3608-EBA1-3C02089D7B98}"/>
                      </a:ext>
                    </a:extLst>
                  </p:cNvPr>
                  <p:cNvSpPr/>
                  <p:nvPr/>
                </p:nvSpPr>
                <p:spPr>
                  <a:xfrm>
                    <a:off x="4686292" y="1551947"/>
                    <a:ext cx="2963089" cy="1169642"/>
                  </a:xfrm>
                  <a:custGeom>
                    <a:avLst/>
                    <a:gdLst>
                      <a:gd name="connsiteX0" fmla="*/ 39512 w 1501425"/>
                      <a:gd name="connsiteY0" fmla="*/ 158047 h 592669"/>
                      <a:gd name="connsiteX1" fmla="*/ 0 w 1501425"/>
                      <a:gd name="connsiteY1" fmla="*/ 592669 h 592669"/>
                      <a:gd name="connsiteX2" fmla="*/ 1264362 w 1501425"/>
                      <a:gd name="connsiteY2" fmla="*/ 592669 h 592669"/>
                      <a:gd name="connsiteX3" fmla="*/ 1501426 w 1501425"/>
                      <a:gd name="connsiteY3" fmla="*/ 263407 h 592669"/>
                      <a:gd name="connsiteX4" fmla="*/ 1501426 w 1501425"/>
                      <a:gd name="connsiteY4" fmla="*/ 263407 h 592669"/>
                      <a:gd name="connsiteX5" fmla="*/ 1145827 w 1501425"/>
                      <a:gd name="connsiteY5" fmla="*/ 0 h 592669"/>
                      <a:gd name="connsiteX0" fmla="*/ 39512 w 1501426"/>
                      <a:gd name="connsiteY0" fmla="*/ 158047 h 592669"/>
                      <a:gd name="connsiteX1" fmla="*/ 0 w 1501426"/>
                      <a:gd name="connsiteY1" fmla="*/ 592669 h 592669"/>
                      <a:gd name="connsiteX2" fmla="*/ 1264362 w 1501426"/>
                      <a:gd name="connsiteY2" fmla="*/ 592669 h 592669"/>
                      <a:gd name="connsiteX3" fmla="*/ 1501426 w 1501426"/>
                      <a:gd name="connsiteY3" fmla="*/ 263407 h 592669"/>
                      <a:gd name="connsiteX4" fmla="*/ 1479995 w 1501426"/>
                      <a:gd name="connsiteY4" fmla="*/ 303888 h 592669"/>
                      <a:gd name="connsiteX5" fmla="*/ 1145827 w 1501426"/>
                      <a:gd name="connsiteY5" fmla="*/ 0 h 592669"/>
                      <a:gd name="connsiteX6" fmla="*/ 39512 w 1501426"/>
                      <a:gd name="connsiteY6" fmla="*/ 158047 h 592669"/>
                      <a:gd name="connsiteX0" fmla="*/ 39512 w 1506189"/>
                      <a:gd name="connsiteY0" fmla="*/ 158047 h 592669"/>
                      <a:gd name="connsiteX1" fmla="*/ 0 w 1506189"/>
                      <a:gd name="connsiteY1" fmla="*/ 592669 h 592669"/>
                      <a:gd name="connsiteX2" fmla="*/ 1264362 w 1506189"/>
                      <a:gd name="connsiteY2" fmla="*/ 592669 h 592669"/>
                      <a:gd name="connsiteX3" fmla="*/ 1501426 w 1506189"/>
                      <a:gd name="connsiteY3" fmla="*/ 263407 h 592669"/>
                      <a:gd name="connsiteX4" fmla="*/ 1506189 w 1506189"/>
                      <a:gd name="connsiteY4" fmla="*/ 270551 h 592669"/>
                      <a:gd name="connsiteX5" fmla="*/ 1145827 w 1506189"/>
                      <a:gd name="connsiteY5" fmla="*/ 0 h 592669"/>
                      <a:gd name="connsiteX6" fmla="*/ 39512 w 1506189"/>
                      <a:gd name="connsiteY6" fmla="*/ 158047 h 592669"/>
                      <a:gd name="connsiteX0" fmla="*/ 39512 w 1501426"/>
                      <a:gd name="connsiteY0" fmla="*/ 158047 h 592669"/>
                      <a:gd name="connsiteX1" fmla="*/ 0 w 1501426"/>
                      <a:gd name="connsiteY1" fmla="*/ 592669 h 592669"/>
                      <a:gd name="connsiteX2" fmla="*/ 1264362 w 1501426"/>
                      <a:gd name="connsiteY2" fmla="*/ 592669 h 592669"/>
                      <a:gd name="connsiteX3" fmla="*/ 1501426 w 1501426"/>
                      <a:gd name="connsiteY3" fmla="*/ 263407 h 592669"/>
                      <a:gd name="connsiteX4" fmla="*/ 1145827 w 1501426"/>
                      <a:gd name="connsiteY4" fmla="*/ 0 h 592669"/>
                      <a:gd name="connsiteX5" fmla="*/ 39512 w 1501426"/>
                      <a:gd name="connsiteY5" fmla="*/ 158047 h 59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26" h="592669">
                        <a:moveTo>
                          <a:pt x="39512" y="158047"/>
                        </a:moveTo>
                        <a:lnTo>
                          <a:pt x="0" y="592669"/>
                        </a:lnTo>
                        <a:lnTo>
                          <a:pt x="1264362" y="592669"/>
                        </a:lnTo>
                        <a:lnTo>
                          <a:pt x="1501426" y="263407"/>
                        </a:lnTo>
                        <a:lnTo>
                          <a:pt x="1145827" y="0"/>
                        </a:lnTo>
                        <a:lnTo>
                          <a:pt x="39512" y="158047"/>
                        </a:lnTo>
                        <a:close/>
                      </a:path>
                    </a:pathLst>
                  </a:custGeom>
                  <a:solidFill>
                    <a:schemeClr val="accent6"/>
                  </a:solidFill>
                  <a:ln w="6516" cap="flat">
                    <a:noFill/>
                    <a:prstDash val="solid"/>
                    <a:miter/>
                  </a:ln>
                  <a:effectLst>
                    <a:outerShdw blurRad="107950" dist="12700" dir="5400000" algn="ctr">
                      <a:srgbClr val="000000"/>
                    </a:outerShdw>
                  </a:effectLst>
                  <a:sp3d contourW="44450" prstMaterial="matte">
                    <a:bevelT w="63500" h="63500" prst="artDeco"/>
                    <a:contourClr>
                      <a:srgbClr val="FFFFFF"/>
                    </a:contourClr>
                  </a:sp3d>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7" name="TextBox 26">
                  <a:extLst>
                    <a:ext uri="{FF2B5EF4-FFF2-40B4-BE49-F238E27FC236}">
                      <a16:creationId xmlns:a16="http://schemas.microsoft.com/office/drawing/2014/main" id="{C3F8F132-29AA-3884-62C6-3C34D2235DF3}"/>
                    </a:ext>
                  </a:extLst>
                </p:cNvPr>
                <p:cNvSpPr txBox="1"/>
                <p:nvPr/>
              </p:nvSpPr>
              <p:spPr>
                <a:xfrm rot="21441207">
                  <a:off x="4750246" y="1956544"/>
                  <a:ext cx="2573846" cy="584775"/>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latin typeface="Arial Black" panose="020B0A04020102020204" pitchFamily="34" charset="0"/>
                    </a:rPr>
                    <a:t>DATA MANAGEMENT </a:t>
                  </a:r>
                </a:p>
                <a:p>
                  <a:pPr algn="ctr"/>
                  <a:r>
                    <a:rPr lang="en-US" sz="1600" b="1" dirty="0">
                      <a:solidFill>
                        <a:schemeClr val="bg1"/>
                      </a:solidFill>
                      <a:latin typeface="Arial Black" panose="020B0A04020102020204" pitchFamily="34" charset="0"/>
                    </a:rPr>
                    <a:t>COMPANIES</a:t>
                  </a:r>
                  <a:endParaRPr lang="en-US" sz="1600" b="1" dirty="0">
                    <a:solidFill>
                      <a:schemeClr val="bg1"/>
                    </a:solidFill>
                  </a:endParaRPr>
                </a:p>
              </p:txBody>
            </p:sp>
          </p:grpSp>
          <p:grpSp>
            <p:nvGrpSpPr>
              <p:cNvPr id="6" name="Group 5">
                <a:extLst>
                  <a:ext uri="{FF2B5EF4-FFF2-40B4-BE49-F238E27FC236}">
                    <a16:creationId xmlns:a16="http://schemas.microsoft.com/office/drawing/2014/main" id="{612C263A-F2B1-3169-3CC0-E486A07099A4}"/>
                  </a:ext>
                </a:extLst>
              </p:cNvPr>
              <p:cNvGrpSpPr/>
              <p:nvPr/>
            </p:nvGrpSpPr>
            <p:grpSpPr>
              <a:xfrm>
                <a:off x="4050445" y="2669560"/>
                <a:ext cx="3142895" cy="1418793"/>
                <a:chOff x="4014331" y="2967174"/>
                <a:chExt cx="3142895" cy="1418793"/>
              </a:xfrm>
              <a:solidFill>
                <a:schemeClr val="accent6">
                  <a:lumMod val="75000"/>
                </a:schemeClr>
              </a:solidFill>
              <a:scene3d>
                <a:camera prst="orthographicFront">
                  <a:rot lat="0" lon="0" rev="0"/>
                </a:camera>
                <a:lightRig rig="soft" dir="t">
                  <a:rot lat="0" lon="0" rev="0"/>
                </a:lightRig>
              </a:scene3d>
            </p:grpSpPr>
            <p:grpSp>
              <p:nvGrpSpPr>
                <p:cNvPr id="31" name="Group 30">
                  <a:extLst>
                    <a:ext uri="{FF2B5EF4-FFF2-40B4-BE49-F238E27FC236}">
                      <a16:creationId xmlns:a16="http://schemas.microsoft.com/office/drawing/2014/main" id="{165C6F8D-0AD1-4EBB-05AC-3AABCB0F2CE8}"/>
                    </a:ext>
                  </a:extLst>
                </p:cNvPr>
                <p:cNvGrpSpPr/>
                <p:nvPr/>
              </p:nvGrpSpPr>
              <p:grpSpPr>
                <a:xfrm>
                  <a:off x="4014331" y="2967174"/>
                  <a:ext cx="3142895" cy="1418793"/>
                  <a:chOff x="4014331" y="2967174"/>
                  <a:chExt cx="3142895" cy="1418793"/>
                </a:xfrm>
                <a:grpFill/>
              </p:grpSpPr>
              <p:sp>
                <p:nvSpPr>
                  <p:cNvPr id="33" name="Freeform: Shape 18">
                    <a:extLst>
                      <a:ext uri="{FF2B5EF4-FFF2-40B4-BE49-F238E27FC236}">
                        <a16:creationId xmlns:a16="http://schemas.microsoft.com/office/drawing/2014/main" id="{96DF7600-40B8-7511-0BD6-0359CD59DEA3}"/>
                      </a:ext>
                    </a:extLst>
                  </p:cNvPr>
                  <p:cNvSpPr/>
                  <p:nvPr/>
                </p:nvSpPr>
                <p:spPr>
                  <a:xfrm>
                    <a:off x="4014345" y="3683890"/>
                    <a:ext cx="827065" cy="702077"/>
                  </a:xfrm>
                  <a:custGeom>
                    <a:avLst/>
                    <a:gdLst>
                      <a:gd name="connsiteX0" fmla="*/ 33 w 419081"/>
                      <a:gd name="connsiteY0" fmla="*/ -8 h 355748"/>
                      <a:gd name="connsiteX1" fmla="*/ 419115 w 419081"/>
                      <a:gd name="connsiteY1" fmla="*/ 316627 h 355748"/>
                      <a:gd name="connsiteX2" fmla="*/ 419115 w 419081"/>
                      <a:gd name="connsiteY2" fmla="*/ 355741 h 355748"/>
                      <a:gd name="connsiteX3" fmla="*/ 33 w 419081"/>
                      <a:gd name="connsiteY3" fmla="*/ 39106 h 355748"/>
                      <a:gd name="connsiteX0" fmla="*/ 0 w 419082"/>
                      <a:gd name="connsiteY0" fmla="*/ 0 h 355749"/>
                      <a:gd name="connsiteX1" fmla="*/ 220134 w 419082"/>
                      <a:gd name="connsiteY1" fmla="*/ 167412 h 355749"/>
                      <a:gd name="connsiteX2" fmla="*/ 419082 w 419082"/>
                      <a:gd name="connsiteY2" fmla="*/ 316635 h 355749"/>
                      <a:gd name="connsiteX3" fmla="*/ 419082 w 419082"/>
                      <a:gd name="connsiteY3" fmla="*/ 355749 h 355749"/>
                      <a:gd name="connsiteX4" fmla="*/ 0 w 419082"/>
                      <a:gd name="connsiteY4" fmla="*/ 39114 h 355749"/>
                      <a:gd name="connsiteX5" fmla="*/ 0 w 419082"/>
                      <a:gd name="connsiteY5" fmla="*/ 0 h 355749"/>
                      <a:gd name="connsiteX0" fmla="*/ 0 w 419082"/>
                      <a:gd name="connsiteY0" fmla="*/ 0 h 355749"/>
                      <a:gd name="connsiteX1" fmla="*/ 269425 w 419082"/>
                      <a:gd name="connsiteY1" fmla="*/ 124693 h 355749"/>
                      <a:gd name="connsiteX2" fmla="*/ 419082 w 419082"/>
                      <a:gd name="connsiteY2" fmla="*/ 316635 h 355749"/>
                      <a:gd name="connsiteX3" fmla="*/ 419082 w 419082"/>
                      <a:gd name="connsiteY3" fmla="*/ 355749 h 355749"/>
                      <a:gd name="connsiteX4" fmla="*/ 0 w 419082"/>
                      <a:gd name="connsiteY4" fmla="*/ 39114 h 355749"/>
                      <a:gd name="connsiteX5" fmla="*/ 0 w 419082"/>
                      <a:gd name="connsiteY5" fmla="*/ 0 h 35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082" h="355749">
                        <a:moveTo>
                          <a:pt x="0" y="0"/>
                        </a:moveTo>
                        <a:lnTo>
                          <a:pt x="269425" y="124693"/>
                        </a:lnTo>
                        <a:lnTo>
                          <a:pt x="419082" y="316635"/>
                        </a:lnTo>
                        <a:lnTo>
                          <a:pt x="419082" y="355749"/>
                        </a:lnTo>
                        <a:lnTo>
                          <a:pt x="0" y="39114"/>
                        </a:lnTo>
                        <a:lnTo>
                          <a:pt x="0" y="0"/>
                        </a:lnTo>
                        <a:close/>
                      </a:path>
                    </a:pathLst>
                  </a:custGeom>
                  <a:grpFill/>
                  <a:ln w="6516" cap="flat">
                    <a:noFill/>
                    <a:prstDash val="solid"/>
                    <a:miter/>
                  </a:ln>
                  <a:effectLst>
                    <a:outerShdw blurRad="44450" dist="27940" dir="5400000" algn="ctr">
                      <a:srgbClr val="000000">
                        <a:alpha val="32000"/>
                      </a:srgbClr>
                    </a:outerShdw>
                  </a:effectLst>
                  <a:sp3d>
                    <a:bevelT w="190500" h="38100"/>
                  </a:sp3d>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Shape 19">
                    <a:extLst>
                      <a:ext uri="{FF2B5EF4-FFF2-40B4-BE49-F238E27FC236}">
                        <a16:creationId xmlns:a16="http://schemas.microsoft.com/office/drawing/2014/main" id="{149AF24A-B435-59AA-C42A-3ECFB54A36D5}"/>
                      </a:ext>
                    </a:extLst>
                  </p:cNvPr>
                  <p:cNvSpPr/>
                  <p:nvPr/>
                </p:nvSpPr>
                <p:spPr>
                  <a:xfrm>
                    <a:off x="4841459" y="4098587"/>
                    <a:ext cx="2315767" cy="287366"/>
                  </a:xfrm>
                  <a:custGeom>
                    <a:avLst/>
                    <a:gdLst>
                      <a:gd name="connsiteX0" fmla="*/ 33 w 1173421"/>
                      <a:gd name="connsiteY0" fmla="*/ 102432 h 141553"/>
                      <a:gd name="connsiteX1" fmla="*/ 1173455 w 1173421"/>
                      <a:gd name="connsiteY1" fmla="*/ -8 h 141553"/>
                      <a:gd name="connsiteX2" fmla="*/ 1173455 w 1173421"/>
                      <a:gd name="connsiteY2" fmla="*/ 39106 h 141553"/>
                      <a:gd name="connsiteX3" fmla="*/ 33 w 1173421"/>
                      <a:gd name="connsiteY3" fmla="*/ 141546 h 141553"/>
                      <a:gd name="connsiteX0" fmla="*/ 0 w 1173422"/>
                      <a:gd name="connsiteY0" fmla="*/ 102440 h 141554"/>
                      <a:gd name="connsiteX1" fmla="*/ 543679 w 1173422"/>
                      <a:gd name="connsiteY1" fmla="*/ 48520 h 141554"/>
                      <a:gd name="connsiteX2" fmla="*/ 1173422 w 1173422"/>
                      <a:gd name="connsiteY2" fmla="*/ 0 h 141554"/>
                      <a:gd name="connsiteX3" fmla="*/ 1173422 w 1173422"/>
                      <a:gd name="connsiteY3" fmla="*/ 39114 h 141554"/>
                      <a:gd name="connsiteX4" fmla="*/ 0 w 1173422"/>
                      <a:gd name="connsiteY4" fmla="*/ 141554 h 141554"/>
                      <a:gd name="connsiteX5" fmla="*/ 0 w 1173422"/>
                      <a:gd name="connsiteY5" fmla="*/ 102440 h 141554"/>
                      <a:gd name="connsiteX0" fmla="*/ 0 w 1173422"/>
                      <a:gd name="connsiteY0" fmla="*/ 106497 h 145611"/>
                      <a:gd name="connsiteX1" fmla="*/ 533821 w 1173422"/>
                      <a:gd name="connsiteY1" fmla="*/ 0 h 145611"/>
                      <a:gd name="connsiteX2" fmla="*/ 1173422 w 1173422"/>
                      <a:gd name="connsiteY2" fmla="*/ 4057 h 145611"/>
                      <a:gd name="connsiteX3" fmla="*/ 1173422 w 1173422"/>
                      <a:gd name="connsiteY3" fmla="*/ 43171 h 145611"/>
                      <a:gd name="connsiteX4" fmla="*/ 0 w 1173422"/>
                      <a:gd name="connsiteY4" fmla="*/ 145611 h 145611"/>
                      <a:gd name="connsiteX5" fmla="*/ 0 w 1173422"/>
                      <a:gd name="connsiteY5" fmla="*/ 106497 h 1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22" h="145611">
                        <a:moveTo>
                          <a:pt x="0" y="106497"/>
                        </a:moveTo>
                        <a:lnTo>
                          <a:pt x="533821" y="0"/>
                        </a:lnTo>
                        <a:lnTo>
                          <a:pt x="1173422" y="4057"/>
                        </a:lnTo>
                        <a:lnTo>
                          <a:pt x="1173422" y="43171"/>
                        </a:lnTo>
                        <a:lnTo>
                          <a:pt x="0" y="145611"/>
                        </a:lnTo>
                        <a:lnTo>
                          <a:pt x="0" y="106497"/>
                        </a:lnTo>
                        <a:close/>
                      </a:path>
                    </a:pathLst>
                  </a:custGeom>
                  <a:grpFill/>
                  <a:ln w="6516" cap="flat">
                    <a:noFill/>
                    <a:prstDash val="solid"/>
                    <a:miter/>
                  </a:ln>
                  <a:effectLst>
                    <a:outerShdw blurRad="44450" dist="27940" dir="5400000" algn="ctr">
                      <a:srgbClr val="000000">
                        <a:alpha val="32000"/>
                      </a:srgbClr>
                    </a:outerShdw>
                  </a:effectLst>
                  <a:sp3d>
                    <a:bevelT w="190500" h="38100"/>
                  </a:sp3d>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20">
                    <a:extLst>
                      <a:ext uri="{FF2B5EF4-FFF2-40B4-BE49-F238E27FC236}">
                        <a16:creationId xmlns:a16="http://schemas.microsoft.com/office/drawing/2014/main" id="{C4933F25-2293-35C2-CC86-1C042E7B130A}"/>
                      </a:ext>
                    </a:extLst>
                  </p:cNvPr>
                  <p:cNvSpPr/>
                  <p:nvPr/>
                </p:nvSpPr>
                <p:spPr>
                  <a:xfrm>
                    <a:off x="4014331" y="2967174"/>
                    <a:ext cx="3142829" cy="1341666"/>
                  </a:xfrm>
                  <a:custGeom>
                    <a:avLst/>
                    <a:gdLst>
                      <a:gd name="connsiteX0" fmla="*/ 1518024 w 1592502"/>
                      <a:gd name="connsiteY0" fmla="*/ 65182 h 679835"/>
                      <a:gd name="connsiteX1" fmla="*/ 353924 w 1592502"/>
                      <a:gd name="connsiteY1" fmla="*/ -8 h 679835"/>
                      <a:gd name="connsiteX2" fmla="*/ 33 w 1592502"/>
                      <a:gd name="connsiteY2" fmla="*/ 363192 h 679835"/>
                      <a:gd name="connsiteX3" fmla="*/ 419115 w 1592502"/>
                      <a:gd name="connsiteY3" fmla="*/ 679827 h 679835"/>
                      <a:gd name="connsiteX4" fmla="*/ 419115 w 1592502"/>
                      <a:gd name="connsiteY4" fmla="*/ 679827 h 679835"/>
                      <a:gd name="connsiteX5" fmla="*/ 1592536 w 1592502"/>
                      <a:gd name="connsiteY5" fmla="*/ 577387 h 679835"/>
                      <a:gd name="connsiteX6" fmla="*/ 1592536 w 1592502"/>
                      <a:gd name="connsiteY6" fmla="*/ 577387 h 67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502" h="679835">
                        <a:moveTo>
                          <a:pt x="1518024" y="65182"/>
                        </a:moveTo>
                        <a:lnTo>
                          <a:pt x="353924" y="-8"/>
                        </a:lnTo>
                        <a:lnTo>
                          <a:pt x="33" y="363192"/>
                        </a:lnTo>
                        <a:lnTo>
                          <a:pt x="419115" y="679827"/>
                        </a:lnTo>
                        <a:lnTo>
                          <a:pt x="419115" y="679827"/>
                        </a:lnTo>
                        <a:lnTo>
                          <a:pt x="1592536" y="577387"/>
                        </a:lnTo>
                        <a:lnTo>
                          <a:pt x="1592536" y="577387"/>
                        </a:lnTo>
                        <a:close/>
                      </a:path>
                    </a:pathLst>
                  </a:custGeom>
                  <a:grpFill/>
                  <a:ln w="6516" cap="flat">
                    <a:noFill/>
                    <a:prstDash val="solid"/>
                    <a:miter/>
                  </a:ln>
                  <a:effectLst>
                    <a:outerShdw blurRad="107950" dist="12700" dir="5400000" algn="ctr">
                      <a:srgbClr val="000000"/>
                    </a:outerShdw>
                  </a:effectLst>
                  <a:sp3d contourW="44450" prstMaterial="matte">
                    <a:bevelT w="63500" h="63500" prst="artDeco"/>
                    <a:contourClr>
                      <a:srgbClr val="FFFFFF"/>
                    </a:contourClr>
                  </a:sp3d>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2" name="TextBox 27">
                  <a:extLst>
                    <a:ext uri="{FF2B5EF4-FFF2-40B4-BE49-F238E27FC236}">
                      <a16:creationId xmlns:a16="http://schemas.microsoft.com/office/drawing/2014/main" id="{CA1BAD24-3226-1F77-D7BE-0A2FDD16CC7B}"/>
                    </a:ext>
                  </a:extLst>
                </p:cNvPr>
                <p:cNvSpPr txBox="1"/>
                <p:nvPr/>
              </p:nvSpPr>
              <p:spPr>
                <a:xfrm rot="21441207">
                  <a:off x="4585108" y="3252221"/>
                  <a:ext cx="2440208" cy="738664"/>
                </a:xfrm>
                <a:prstGeom prst="rect">
                  <a:avLst/>
                </a:prstGeom>
                <a:grpFill/>
                <a:ln>
                  <a:noFill/>
                </a:ln>
                <a:effectLst>
                  <a:outerShdw blurRad="44450" dist="27940" dir="5400000" algn="ctr">
                    <a:srgbClr val="000000">
                      <a:alpha val="32000"/>
                    </a:srgbClr>
                  </a:outerShdw>
                </a:effectLst>
                <a:sp3d>
                  <a:bevelT w="190500" h="38100"/>
                </a:sp3d>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Arial Black" panose="020B0A04020102020204" pitchFamily="34" charset="0"/>
                    </a:rPr>
                    <a:t>SPECIALIZING IN AFFORDABLE </a:t>
                  </a:r>
                </a:p>
                <a:p>
                  <a:pPr algn="ctr"/>
                  <a:r>
                    <a:rPr lang="en-US" sz="1400" b="1" dirty="0">
                      <a:solidFill>
                        <a:schemeClr val="bg1"/>
                      </a:solidFill>
                      <a:latin typeface="Arial Black" panose="020B0A04020102020204" pitchFamily="34" charset="0"/>
                    </a:rPr>
                    <a:t>HOUSING</a:t>
                  </a:r>
                  <a:endParaRPr lang="en-US" sz="1400" b="1" dirty="0">
                    <a:solidFill>
                      <a:schemeClr val="bg1"/>
                    </a:solidFill>
                  </a:endParaRPr>
                </a:p>
              </p:txBody>
            </p:sp>
          </p:grpSp>
          <p:grpSp>
            <p:nvGrpSpPr>
              <p:cNvPr id="7" name="Group 6">
                <a:extLst>
                  <a:ext uri="{FF2B5EF4-FFF2-40B4-BE49-F238E27FC236}">
                    <a16:creationId xmlns:a16="http://schemas.microsoft.com/office/drawing/2014/main" id="{B123948F-1D9B-0839-1C49-D118B96146F0}"/>
                  </a:ext>
                </a:extLst>
              </p:cNvPr>
              <p:cNvGrpSpPr/>
              <p:nvPr/>
            </p:nvGrpSpPr>
            <p:grpSpPr>
              <a:xfrm>
                <a:off x="9293013" y="2639365"/>
                <a:ext cx="2503970" cy="1413263"/>
                <a:chOff x="8921977" y="1466725"/>
                <a:chExt cx="2926080" cy="1413263"/>
              </a:xfrm>
            </p:grpSpPr>
            <p:sp>
              <p:nvSpPr>
                <p:cNvPr id="29" name="TextBox 29">
                  <a:extLst>
                    <a:ext uri="{FF2B5EF4-FFF2-40B4-BE49-F238E27FC236}">
                      <a16:creationId xmlns:a16="http://schemas.microsoft.com/office/drawing/2014/main" id="{BF238566-858C-2545-808B-AA533DAB4321}"/>
                    </a:ext>
                  </a:extLst>
                </p:cNvPr>
                <p:cNvSpPr txBox="1"/>
                <p:nvPr/>
              </p:nvSpPr>
              <p:spPr>
                <a:xfrm>
                  <a:off x="8921977" y="1466725"/>
                  <a:ext cx="292608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cap="all" noProof="1">
                      <a:solidFill>
                        <a:schemeClr val="accent6">
                          <a:lumMod val="50000"/>
                        </a:schemeClr>
                      </a:solidFill>
                    </a:rPr>
                    <a:t>Squareyards</a:t>
                  </a:r>
                </a:p>
              </p:txBody>
            </p:sp>
            <p:sp>
              <p:nvSpPr>
                <p:cNvPr id="30" name="TextBox 30">
                  <a:extLst>
                    <a:ext uri="{FF2B5EF4-FFF2-40B4-BE49-F238E27FC236}">
                      <a16:creationId xmlns:a16="http://schemas.microsoft.com/office/drawing/2014/main" id="{D7E87CEC-CD13-13F7-D2DC-9614B231CF53}"/>
                    </a:ext>
                  </a:extLst>
                </p:cNvPr>
                <p:cNvSpPr txBox="1"/>
                <p:nvPr/>
              </p:nvSpPr>
              <p:spPr>
                <a:xfrm>
                  <a:off x="8921977" y="1925881"/>
                  <a:ext cx="2926080" cy="954107"/>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noProof="1">
                      <a:solidFill>
                        <a:schemeClr val="tx1">
                          <a:lumMod val="65000"/>
                          <a:lumOff val="35000"/>
                        </a:schemeClr>
                      </a:solidFill>
                    </a:rPr>
                    <a:t>Grant users access to an inventory of residential and commercial properties, harnessing data-driven methodologies and market.</a:t>
                  </a:r>
                </a:p>
              </p:txBody>
            </p:sp>
          </p:grpSp>
          <p:grpSp>
            <p:nvGrpSpPr>
              <p:cNvPr id="8" name="Group 7">
                <a:extLst>
                  <a:ext uri="{FF2B5EF4-FFF2-40B4-BE49-F238E27FC236}">
                    <a16:creationId xmlns:a16="http://schemas.microsoft.com/office/drawing/2014/main" id="{F65D3141-25E7-2E13-473D-8DF9C7DD84D5}"/>
                  </a:ext>
                </a:extLst>
              </p:cNvPr>
              <p:cNvGrpSpPr/>
              <p:nvPr/>
            </p:nvGrpSpPr>
            <p:grpSpPr>
              <a:xfrm>
                <a:off x="9293013" y="4344459"/>
                <a:ext cx="2503970" cy="1628707"/>
                <a:chOff x="9123549" y="4652338"/>
                <a:chExt cx="2503970" cy="1628707"/>
              </a:xfrm>
            </p:grpSpPr>
            <p:sp>
              <p:nvSpPr>
                <p:cNvPr id="27" name="TextBox 32">
                  <a:extLst>
                    <a:ext uri="{FF2B5EF4-FFF2-40B4-BE49-F238E27FC236}">
                      <a16:creationId xmlns:a16="http://schemas.microsoft.com/office/drawing/2014/main" id="{9FFDCE1E-A181-D5CD-3189-6D24971AB680}"/>
                    </a:ext>
                  </a:extLst>
                </p:cNvPr>
                <p:cNvSpPr txBox="1"/>
                <p:nvPr/>
              </p:nvSpPr>
              <p:spPr>
                <a:xfrm>
                  <a:off x="9123549" y="4652338"/>
                  <a:ext cx="250397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cap="all" noProof="1">
                      <a:solidFill>
                        <a:schemeClr val="accent6">
                          <a:lumMod val="50000"/>
                        </a:schemeClr>
                      </a:solidFill>
                    </a:rPr>
                    <a:t>Landchecker </a:t>
                  </a:r>
                </a:p>
              </p:txBody>
            </p:sp>
            <p:sp>
              <p:nvSpPr>
                <p:cNvPr id="28" name="TextBox 33">
                  <a:extLst>
                    <a:ext uri="{FF2B5EF4-FFF2-40B4-BE49-F238E27FC236}">
                      <a16:creationId xmlns:a16="http://schemas.microsoft.com/office/drawing/2014/main" id="{B1F62386-852D-E946-9D67-AD7CDF8B1442}"/>
                    </a:ext>
                  </a:extLst>
                </p:cNvPr>
                <p:cNvSpPr txBox="1"/>
                <p:nvPr/>
              </p:nvSpPr>
              <p:spPr>
                <a:xfrm>
                  <a:off x="9123549" y="5111494"/>
                  <a:ext cx="2503970" cy="1169551"/>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noProof="1">
                      <a:solidFill>
                        <a:schemeClr val="tx1">
                          <a:lumMod val="65000"/>
                          <a:lumOff val="35000"/>
                        </a:schemeClr>
                      </a:solidFill>
                    </a:rPr>
                    <a:t>An all-in-one source, of property information and data analysis tools, to help professionals and homeowners make informed decisions, faster.</a:t>
                  </a:r>
                </a:p>
              </p:txBody>
            </p:sp>
          </p:grpSp>
          <p:grpSp>
            <p:nvGrpSpPr>
              <p:cNvPr id="9" name="Group 8">
                <a:extLst>
                  <a:ext uri="{FF2B5EF4-FFF2-40B4-BE49-F238E27FC236}">
                    <a16:creationId xmlns:a16="http://schemas.microsoft.com/office/drawing/2014/main" id="{1D680CC1-4FDA-2E15-7991-5BE6EDB024B8}"/>
                  </a:ext>
                </a:extLst>
              </p:cNvPr>
              <p:cNvGrpSpPr/>
              <p:nvPr/>
            </p:nvGrpSpPr>
            <p:grpSpPr>
              <a:xfrm>
                <a:off x="1147264" y="2639365"/>
                <a:ext cx="2503970" cy="1628707"/>
                <a:chOff x="332936" y="2627766"/>
                <a:chExt cx="2926080" cy="1628707"/>
              </a:xfrm>
            </p:grpSpPr>
            <p:sp>
              <p:nvSpPr>
                <p:cNvPr id="25" name="TextBox 35">
                  <a:extLst>
                    <a:ext uri="{FF2B5EF4-FFF2-40B4-BE49-F238E27FC236}">
                      <a16:creationId xmlns:a16="http://schemas.microsoft.com/office/drawing/2014/main" id="{8B7CFF9B-18BE-EA32-8E06-E1366F565848}"/>
                    </a:ext>
                  </a:extLst>
                </p:cNvPr>
                <p:cNvSpPr txBox="1"/>
                <p:nvPr/>
              </p:nvSpPr>
              <p:spPr>
                <a:xfrm>
                  <a:off x="332936" y="2627766"/>
                  <a:ext cx="292608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cap="all" noProof="1">
                      <a:solidFill>
                        <a:schemeClr val="accent6">
                          <a:lumMod val="50000"/>
                        </a:schemeClr>
                      </a:solidFill>
                    </a:rPr>
                    <a:t>MRI Software: </a:t>
                  </a:r>
                </a:p>
              </p:txBody>
            </p:sp>
            <p:sp>
              <p:nvSpPr>
                <p:cNvPr id="26" name="TextBox 36">
                  <a:extLst>
                    <a:ext uri="{FF2B5EF4-FFF2-40B4-BE49-F238E27FC236}">
                      <a16:creationId xmlns:a16="http://schemas.microsoft.com/office/drawing/2014/main" id="{8434B9EC-FC7B-42CD-63CE-155FC8E7B4B5}"/>
                    </a:ext>
                  </a:extLst>
                </p:cNvPr>
                <p:cNvSpPr txBox="1"/>
                <p:nvPr/>
              </p:nvSpPr>
              <p:spPr>
                <a:xfrm>
                  <a:off x="332936" y="3086922"/>
                  <a:ext cx="2926080" cy="1169551"/>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noProof="1">
                      <a:solidFill>
                        <a:schemeClr val="tx1">
                          <a:lumMod val="65000"/>
                          <a:lumOff val="35000"/>
                        </a:schemeClr>
                      </a:solidFill>
                    </a:rPr>
                    <a:t>Helps organizations streamline operations and ensure regulatory compliance. Their solutions include budgeting, reporting, and tenant management tools</a:t>
                  </a:r>
                </a:p>
              </p:txBody>
            </p:sp>
          </p:grpSp>
          <p:grpSp>
            <p:nvGrpSpPr>
              <p:cNvPr id="10" name="Group 9">
                <a:extLst>
                  <a:ext uri="{FF2B5EF4-FFF2-40B4-BE49-F238E27FC236}">
                    <a16:creationId xmlns:a16="http://schemas.microsoft.com/office/drawing/2014/main" id="{D3654684-01B5-7A1E-05DF-9F884FFC44FA}"/>
                  </a:ext>
                </a:extLst>
              </p:cNvPr>
              <p:cNvGrpSpPr/>
              <p:nvPr/>
            </p:nvGrpSpPr>
            <p:grpSpPr>
              <a:xfrm>
                <a:off x="1147264" y="4344459"/>
                <a:ext cx="2503970" cy="1413263"/>
                <a:chOff x="332936" y="4652338"/>
                <a:chExt cx="2926080" cy="1413263"/>
              </a:xfrm>
            </p:grpSpPr>
            <p:sp>
              <p:nvSpPr>
                <p:cNvPr id="23" name="TextBox 38">
                  <a:extLst>
                    <a:ext uri="{FF2B5EF4-FFF2-40B4-BE49-F238E27FC236}">
                      <a16:creationId xmlns:a16="http://schemas.microsoft.com/office/drawing/2014/main" id="{D7C208CC-0284-70BE-2DAE-98C3498ED0EE}"/>
                    </a:ext>
                  </a:extLst>
                </p:cNvPr>
                <p:cNvSpPr txBox="1"/>
                <p:nvPr/>
              </p:nvSpPr>
              <p:spPr>
                <a:xfrm>
                  <a:off x="332936" y="4652338"/>
                  <a:ext cx="292608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cap="all" noProof="1">
                      <a:solidFill>
                        <a:schemeClr val="accent6">
                          <a:lumMod val="50000"/>
                        </a:schemeClr>
                      </a:solidFill>
                    </a:rPr>
                    <a:t>PropertyGuru</a:t>
                  </a:r>
                </a:p>
              </p:txBody>
            </p:sp>
            <p:sp>
              <p:nvSpPr>
                <p:cNvPr id="24" name="TextBox 39">
                  <a:extLst>
                    <a:ext uri="{FF2B5EF4-FFF2-40B4-BE49-F238E27FC236}">
                      <a16:creationId xmlns:a16="http://schemas.microsoft.com/office/drawing/2014/main" id="{94DC7C0D-E513-46CA-160E-5D97E36630E2}"/>
                    </a:ext>
                  </a:extLst>
                </p:cNvPr>
                <p:cNvSpPr txBox="1"/>
                <p:nvPr/>
              </p:nvSpPr>
              <p:spPr>
                <a:xfrm>
                  <a:off x="332936" y="5111494"/>
                  <a:ext cx="2926080" cy="954107"/>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noProof="1">
                      <a:solidFill>
                        <a:schemeClr val="tx1">
                          <a:lumMod val="65000"/>
                          <a:lumOff val="35000"/>
                        </a:schemeClr>
                      </a:solidFill>
                    </a:rPr>
                    <a:t>Access to thousands of properties for sale and rent with detailed information about each property, including maps and photos</a:t>
                  </a:r>
                </a:p>
              </p:txBody>
            </p:sp>
          </p:grpSp>
          <p:grpSp>
            <p:nvGrpSpPr>
              <p:cNvPr id="11" name="Group 10">
                <a:extLst>
                  <a:ext uri="{FF2B5EF4-FFF2-40B4-BE49-F238E27FC236}">
                    <a16:creationId xmlns:a16="http://schemas.microsoft.com/office/drawing/2014/main" id="{0022D1BE-2510-9B18-2875-23B176187DC9}"/>
                  </a:ext>
                </a:extLst>
              </p:cNvPr>
              <p:cNvGrpSpPr/>
              <p:nvPr/>
            </p:nvGrpSpPr>
            <p:grpSpPr>
              <a:xfrm>
                <a:off x="9293013" y="934271"/>
                <a:ext cx="2503970" cy="1197820"/>
                <a:chOff x="9123549" y="1242150"/>
                <a:chExt cx="2503970" cy="1197820"/>
              </a:xfrm>
            </p:grpSpPr>
            <p:sp>
              <p:nvSpPr>
                <p:cNvPr id="21" name="TextBox 41">
                  <a:extLst>
                    <a:ext uri="{FF2B5EF4-FFF2-40B4-BE49-F238E27FC236}">
                      <a16:creationId xmlns:a16="http://schemas.microsoft.com/office/drawing/2014/main" id="{59F48814-6818-D51B-058A-237A04E0E7B0}"/>
                    </a:ext>
                  </a:extLst>
                </p:cNvPr>
                <p:cNvSpPr txBox="1"/>
                <p:nvPr/>
              </p:nvSpPr>
              <p:spPr>
                <a:xfrm>
                  <a:off x="9123549" y="1242150"/>
                  <a:ext cx="250397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cap="all" noProof="1">
                      <a:solidFill>
                        <a:schemeClr val="accent6">
                          <a:lumMod val="50000"/>
                        </a:schemeClr>
                      </a:solidFill>
                    </a:rPr>
                    <a:t>Landtech</a:t>
                  </a:r>
                </a:p>
              </p:txBody>
            </p:sp>
            <p:sp>
              <p:nvSpPr>
                <p:cNvPr id="22" name="TextBox 42">
                  <a:extLst>
                    <a:ext uri="{FF2B5EF4-FFF2-40B4-BE49-F238E27FC236}">
                      <a16:creationId xmlns:a16="http://schemas.microsoft.com/office/drawing/2014/main" id="{872B6921-B076-1660-0CE8-5AE91A3075FE}"/>
                    </a:ext>
                  </a:extLst>
                </p:cNvPr>
                <p:cNvSpPr txBox="1"/>
                <p:nvPr/>
              </p:nvSpPr>
              <p:spPr>
                <a:xfrm>
                  <a:off x="9123549" y="1701306"/>
                  <a:ext cx="2503970" cy="738664"/>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noProof="1">
                      <a:solidFill>
                        <a:schemeClr val="tx1">
                          <a:lumMod val="65000"/>
                          <a:lumOff val="35000"/>
                        </a:schemeClr>
                      </a:solidFill>
                    </a:rPr>
                    <a:t>Provides the property industry with the tools they need to facilitate their daily operations.</a:t>
                  </a:r>
                </a:p>
              </p:txBody>
            </p:sp>
          </p:grpSp>
        </p:grpSp>
      </p:grpSp>
      <p:sp>
        <p:nvSpPr>
          <p:cNvPr id="46" name="Title 1"/>
          <p:cNvSpPr>
            <a:spLocks noGrp="1"/>
          </p:cNvSpPr>
          <p:nvPr>
            <p:ph type="title"/>
          </p:nvPr>
        </p:nvSpPr>
        <p:spPr>
          <a:xfrm>
            <a:off x="0" y="1"/>
            <a:ext cx="12192000" cy="1041399"/>
          </a:xfrm>
          <a:solidFill>
            <a:schemeClr val="accent6">
              <a:lumMod val="75000"/>
            </a:schemeClr>
          </a:solidFill>
        </p:spPr>
        <p:txBody>
          <a:bodyPr>
            <a:normAutofit/>
          </a:bodyPr>
          <a:lstStyle/>
          <a:p>
            <a:pPr algn="ctr"/>
            <a:r>
              <a:rPr lang="en-US" sz="2800" b="1" dirty="0">
                <a:solidFill>
                  <a:schemeClr val="bg1"/>
                </a:solidFill>
                <a:latin typeface="Arial Black" panose="020B0A04020102020204" pitchFamily="34" charset="0"/>
              </a:rPr>
              <a:t>GLOBAL DATA MANAGEMENT COMPANIES SPECIALIZING IN AFFORDABLE HOUSING</a:t>
            </a:r>
            <a:endParaRPr lang="en-US" sz="4000" dirty="0">
              <a:solidFill>
                <a:schemeClr val="bg1"/>
              </a:solidFill>
            </a:endParaRPr>
          </a:p>
        </p:txBody>
      </p:sp>
      <p:pic>
        <p:nvPicPr>
          <p:cNvPr id="47" name="Graphic 47" descr="Bar graph with upward trend with solid fill">
            <a:extLst>
              <a:ext uri="{FF2B5EF4-FFF2-40B4-BE49-F238E27FC236}">
                <a16:creationId xmlns:a16="http://schemas.microsoft.com/office/drawing/2014/main" id="{A6AC891E-B8A9-95CB-19BE-2FD4716003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2311" y="1216872"/>
            <a:ext cx="823252" cy="828488"/>
          </a:xfrm>
          <a:prstGeom prst="rect">
            <a:avLst/>
          </a:prstGeom>
          <a:solidFill>
            <a:schemeClr val="bg1"/>
          </a:solidFill>
        </p:spPr>
      </p:pic>
      <p:pic>
        <p:nvPicPr>
          <p:cNvPr id="43" name="Graphic 47" descr="Bar graph with upward trend with solid fill">
            <a:extLst>
              <a:ext uri="{FF2B5EF4-FFF2-40B4-BE49-F238E27FC236}">
                <a16:creationId xmlns:a16="http://schemas.microsoft.com/office/drawing/2014/main" id="{A6AC891E-B8A9-95CB-19BE-2FD4716003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9632" y="1216872"/>
            <a:ext cx="823252" cy="828488"/>
          </a:xfrm>
          <a:prstGeom prst="rect">
            <a:avLst/>
          </a:prstGeom>
          <a:solidFill>
            <a:schemeClr val="bg1"/>
          </a:solidFill>
        </p:spPr>
      </p:pic>
      <p:pic>
        <p:nvPicPr>
          <p:cNvPr id="44" name="Graphic 47" descr="Bar graph with upward trend with solid fill">
            <a:extLst>
              <a:ext uri="{FF2B5EF4-FFF2-40B4-BE49-F238E27FC236}">
                <a16:creationId xmlns:a16="http://schemas.microsoft.com/office/drawing/2014/main" id="{A6AC891E-B8A9-95CB-19BE-2FD4716003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2311" y="3307736"/>
            <a:ext cx="823252" cy="828488"/>
          </a:xfrm>
          <a:prstGeom prst="rect">
            <a:avLst/>
          </a:prstGeom>
          <a:solidFill>
            <a:schemeClr val="bg1"/>
          </a:solidFill>
        </p:spPr>
      </p:pic>
      <p:pic>
        <p:nvPicPr>
          <p:cNvPr id="45" name="Graphic 47" descr="Bar graph with upward trend with solid fill">
            <a:extLst>
              <a:ext uri="{FF2B5EF4-FFF2-40B4-BE49-F238E27FC236}">
                <a16:creationId xmlns:a16="http://schemas.microsoft.com/office/drawing/2014/main" id="{A6AC891E-B8A9-95CB-19BE-2FD4716003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2311" y="5041304"/>
            <a:ext cx="823252" cy="828488"/>
          </a:xfrm>
          <a:prstGeom prst="rect">
            <a:avLst/>
          </a:prstGeom>
          <a:solidFill>
            <a:schemeClr val="bg1"/>
          </a:solidFill>
        </p:spPr>
      </p:pic>
      <p:pic>
        <p:nvPicPr>
          <p:cNvPr id="48" name="Graphic 47" descr="Bar graph with upward trend with solid fill">
            <a:extLst>
              <a:ext uri="{FF2B5EF4-FFF2-40B4-BE49-F238E27FC236}">
                <a16:creationId xmlns:a16="http://schemas.microsoft.com/office/drawing/2014/main" id="{A6AC891E-B8A9-95CB-19BE-2FD4716003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3578" y="3291298"/>
            <a:ext cx="823252" cy="828488"/>
          </a:xfrm>
          <a:prstGeom prst="rect">
            <a:avLst/>
          </a:prstGeom>
          <a:solidFill>
            <a:schemeClr val="bg1"/>
          </a:solidFill>
        </p:spPr>
      </p:pic>
      <p:pic>
        <p:nvPicPr>
          <p:cNvPr id="49" name="Graphic 47" descr="Bar graph with upward trend with solid fill">
            <a:extLst>
              <a:ext uri="{FF2B5EF4-FFF2-40B4-BE49-F238E27FC236}">
                <a16:creationId xmlns:a16="http://schemas.microsoft.com/office/drawing/2014/main" id="{A6AC891E-B8A9-95CB-19BE-2FD4716003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6562" y="4996392"/>
            <a:ext cx="823252" cy="828488"/>
          </a:xfrm>
          <a:prstGeom prst="rect">
            <a:avLst/>
          </a:prstGeom>
          <a:solidFill>
            <a:schemeClr val="bg1"/>
          </a:solidFill>
        </p:spPr>
      </p:pic>
    </p:spTree>
    <p:extLst>
      <p:ext uri="{BB962C8B-B14F-4D97-AF65-F5344CB8AC3E}">
        <p14:creationId xmlns:p14="http://schemas.microsoft.com/office/powerpoint/2010/main" val="3183215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1CD70B-118D-A03A-8DD6-7AED605355CC}"/>
              </a:ext>
            </a:extLst>
          </p:cNvPr>
          <p:cNvGrpSpPr/>
          <p:nvPr/>
        </p:nvGrpSpPr>
        <p:grpSpPr>
          <a:xfrm>
            <a:off x="1147263" y="1586204"/>
            <a:ext cx="2659617" cy="1197820"/>
            <a:chOff x="332935" y="2627766"/>
            <a:chExt cx="3107965" cy="1197820"/>
          </a:xfrm>
        </p:grpSpPr>
        <p:sp>
          <p:nvSpPr>
            <p:cNvPr id="43" name="TextBox 44">
              <a:extLst>
                <a:ext uri="{FF2B5EF4-FFF2-40B4-BE49-F238E27FC236}">
                  <a16:creationId xmlns:a16="http://schemas.microsoft.com/office/drawing/2014/main" id="{F60F4284-1309-392D-ADED-F31182382E54}"/>
                </a:ext>
              </a:extLst>
            </p:cNvPr>
            <p:cNvSpPr txBox="1"/>
            <p:nvPr/>
          </p:nvSpPr>
          <p:spPr>
            <a:xfrm>
              <a:off x="332936" y="2627766"/>
              <a:ext cx="292608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cap="all" noProof="1">
                  <a:solidFill>
                    <a:schemeClr val="accent5">
                      <a:lumMod val="75000"/>
                    </a:schemeClr>
                  </a:solidFill>
                </a:rPr>
                <a:t>ConDigital</a:t>
              </a:r>
            </a:p>
          </p:txBody>
        </p:sp>
        <p:sp>
          <p:nvSpPr>
            <p:cNvPr id="44" name="TextBox 45">
              <a:extLst>
                <a:ext uri="{FF2B5EF4-FFF2-40B4-BE49-F238E27FC236}">
                  <a16:creationId xmlns:a16="http://schemas.microsoft.com/office/drawing/2014/main" id="{8C939819-7F10-7F52-178A-CE68474120DF}"/>
                </a:ext>
              </a:extLst>
            </p:cNvPr>
            <p:cNvSpPr txBox="1"/>
            <p:nvPr/>
          </p:nvSpPr>
          <p:spPr>
            <a:xfrm>
              <a:off x="332935" y="3086922"/>
              <a:ext cx="3107965" cy="738664"/>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noProof="1">
                  <a:solidFill>
                    <a:schemeClr val="tx1">
                      <a:lumMod val="65000"/>
                      <a:lumOff val="35000"/>
                    </a:schemeClr>
                  </a:solidFill>
                </a:rPr>
                <a:t>provides cloud project and enterprise management for construction companies in Africa</a:t>
              </a:r>
            </a:p>
          </p:txBody>
        </p:sp>
      </p:grpSp>
      <p:grpSp>
        <p:nvGrpSpPr>
          <p:cNvPr id="7" name="Group 6">
            <a:extLst>
              <a:ext uri="{FF2B5EF4-FFF2-40B4-BE49-F238E27FC236}">
                <a16:creationId xmlns:a16="http://schemas.microsoft.com/office/drawing/2014/main" id="{5EDF8494-6BC7-E353-5978-707C66988E50}"/>
              </a:ext>
            </a:extLst>
          </p:cNvPr>
          <p:cNvGrpSpPr/>
          <p:nvPr/>
        </p:nvGrpSpPr>
        <p:grpSpPr>
          <a:xfrm>
            <a:off x="5928775" y="1818809"/>
            <a:ext cx="406116" cy="4831156"/>
            <a:chOff x="5759311" y="1474755"/>
            <a:chExt cx="406116" cy="4831156"/>
          </a:xfrm>
        </p:grpSpPr>
        <p:sp>
          <p:nvSpPr>
            <p:cNvPr id="41" name="Freeform: Shape 49">
              <a:extLst>
                <a:ext uri="{FF2B5EF4-FFF2-40B4-BE49-F238E27FC236}">
                  <a16:creationId xmlns:a16="http://schemas.microsoft.com/office/drawing/2014/main" id="{2D40C779-E15B-131B-7911-408B7E9172F1}"/>
                </a:ext>
              </a:extLst>
            </p:cNvPr>
            <p:cNvSpPr/>
            <p:nvPr/>
          </p:nvSpPr>
          <p:spPr>
            <a:xfrm>
              <a:off x="5759311" y="1474755"/>
              <a:ext cx="406116" cy="4831156"/>
            </a:xfrm>
            <a:custGeom>
              <a:avLst/>
              <a:gdLst>
                <a:gd name="connsiteX0" fmla="*/ 21478 w 406116"/>
                <a:gd name="connsiteY0" fmla="*/ 0 h 4831156"/>
                <a:gd name="connsiteX1" fmla="*/ 250471 w 406116"/>
                <a:gd name="connsiteY1" fmla="*/ 0 h 4831156"/>
                <a:gd name="connsiteX2" fmla="*/ 406116 w 406116"/>
                <a:gd name="connsiteY2" fmla="*/ 4831156 h 4831156"/>
                <a:gd name="connsiteX3" fmla="*/ 0 w 406116"/>
                <a:gd name="connsiteY3" fmla="*/ 4831156 h 4831156"/>
              </a:gdLst>
              <a:ahLst/>
              <a:cxnLst>
                <a:cxn ang="0">
                  <a:pos x="connsiteX0" y="connsiteY0"/>
                </a:cxn>
                <a:cxn ang="0">
                  <a:pos x="connsiteX1" y="connsiteY1"/>
                </a:cxn>
                <a:cxn ang="0">
                  <a:pos x="connsiteX2" y="connsiteY2"/>
                </a:cxn>
                <a:cxn ang="0">
                  <a:pos x="connsiteX3" y="connsiteY3"/>
                </a:cxn>
              </a:cxnLst>
              <a:rect l="l" t="t" r="r" b="b"/>
              <a:pathLst>
                <a:path w="406116" h="4831156">
                  <a:moveTo>
                    <a:pt x="21478" y="0"/>
                  </a:moveTo>
                  <a:lnTo>
                    <a:pt x="250471" y="0"/>
                  </a:lnTo>
                  <a:lnTo>
                    <a:pt x="406116" y="4831156"/>
                  </a:lnTo>
                  <a:lnTo>
                    <a:pt x="0" y="4831156"/>
                  </a:lnTo>
                  <a:close/>
                </a:path>
              </a:pathLst>
            </a:custGeom>
            <a:solidFill>
              <a:schemeClr val="bg2">
                <a:lumMod val="50000"/>
              </a:schemeClr>
            </a:solidFill>
            <a:ln w="65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Shape 51">
              <a:extLst>
                <a:ext uri="{FF2B5EF4-FFF2-40B4-BE49-F238E27FC236}">
                  <a16:creationId xmlns:a16="http://schemas.microsoft.com/office/drawing/2014/main" id="{0C617604-D6F3-A11E-B3BD-8B66BC5AB9B9}"/>
                </a:ext>
              </a:extLst>
            </p:cNvPr>
            <p:cNvSpPr/>
            <p:nvPr/>
          </p:nvSpPr>
          <p:spPr>
            <a:xfrm>
              <a:off x="5759311" y="1474755"/>
              <a:ext cx="125233" cy="4831156"/>
            </a:xfrm>
            <a:custGeom>
              <a:avLst/>
              <a:gdLst>
                <a:gd name="connsiteX0" fmla="*/ 21478 w 125233"/>
                <a:gd name="connsiteY0" fmla="*/ 0 h 4831156"/>
                <a:gd name="connsiteX1" fmla="*/ 125233 w 125233"/>
                <a:gd name="connsiteY1" fmla="*/ 0 h 4831156"/>
                <a:gd name="connsiteX2" fmla="*/ 125233 w 125233"/>
                <a:gd name="connsiteY2" fmla="*/ 4831156 h 4831156"/>
                <a:gd name="connsiteX3" fmla="*/ 0 w 125233"/>
                <a:gd name="connsiteY3" fmla="*/ 4831156 h 4831156"/>
              </a:gdLst>
              <a:ahLst/>
              <a:cxnLst>
                <a:cxn ang="0">
                  <a:pos x="connsiteX0" y="connsiteY0"/>
                </a:cxn>
                <a:cxn ang="0">
                  <a:pos x="connsiteX1" y="connsiteY1"/>
                </a:cxn>
                <a:cxn ang="0">
                  <a:pos x="connsiteX2" y="connsiteY2"/>
                </a:cxn>
                <a:cxn ang="0">
                  <a:pos x="connsiteX3" y="connsiteY3"/>
                </a:cxn>
              </a:cxnLst>
              <a:rect l="l" t="t" r="r" b="b"/>
              <a:pathLst>
                <a:path w="125233" h="4831156">
                  <a:moveTo>
                    <a:pt x="21478" y="0"/>
                  </a:moveTo>
                  <a:lnTo>
                    <a:pt x="125233" y="0"/>
                  </a:lnTo>
                  <a:lnTo>
                    <a:pt x="125233" y="4831156"/>
                  </a:lnTo>
                  <a:lnTo>
                    <a:pt x="0" y="4831156"/>
                  </a:lnTo>
                  <a:close/>
                </a:path>
              </a:pathLst>
            </a:custGeom>
            <a:solidFill>
              <a:srgbClr val="00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0" name="Group 9">
            <a:extLst>
              <a:ext uri="{FF2B5EF4-FFF2-40B4-BE49-F238E27FC236}">
                <a16:creationId xmlns:a16="http://schemas.microsoft.com/office/drawing/2014/main" id="{B123948F-1D9B-0839-1C49-D118B96146F0}"/>
              </a:ext>
            </a:extLst>
          </p:cNvPr>
          <p:cNvGrpSpPr/>
          <p:nvPr/>
        </p:nvGrpSpPr>
        <p:grpSpPr>
          <a:xfrm>
            <a:off x="9293013" y="3291298"/>
            <a:ext cx="2503970" cy="1197820"/>
            <a:chOff x="8921977" y="1466725"/>
            <a:chExt cx="2926080" cy="1197820"/>
          </a:xfrm>
        </p:grpSpPr>
        <p:sp>
          <p:nvSpPr>
            <p:cNvPr id="29" name="TextBox 29">
              <a:extLst>
                <a:ext uri="{FF2B5EF4-FFF2-40B4-BE49-F238E27FC236}">
                  <a16:creationId xmlns:a16="http://schemas.microsoft.com/office/drawing/2014/main" id="{BF238566-858C-2545-808B-AA533DAB4321}"/>
                </a:ext>
              </a:extLst>
            </p:cNvPr>
            <p:cNvSpPr txBox="1"/>
            <p:nvPr/>
          </p:nvSpPr>
          <p:spPr>
            <a:xfrm>
              <a:off x="8921977" y="1466725"/>
              <a:ext cx="292608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cap="all" noProof="1">
                  <a:solidFill>
                    <a:schemeClr val="accent6">
                      <a:lumMod val="50000"/>
                    </a:schemeClr>
                  </a:solidFill>
                </a:rPr>
                <a:t>nawy</a:t>
              </a:r>
            </a:p>
          </p:txBody>
        </p:sp>
        <p:sp>
          <p:nvSpPr>
            <p:cNvPr id="30" name="TextBox 30">
              <a:extLst>
                <a:ext uri="{FF2B5EF4-FFF2-40B4-BE49-F238E27FC236}">
                  <a16:creationId xmlns:a16="http://schemas.microsoft.com/office/drawing/2014/main" id="{D7E87CEC-CD13-13F7-D2DC-9614B231CF53}"/>
                </a:ext>
              </a:extLst>
            </p:cNvPr>
            <p:cNvSpPr txBox="1"/>
            <p:nvPr/>
          </p:nvSpPr>
          <p:spPr>
            <a:xfrm>
              <a:off x="8921977" y="1925881"/>
              <a:ext cx="2926080" cy="738664"/>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noProof="1">
                  <a:solidFill>
                    <a:schemeClr val="tx1">
                      <a:lumMod val="65000"/>
                      <a:lumOff val="35000"/>
                    </a:schemeClr>
                  </a:solidFill>
                </a:rPr>
                <a:t>Offer Various Services Including Brokerage and Property Financing Services</a:t>
              </a:r>
            </a:p>
          </p:txBody>
        </p:sp>
      </p:grpSp>
      <p:grpSp>
        <p:nvGrpSpPr>
          <p:cNvPr id="11" name="Group 10">
            <a:extLst>
              <a:ext uri="{FF2B5EF4-FFF2-40B4-BE49-F238E27FC236}">
                <a16:creationId xmlns:a16="http://schemas.microsoft.com/office/drawing/2014/main" id="{F65D3141-25E7-2E13-473D-8DF9C7DD84D5}"/>
              </a:ext>
            </a:extLst>
          </p:cNvPr>
          <p:cNvGrpSpPr/>
          <p:nvPr/>
        </p:nvGrpSpPr>
        <p:grpSpPr>
          <a:xfrm>
            <a:off x="9293013" y="4996392"/>
            <a:ext cx="2503970" cy="1628707"/>
            <a:chOff x="9123549" y="4652338"/>
            <a:chExt cx="2503970" cy="1628707"/>
          </a:xfrm>
        </p:grpSpPr>
        <p:sp>
          <p:nvSpPr>
            <p:cNvPr id="27" name="TextBox 32">
              <a:extLst>
                <a:ext uri="{FF2B5EF4-FFF2-40B4-BE49-F238E27FC236}">
                  <a16:creationId xmlns:a16="http://schemas.microsoft.com/office/drawing/2014/main" id="{9FFDCE1E-A181-D5CD-3189-6D24971AB680}"/>
                </a:ext>
              </a:extLst>
            </p:cNvPr>
            <p:cNvSpPr txBox="1"/>
            <p:nvPr/>
          </p:nvSpPr>
          <p:spPr>
            <a:xfrm>
              <a:off x="9123549" y="4652338"/>
              <a:ext cx="250397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cap="all" noProof="1">
                  <a:solidFill>
                    <a:schemeClr val="accent6">
                      <a:lumMod val="50000"/>
                    </a:schemeClr>
                  </a:solidFill>
                </a:rPr>
                <a:t>Jumba</a:t>
              </a:r>
            </a:p>
          </p:txBody>
        </p:sp>
        <p:sp>
          <p:nvSpPr>
            <p:cNvPr id="28" name="TextBox 33">
              <a:extLst>
                <a:ext uri="{FF2B5EF4-FFF2-40B4-BE49-F238E27FC236}">
                  <a16:creationId xmlns:a16="http://schemas.microsoft.com/office/drawing/2014/main" id="{B1F62386-852D-E946-9D67-AD7CDF8B1442}"/>
                </a:ext>
              </a:extLst>
            </p:cNvPr>
            <p:cNvSpPr txBox="1"/>
            <p:nvPr/>
          </p:nvSpPr>
          <p:spPr>
            <a:xfrm>
              <a:off x="9123549" y="5111494"/>
              <a:ext cx="2503970" cy="1169551"/>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noProof="1">
                  <a:solidFill>
                    <a:schemeClr val="tx1">
                      <a:lumMod val="65000"/>
                      <a:lumOff val="35000"/>
                    </a:schemeClr>
                  </a:solidFill>
                </a:rPr>
                <a:t>A Kenyan construction technology platform founded in April 2022 that simplifies B2B purchase and financing of construction materials</a:t>
              </a:r>
            </a:p>
          </p:txBody>
        </p:sp>
      </p:grpSp>
      <p:grpSp>
        <p:nvGrpSpPr>
          <p:cNvPr id="12" name="Group 11">
            <a:extLst>
              <a:ext uri="{FF2B5EF4-FFF2-40B4-BE49-F238E27FC236}">
                <a16:creationId xmlns:a16="http://schemas.microsoft.com/office/drawing/2014/main" id="{1D680CC1-4FDA-2E15-7991-5BE6EDB024B8}"/>
              </a:ext>
            </a:extLst>
          </p:cNvPr>
          <p:cNvGrpSpPr/>
          <p:nvPr/>
        </p:nvGrpSpPr>
        <p:grpSpPr>
          <a:xfrm>
            <a:off x="1147264" y="3291298"/>
            <a:ext cx="2503970" cy="1628707"/>
            <a:chOff x="332936" y="2627766"/>
            <a:chExt cx="2926080" cy="1628707"/>
          </a:xfrm>
        </p:grpSpPr>
        <p:sp>
          <p:nvSpPr>
            <p:cNvPr id="25" name="TextBox 35">
              <a:extLst>
                <a:ext uri="{FF2B5EF4-FFF2-40B4-BE49-F238E27FC236}">
                  <a16:creationId xmlns:a16="http://schemas.microsoft.com/office/drawing/2014/main" id="{8B7CFF9B-18BE-EA32-8E06-E1366F565848}"/>
                </a:ext>
              </a:extLst>
            </p:cNvPr>
            <p:cNvSpPr txBox="1"/>
            <p:nvPr/>
          </p:nvSpPr>
          <p:spPr>
            <a:xfrm>
              <a:off x="332936" y="2627766"/>
              <a:ext cx="292608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cap="all" noProof="1">
                  <a:solidFill>
                    <a:schemeClr val="accent5">
                      <a:lumMod val="75000"/>
                    </a:schemeClr>
                  </a:solidFill>
                </a:rPr>
                <a:t>Instant Property</a:t>
              </a:r>
            </a:p>
          </p:txBody>
        </p:sp>
        <p:sp>
          <p:nvSpPr>
            <p:cNvPr id="26" name="TextBox 36">
              <a:extLst>
                <a:ext uri="{FF2B5EF4-FFF2-40B4-BE49-F238E27FC236}">
                  <a16:creationId xmlns:a16="http://schemas.microsoft.com/office/drawing/2014/main" id="{8434B9EC-FC7B-42CD-63CE-155FC8E7B4B5}"/>
                </a:ext>
              </a:extLst>
            </p:cNvPr>
            <p:cNvSpPr txBox="1"/>
            <p:nvPr/>
          </p:nvSpPr>
          <p:spPr>
            <a:xfrm>
              <a:off x="332936" y="3086922"/>
              <a:ext cx="2926080" cy="1169551"/>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noProof="1">
                  <a:solidFill>
                    <a:schemeClr val="tx1">
                      <a:lumMod val="65000"/>
                      <a:lumOff val="35000"/>
                    </a:schemeClr>
                  </a:solidFill>
                </a:rPr>
                <a:t>offers Software as a service to the Real Estate Industry empowering sector players with both technology and data to help them with their digital transformation. </a:t>
              </a:r>
            </a:p>
          </p:txBody>
        </p:sp>
      </p:grpSp>
      <p:grpSp>
        <p:nvGrpSpPr>
          <p:cNvPr id="13" name="Group 12">
            <a:extLst>
              <a:ext uri="{FF2B5EF4-FFF2-40B4-BE49-F238E27FC236}">
                <a16:creationId xmlns:a16="http://schemas.microsoft.com/office/drawing/2014/main" id="{D3654684-01B5-7A1E-05DF-9F884FFC44FA}"/>
              </a:ext>
            </a:extLst>
          </p:cNvPr>
          <p:cNvGrpSpPr/>
          <p:nvPr/>
        </p:nvGrpSpPr>
        <p:grpSpPr>
          <a:xfrm>
            <a:off x="1147264" y="4996392"/>
            <a:ext cx="2503970" cy="1197820"/>
            <a:chOff x="332936" y="4652338"/>
            <a:chExt cx="2926080" cy="1197820"/>
          </a:xfrm>
        </p:grpSpPr>
        <p:sp>
          <p:nvSpPr>
            <p:cNvPr id="23" name="TextBox 38">
              <a:extLst>
                <a:ext uri="{FF2B5EF4-FFF2-40B4-BE49-F238E27FC236}">
                  <a16:creationId xmlns:a16="http://schemas.microsoft.com/office/drawing/2014/main" id="{D7C208CC-0284-70BE-2DAE-98C3498ED0EE}"/>
                </a:ext>
              </a:extLst>
            </p:cNvPr>
            <p:cNvSpPr txBox="1"/>
            <p:nvPr/>
          </p:nvSpPr>
          <p:spPr>
            <a:xfrm>
              <a:off x="332936" y="4652338"/>
              <a:ext cx="292608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cap="all" noProof="1">
                  <a:solidFill>
                    <a:schemeClr val="accent5">
                      <a:lumMod val="75000"/>
                    </a:schemeClr>
                  </a:solidFill>
                </a:rPr>
                <a:t>Crowd Prop</a:t>
              </a:r>
            </a:p>
          </p:txBody>
        </p:sp>
        <p:sp>
          <p:nvSpPr>
            <p:cNvPr id="24" name="TextBox 39">
              <a:extLst>
                <a:ext uri="{FF2B5EF4-FFF2-40B4-BE49-F238E27FC236}">
                  <a16:creationId xmlns:a16="http://schemas.microsoft.com/office/drawing/2014/main" id="{94DC7C0D-E513-46CA-160E-5D97E36630E2}"/>
                </a:ext>
              </a:extLst>
            </p:cNvPr>
            <p:cNvSpPr txBox="1"/>
            <p:nvPr/>
          </p:nvSpPr>
          <p:spPr>
            <a:xfrm>
              <a:off x="332936" y="5111494"/>
              <a:ext cx="2926080" cy="738664"/>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noProof="1">
                  <a:solidFill>
                    <a:schemeClr val="tx1">
                      <a:lumMod val="65000"/>
                      <a:lumOff val="35000"/>
                    </a:schemeClr>
                  </a:solidFill>
                </a:rPr>
                <a:t>platform that enables individuals to invest in real estate through the form of crowdfunding. </a:t>
              </a:r>
            </a:p>
          </p:txBody>
        </p:sp>
      </p:grpSp>
      <p:grpSp>
        <p:nvGrpSpPr>
          <p:cNvPr id="14" name="Group 13">
            <a:extLst>
              <a:ext uri="{FF2B5EF4-FFF2-40B4-BE49-F238E27FC236}">
                <a16:creationId xmlns:a16="http://schemas.microsoft.com/office/drawing/2014/main" id="{0022D1BE-2510-9B18-2875-23B176187DC9}"/>
              </a:ext>
            </a:extLst>
          </p:cNvPr>
          <p:cNvGrpSpPr/>
          <p:nvPr/>
        </p:nvGrpSpPr>
        <p:grpSpPr>
          <a:xfrm>
            <a:off x="9293013" y="1586204"/>
            <a:ext cx="2503970" cy="1628707"/>
            <a:chOff x="9123549" y="1242150"/>
            <a:chExt cx="2503970" cy="1628707"/>
          </a:xfrm>
        </p:grpSpPr>
        <p:sp>
          <p:nvSpPr>
            <p:cNvPr id="21" name="TextBox 41">
              <a:extLst>
                <a:ext uri="{FF2B5EF4-FFF2-40B4-BE49-F238E27FC236}">
                  <a16:creationId xmlns:a16="http://schemas.microsoft.com/office/drawing/2014/main" id="{59F48814-6818-D51B-058A-237A04E0E7B0}"/>
                </a:ext>
              </a:extLst>
            </p:cNvPr>
            <p:cNvSpPr txBox="1"/>
            <p:nvPr/>
          </p:nvSpPr>
          <p:spPr>
            <a:xfrm>
              <a:off x="9123549" y="1242150"/>
              <a:ext cx="250397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cap="all" noProof="1">
                  <a:solidFill>
                    <a:schemeClr val="accent5">
                      <a:lumMod val="75000"/>
                    </a:schemeClr>
                  </a:solidFill>
                </a:rPr>
                <a:t>h</a:t>
              </a:r>
              <a:r>
                <a:rPr lang="en-US" sz="2400" b="1" noProof="1">
                  <a:solidFill>
                    <a:schemeClr val="accent5">
                      <a:lumMod val="75000"/>
                    </a:schemeClr>
                  </a:solidFill>
                </a:rPr>
                <a:t>ouse</a:t>
              </a:r>
              <a:r>
                <a:rPr lang="en-US" sz="2400" b="1" cap="all" noProof="1">
                  <a:solidFill>
                    <a:schemeClr val="accent5">
                      <a:lumMod val="75000"/>
                    </a:schemeClr>
                  </a:solidFill>
                </a:rPr>
                <a:t>ME</a:t>
              </a:r>
            </a:p>
          </p:txBody>
        </p:sp>
        <p:sp>
          <p:nvSpPr>
            <p:cNvPr id="22" name="TextBox 42">
              <a:extLst>
                <a:ext uri="{FF2B5EF4-FFF2-40B4-BE49-F238E27FC236}">
                  <a16:creationId xmlns:a16="http://schemas.microsoft.com/office/drawing/2014/main" id="{872B6921-B076-1660-0CE8-5AE91A3075FE}"/>
                </a:ext>
              </a:extLst>
            </p:cNvPr>
            <p:cNvSpPr txBox="1"/>
            <p:nvPr/>
          </p:nvSpPr>
          <p:spPr>
            <a:xfrm>
              <a:off x="9123549" y="1701306"/>
              <a:ext cx="2503970" cy="1169551"/>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noProof="1">
                  <a:solidFill>
                    <a:schemeClr val="tx1">
                      <a:lumMod val="65000"/>
                      <a:lumOff val="35000"/>
                    </a:schemeClr>
                  </a:solidFill>
                </a:rPr>
                <a:t>Provides an online auction mechanism where landlords receive bids on their rental properties from prospective tenants.</a:t>
              </a:r>
            </a:p>
          </p:txBody>
        </p:sp>
      </p:grpSp>
      <p:sp>
        <p:nvSpPr>
          <p:cNvPr id="45" name="Title 1"/>
          <p:cNvSpPr>
            <a:spLocks noGrp="1"/>
          </p:cNvSpPr>
          <p:nvPr>
            <p:ph type="title"/>
          </p:nvPr>
        </p:nvSpPr>
        <p:spPr>
          <a:xfrm>
            <a:off x="0" y="1"/>
            <a:ext cx="12192000" cy="1041399"/>
          </a:xfr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algn="ctr"/>
            <a:r>
              <a:rPr lang="en-US" sz="2800" b="1" dirty="0">
                <a:solidFill>
                  <a:schemeClr val="bg1"/>
                </a:solidFill>
                <a:latin typeface="Arial Black" panose="020B0A04020102020204" pitchFamily="34" charset="0"/>
              </a:rPr>
              <a:t>AFRICAN DATA MANAGEMENT COMPANIES SPECIALIZING IN AFFORDABLE HOUSING</a:t>
            </a:r>
            <a:endParaRPr lang="en-US" sz="4000" dirty="0">
              <a:solidFill>
                <a:schemeClr val="bg1"/>
              </a:solidFill>
            </a:endParaRPr>
          </a:p>
        </p:txBody>
      </p:sp>
      <p:sp>
        <p:nvSpPr>
          <p:cNvPr id="46" name="Pentagon 45"/>
          <p:cNvSpPr/>
          <p:nvPr/>
        </p:nvSpPr>
        <p:spPr>
          <a:xfrm rot="624799">
            <a:off x="4462029" y="2412056"/>
            <a:ext cx="3793423" cy="1433264"/>
          </a:xfrm>
          <a:prstGeom prst="homePlate">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entagon 46"/>
          <p:cNvSpPr/>
          <p:nvPr/>
        </p:nvSpPr>
        <p:spPr>
          <a:xfrm rot="11415316">
            <a:off x="3997948" y="4183262"/>
            <a:ext cx="3846274" cy="1507415"/>
          </a:xfrm>
          <a:prstGeom prst="homePlate">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p:cNvSpPr/>
          <p:nvPr/>
        </p:nvSpPr>
        <p:spPr>
          <a:xfrm>
            <a:off x="376118" y="1553038"/>
            <a:ext cx="524934" cy="527995"/>
          </a:xfrm>
          <a:prstGeom prst="diamond">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p:cNvSpPr/>
          <p:nvPr/>
        </p:nvSpPr>
        <p:spPr>
          <a:xfrm>
            <a:off x="8603448" y="3264618"/>
            <a:ext cx="524934" cy="527995"/>
          </a:xfrm>
          <a:prstGeom prst="diamond">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p:cNvSpPr/>
          <p:nvPr/>
        </p:nvSpPr>
        <p:spPr>
          <a:xfrm>
            <a:off x="8609793" y="4963456"/>
            <a:ext cx="524934" cy="527995"/>
          </a:xfrm>
          <a:prstGeom prst="diamond">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p:cNvSpPr/>
          <p:nvPr/>
        </p:nvSpPr>
        <p:spPr>
          <a:xfrm>
            <a:off x="8612432" y="1517365"/>
            <a:ext cx="524934" cy="527995"/>
          </a:xfrm>
          <a:prstGeom prst="diamond">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p:cNvSpPr/>
          <p:nvPr/>
        </p:nvSpPr>
        <p:spPr>
          <a:xfrm>
            <a:off x="376118" y="3264618"/>
            <a:ext cx="524934" cy="527995"/>
          </a:xfrm>
          <a:prstGeom prst="diamond">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p:cNvSpPr/>
          <p:nvPr/>
        </p:nvSpPr>
        <p:spPr>
          <a:xfrm>
            <a:off x="465192" y="4963225"/>
            <a:ext cx="524934" cy="527995"/>
          </a:xfrm>
          <a:prstGeom prst="diamond">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27">
            <a:extLst>
              <a:ext uri="{FF2B5EF4-FFF2-40B4-BE49-F238E27FC236}">
                <a16:creationId xmlns:a16="http://schemas.microsoft.com/office/drawing/2014/main" id="{CA1BAD24-3226-1F77-D7BE-0A2FDD16CC7B}"/>
              </a:ext>
            </a:extLst>
          </p:cNvPr>
          <p:cNvSpPr txBox="1"/>
          <p:nvPr/>
        </p:nvSpPr>
        <p:spPr>
          <a:xfrm>
            <a:off x="4911729" y="4550673"/>
            <a:ext cx="2440208" cy="738664"/>
          </a:xfrm>
          <a:prstGeom prst="rect">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Arial Black" panose="020B0A04020102020204" pitchFamily="34" charset="0"/>
              </a:rPr>
              <a:t>SPECIALIZING IN AFFORDABLE </a:t>
            </a:r>
          </a:p>
          <a:p>
            <a:pPr algn="ctr"/>
            <a:r>
              <a:rPr lang="en-US" sz="1400" b="1" dirty="0">
                <a:solidFill>
                  <a:schemeClr val="bg1"/>
                </a:solidFill>
                <a:latin typeface="Arial Black" panose="020B0A04020102020204" pitchFamily="34" charset="0"/>
              </a:rPr>
              <a:t>HOUSING</a:t>
            </a:r>
            <a:endParaRPr lang="en-US" sz="1400" b="1" dirty="0">
              <a:solidFill>
                <a:schemeClr val="bg1"/>
              </a:solidFill>
            </a:endParaRPr>
          </a:p>
        </p:txBody>
      </p:sp>
      <p:sp>
        <p:nvSpPr>
          <p:cNvPr id="60" name="TextBox 27">
            <a:extLst>
              <a:ext uri="{FF2B5EF4-FFF2-40B4-BE49-F238E27FC236}">
                <a16:creationId xmlns:a16="http://schemas.microsoft.com/office/drawing/2014/main" id="{CA1BAD24-3226-1F77-D7BE-0A2FDD16CC7B}"/>
              </a:ext>
            </a:extLst>
          </p:cNvPr>
          <p:cNvSpPr txBox="1"/>
          <p:nvPr/>
        </p:nvSpPr>
        <p:spPr>
          <a:xfrm>
            <a:off x="4911729" y="2729432"/>
            <a:ext cx="2440208" cy="738664"/>
          </a:xfrm>
          <a:prstGeom prst="rect">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Arial Black" panose="020B0A04020102020204" pitchFamily="34" charset="0"/>
              </a:rPr>
              <a:t>DATA MANAGEMENT </a:t>
            </a:r>
          </a:p>
          <a:p>
            <a:pPr algn="ctr"/>
            <a:r>
              <a:rPr lang="en-US" sz="1400" b="1" dirty="0">
                <a:solidFill>
                  <a:schemeClr val="bg1"/>
                </a:solidFill>
                <a:latin typeface="Arial Black" panose="020B0A04020102020204" pitchFamily="34" charset="0"/>
              </a:rPr>
              <a:t>COMPANIES</a:t>
            </a:r>
          </a:p>
          <a:p>
            <a:pPr algn="ctr"/>
            <a:endParaRPr lang="en-US" sz="14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512322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47264" y="1339983"/>
            <a:ext cx="10649719" cy="5500560"/>
            <a:chOff x="1147264" y="688050"/>
            <a:chExt cx="10649719" cy="5500560"/>
          </a:xfrm>
        </p:grpSpPr>
        <p:grpSp>
          <p:nvGrpSpPr>
            <p:cNvPr id="5" name="Group 4">
              <a:extLst>
                <a:ext uri="{FF2B5EF4-FFF2-40B4-BE49-F238E27FC236}">
                  <a16:creationId xmlns:a16="http://schemas.microsoft.com/office/drawing/2014/main" id="{921CD70B-118D-A03A-8DD6-7AED605355CC}"/>
                </a:ext>
              </a:extLst>
            </p:cNvPr>
            <p:cNvGrpSpPr/>
            <p:nvPr/>
          </p:nvGrpSpPr>
          <p:grpSpPr>
            <a:xfrm>
              <a:off x="1147264" y="688050"/>
              <a:ext cx="2503970" cy="2090372"/>
              <a:chOff x="332936" y="2381545"/>
              <a:chExt cx="2926080" cy="2090372"/>
            </a:xfrm>
          </p:grpSpPr>
          <p:sp>
            <p:nvSpPr>
              <p:cNvPr id="43" name="TextBox 44">
                <a:extLst>
                  <a:ext uri="{FF2B5EF4-FFF2-40B4-BE49-F238E27FC236}">
                    <a16:creationId xmlns:a16="http://schemas.microsoft.com/office/drawing/2014/main" id="{F60F4284-1309-392D-ADED-F31182382E54}"/>
                  </a:ext>
                </a:extLst>
              </p:cNvPr>
              <p:cNvSpPr txBox="1"/>
              <p:nvPr/>
            </p:nvSpPr>
            <p:spPr>
              <a:xfrm>
                <a:off x="332936" y="2381545"/>
                <a:ext cx="2926080" cy="7078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cap="all" noProof="1">
                    <a:solidFill>
                      <a:schemeClr val="accent4">
                        <a:lumMod val="75000"/>
                      </a:schemeClr>
                    </a:solidFill>
                  </a:rPr>
                  <a:t>CutStruct Technology LTD</a:t>
                </a:r>
              </a:p>
            </p:txBody>
          </p:sp>
          <p:sp>
            <p:nvSpPr>
              <p:cNvPr id="44" name="TextBox 45">
                <a:extLst>
                  <a:ext uri="{FF2B5EF4-FFF2-40B4-BE49-F238E27FC236}">
                    <a16:creationId xmlns:a16="http://schemas.microsoft.com/office/drawing/2014/main" id="{8C939819-7F10-7F52-178A-CE68474120DF}"/>
                  </a:ext>
                </a:extLst>
              </p:cNvPr>
              <p:cNvSpPr txBox="1"/>
              <p:nvPr/>
            </p:nvSpPr>
            <p:spPr>
              <a:xfrm>
                <a:off x="332936" y="3086922"/>
                <a:ext cx="2926080" cy="1384995"/>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noProof="1">
                    <a:solidFill>
                      <a:schemeClr val="tx1">
                        <a:lumMod val="65000"/>
                        <a:lumOff val="35000"/>
                      </a:schemeClr>
                    </a:solidFill>
                  </a:rPr>
                  <a:t>A digital marketplace that servers as a one-stop-shop for all construction needs and also shields construction stakeholders against the risk they will ordinarily experience in the industry</a:t>
                </a:r>
              </a:p>
            </p:txBody>
          </p:sp>
        </p:grpSp>
        <p:grpSp>
          <p:nvGrpSpPr>
            <p:cNvPr id="6" name="Group 5"/>
            <p:cNvGrpSpPr/>
            <p:nvPr/>
          </p:nvGrpSpPr>
          <p:grpSpPr>
            <a:xfrm>
              <a:off x="1147264" y="688050"/>
              <a:ext cx="10649719" cy="5500560"/>
              <a:chOff x="1147264" y="688050"/>
              <a:chExt cx="10649719" cy="5500560"/>
            </a:xfrm>
          </p:grpSpPr>
          <p:grpSp>
            <p:nvGrpSpPr>
              <p:cNvPr id="7" name="Group 6">
                <a:extLst>
                  <a:ext uri="{FF2B5EF4-FFF2-40B4-BE49-F238E27FC236}">
                    <a16:creationId xmlns:a16="http://schemas.microsoft.com/office/drawing/2014/main" id="{5EDF8494-6BC7-E353-5978-707C66988E50}"/>
                  </a:ext>
                </a:extLst>
              </p:cNvPr>
              <p:cNvGrpSpPr/>
              <p:nvPr/>
            </p:nvGrpSpPr>
            <p:grpSpPr>
              <a:xfrm>
                <a:off x="5928775" y="1166876"/>
                <a:ext cx="406116" cy="4831156"/>
                <a:chOff x="5759311" y="1474755"/>
                <a:chExt cx="406116" cy="4831156"/>
              </a:xfrm>
            </p:grpSpPr>
            <p:sp>
              <p:nvSpPr>
                <p:cNvPr id="41" name="Freeform: Shape 49">
                  <a:extLst>
                    <a:ext uri="{FF2B5EF4-FFF2-40B4-BE49-F238E27FC236}">
                      <a16:creationId xmlns:a16="http://schemas.microsoft.com/office/drawing/2014/main" id="{2D40C779-E15B-131B-7911-408B7E9172F1}"/>
                    </a:ext>
                  </a:extLst>
                </p:cNvPr>
                <p:cNvSpPr/>
                <p:nvPr/>
              </p:nvSpPr>
              <p:spPr>
                <a:xfrm>
                  <a:off x="5759311" y="1474755"/>
                  <a:ext cx="406116" cy="4831156"/>
                </a:xfrm>
                <a:custGeom>
                  <a:avLst/>
                  <a:gdLst>
                    <a:gd name="connsiteX0" fmla="*/ 21478 w 406116"/>
                    <a:gd name="connsiteY0" fmla="*/ 0 h 4831156"/>
                    <a:gd name="connsiteX1" fmla="*/ 250471 w 406116"/>
                    <a:gd name="connsiteY1" fmla="*/ 0 h 4831156"/>
                    <a:gd name="connsiteX2" fmla="*/ 406116 w 406116"/>
                    <a:gd name="connsiteY2" fmla="*/ 4831156 h 4831156"/>
                    <a:gd name="connsiteX3" fmla="*/ 0 w 406116"/>
                    <a:gd name="connsiteY3" fmla="*/ 4831156 h 4831156"/>
                  </a:gdLst>
                  <a:ahLst/>
                  <a:cxnLst>
                    <a:cxn ang="0">
                      <a:pos x="connsiteX0" y="connsiteY0"/>
                    </a:cxn>
                    <a:cxn ang="0">
                      <a:pos x="connsiteX1" y="connsiteY1"/>
                    </a:cxn>
                    <a:cxn ang="0">
                      <a:pos x="connsiteX2" y="connsiteY2"/>
                    </a:cxn>
                    <a:cxn ang="0">
                      <a:pos x="connsiteX3" y="connsiteY3"/>
                    </a:cxn>
                  </a:cxnLst>
                  <a:rect l="l" t="t" r="r" b="b"/>
                  <a:pathLst>
                    <a:path w="406116" h="4831156">
                      <a:moveTo>
                        <a:pt x="21478" y="0"/>
                      </a:moveTo>
                      <a:lnTo>
                        <a:pt x="250471" y="0"/>
                      </a:lnTo>
                      <a:lnTo>
                        <a:pt x="406116" y="4831156"/>
                      </a:lnTo>
                      <a:lnTo>
                        <a:pt x="0" y="4831156"/>
                      </a:lnTo>
                      <a:close/>
                    </a:path>
                  </a:pathLst>
                </a:custGeom>
                <a:solidFill>
                  <a:schemeClr val="bg2">
                    <a:lumMod val="50000"/>
                  </a:schemeClr>
                </a:solidFill>
                <a:ln w="65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Shape 51">
                  <a:extLst>
                    <a:ext uri="{FF2B5EF4-FFF2-40B4-BE49-F238E27FC236}">
                      <a16:creationId xmlns:a16="http://schemas.microsoft.com/office/drawing/2014/main" id="{0C617604-D6F3-A11E-B3BD-8B66BC5AB9B9}"/>
                    </a:ext>
                  </a:extLst>
                </p:cNvPr>
                <p:cNvSpPr/>
                <p:nvPr/>
              </p:nvSpPr>
              <p:spPr>
                <a:xfrm>
                  <a:off x="5759311" y="1474755"/>
                  <a:ext cx="125233" cy="4831156"/>
                </a:xfrm>
                <a:custGeom>
                  <a:avLst/>
                  <a:gdLst>
                    <a:gd name="connsiteX0" fmla="*/ 21478 w 125233"/>
                    <a:gd name="connsiteY0" fmla="*/ 0 h 4831156"/>
                    <a:gd name="connsiteX1" fmla="*/ 125233 w 125233"/>
                    <a:gd name="connsiteY1" fmla="*/ 0 h 4831156"/>
                    <a:gd name="connsiteX2" fmla="*/ 125233 w 125233"/>
                    <a:gd name="connsiteY2" fmla="*/ 4831156 h 4831156"/>
                    <a:gd name="connsiteX3" fmla="*/ 0 w 125233"/>
                    <a:gd name="connsiteY3" fmla="*/ 4831156 h 4831156"/>
                  </a:gdLst>
                  <a:ahLst/>
                  <a:cxnLst>
                    <a:cxn ang="0">
                      <a:pos x="connsiteX0" y="connsiteY0"/>
                    </a:cxn>
                    <a:cxn ang="0">
                      <a:pos x="connsiteX1" y="connsiteY1"/>
                    </a:cxn>
                    <a:cxn ang="0">
                      <a:pos x="connsiteX2" y="connsiteY2"/>
                    </a:cxn>
                    <a:cxn ang="0">
                      <a:pos x="connsiteX3" y="connsiteY3"/>
                    </a:cxn>
                  </a:cxnLst>
                  <a:rect l="l" t="t" r="r" b="b"/>
                  <a:pathLst>
                    <a:path w="125233" h="4831156">
                      <a:moveTo>
                        <a:pt x="21478" y="0"/>
                      </a:moveTo>
                      <a:lnTo>
                        <a:pt x="125233" y="0"/>
                      </a:lnTo>
                      <a:lnTo>
                        <a:pt x="125233" y="4831156"/>
                      </a:lnTo>
                      <a:lnTo>
                        <a:pt x="0" y="4831156"/>
                      </a:lnTo>
                      <a:close/>
                    </a:path>
                  </a:pathLst>
                </a:custGeom>
                <a:solidFill>
                  <a:srgbClr val="00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8" name="Group 7">
                <a:extLst>
                  <a:ext uri="{FF2B5EF4-FFF2-40B4-BE49-F238E27FC236}">
                    <a16:creationId xmlns:a16="http://schemas.microsoft.com/office/drawing/2014/main" id="{DDCC3DDE-8231-41E1-96A6-A58A45A9E356}"/>
                  </a:ext>
                </a:extLst>
              </p:cNvPr>
              <p:cNvGrpSpPr/>
              <p:nvPr/>
            </p:nvGrpSpPr>
            <p:grpSpPr>
              <a:xfrm>
                <a:off x="4995372" y="1262523"/>
                <a:ext cx="2963099" cy="1246834"/>
                <a:chOff x="4686292" y="1551947"/>
                <a:chExt cx="2963099" cy="1246834"/>
              </a:xfrm>
              <a:scene3d>
                <a:camera prst="orthographicFront">
                  <a:rot lat="0" lon="0" rev="0"/>
                </a:camera>
                <a:lightRig rig="soft" dir="t">
                  <a:rot lat="0" lon="0" rev="0"/>
                </a:lightRig>
              </a:scene3d>
            </p:grpSpPr>
            <p:grpSp>
              <p:nvGrpSpPr>
                <p:cNvPr id="36" name="Group 35">
                  <a:extLst>
                    <a:ext uri="{FF2B5EF4-FFF2-40B4-BE49-F238E27FC236}">
                      <a16:creationId xmlns:a16="http://schemas.microsoft.com/office/drawing/2014/main" id="{9C8C3613-13AA-CDEB-1938-31E75B01F485}"/>
                    </a:ext>
                  </a:extLst>
                </p:cNvPr>
                <p:cNvGrpSpPr/>
                <p:nvPr/>
              </p:nvGrpSpPr>
              <p:grpSpPr>
                <a:xfrm>
                  <a:off x="4686292" y="1551947"/>
                  <a:ext cx="2963099" cy="1246834"/>
                  <a:chOff x="4686292" y="1551947"/>
                  <a:chExt cx="2963099" cy="1246834"/>
                </a:xfrm>
              </p:grpSpPr>
              <p:sp>
                <p:nvSpPr>
                  <p:cNvPr id="38" name="Freeform: Shape 22">
                    <a:extLst>
                      <a:ext uri="{FF2B5EF4-FFF2-40B4-BE49-F238E27FC236}">
                        <a16:creationId xmlns:a16="http://schemas.microsoft.com/office/drawing/2014/main" id="{C1D033AF-E4BF-36C7-175F-692EF92D10BC}"/>
                      </a:ext>
                    </a:extLst>
                  </p:cNvPr>
                  <p:cNvSpPr/>
                  <p:nvPr/>
                </p:nvSpPr>
                <p:spPr>
                  <a:xfrm>
                    <a:off x="4686302" y="2581071"/>
                    <a:ext cx="2495239" cy="217710"/>
                  </a:xfrm>
                  <a:custGeom>
                    <a:avLst/>
                    <a:gdLst>
                      <a:gd name="connsiteX0" fmla="*/ 0 w 1264362"/>
                      <a:gd name="connsiteY0" fmla="*/ 0 h 39114"/>
                      <a:gd name="connsiteX1" fmla="*/ 1264362 w 1264362"/>
                      <a:gd name="connsiteY1" fmla="*/ 0 h 39114"/>
                      <a:gd name="connsiteX2" fmla="*/ 1264362 w 1264362"/>
                      <a:gd name="connsiteY2" fmla="*/ 39114 h 39114"/>
                      <a:gd name="connsiteX3" fmla="*/ 0 w 1264362"/>
                      <a:gd name="connsiteY3" fmla="*/ 39114 h 39114"/>
                      <a:gd name="connsiteX0" fmla="*/ 0 w 1264362"/>
                      <a:gd name="connsiteY0" fmla="*/ 0 h 39114"/>
                      <a:gd name="connsiteX1" fmla="*/ 645300 w 1264362"/>
                      <a:gd name="connsiteY1" fmla="*/ 1092 h 39114"/>
                      <a:gd name="connsiteX2" fmla="*/ 1264362 w 1264362"/>
                      <a:gd name="connsiteY2" fmla="*/ 0 h 39114"/>
                      <a:gd name="connsiteX3" fmla="*/ 1264362 w 1264362"/>
                      <a:gd name="connsiteY3" fmla="*/ 39114 h 39114"/>
                      <a:gd name="connsiteX4" fmla="*/ 0 w 1264362"/>
                      <a:gd name="connsiteY4" fmla="*/ 39114 h 39114"/>
                      <a:gd name="connsiteX5" fmla="*/ 0 w 1264362"/>
                      <a:gd name="connsiteY5" fmla="*/ 0 h 39114"/>
                      <a:gd name="connsiteX0" fmla="*/ 0 w 1264362"/>
                      <a:gd name="connsiteY0" fmla="*/ 71202 h 110316"/>
                      <a:gd name="connsiteX1" fmla="*/ 651872 w 1264362"/>
                      <a:gd name="connsiteY1" fmla="*/ 0 h 110316"/>
                      <a:gd name="connsiteX2" fmla="*/ 1264362 w 1264362"/>
                      <a:gd name="connsiteY2" fmla="*/ 71202 h 110316"/>
                      <a:gd name="connsiteX3" fmla="*/ 1264362 w 1264362"/>
                      <a:gd name="connsiteY3" fmla="*/ 110316 h 110316"/>
                      <a:gd name="connsiteX4" fmla="*/ 0 w 1264362"/>
                      <a:gd name="connsiteY4" fmla="*/ 110316 h 110316"/>
                      <a:gd name="connsiteX5" fmla="*/ 0 w 1264362"/>
                      <a:gd name="connsiteY5" fmla="*/ 71202 h 11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4362" h="110316">
                        <a:moveTo>
                          <a:pt x="0" y="71202"/>
                        </a:moveTo>
                        <a:lnTo>
                          <a:pt x="651872" y="0"/>
                        </a:lnTo>
                        <a:lnTo>
                          <a:pt x="1264362" y="71202"/>
                        </a:lnTo>
                        <a:lnTo>
                          <a:pt x="1264362" y="110316"/>
                        </a:lnTo>
                        <a:lnTo>
                          <a:pt x="0" y="110316"/>
                        </a:lnTo>
                        <a:lnTo>
                          <a:pt x="0" y="71202"/>
                        </a:lnTo>
                        <a:close/>
                      </a:path>
                    </a:pathLst>
                  </a:custGeom>
                  <a:solidFill>
                    <a:schemeClr val="accent4">
                      <a:lumMod val="75000"/>
                    </a:schemeClr>
                  </a:solidFill>
                  <a:ln w="6516" cap="flat">
                    <a:noFill/>
                    <a:prstDash val="solid"/>
                    <a:miter/>
                  </a:ln>
                  <a:effectLst>
                    <a:outerShdw blurRad="107950" dist="12700" dir="5400000" algn="ctr">
                      <a:srgbClr val="000000"/>
                    </a:outerShdw>
                  </a:effectLst>
                  <a:sp3d contourW="44450" prstMaterial="matte">
                    <a:bevelT w="63500" h="63500" prst="artDeco"/>
                    <a:contourClr>
                      <a:srgbClr val="FFFFFF"/>
                    </a:contourClr>
                  </a:sp3d>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23">
                    <a:extLst>
                      <a:ext uri="{FF2B5EF4-FFF2-40B4-BE49-F238E27FC236}">
                        <a16:creationId xmlns:a16="http://schemas.microsoft.com/office/drawing/2014/main" id="{0EB47D31-5EE4-428B-BDB8-C01BE1FC73D8}"/>
                      </a:ext>
                    </a:extLst>
                  </p:cNvPr>
                  <p:cNvSpPr/>
                  <p:nvPr/>
                </p:nvSpPr>
                <p:spPr>
                  <a:xfrm>
                    <a:off x="7181541" y="2071785"/>
                    <a:ext cx="467850" cy="726996"/>
                  </a:xfrm>
                  <a:custGeom>
                    <a:avLst/>
                    <a:gdLst>
                      <a:gd name="connsiteX0" fmla="*/ 0 w 237063"/>
                      <a:gd name="connsiteY0" fmla="*/ 329262 h 368376"/>
                      <a:gd name="connsiteX1" fmla="*/ 237064 w 237063"/>
                      <a:gd name="connsiteY1" fmla="*/ 0 h 368376"/>
                      <a:gd name="connsiteX2" fmla="*/ 237064 w 237063"/>
                      <a:gd name="connsiteY2" fmla="*/ 39114 h 368376"/>
                      <a:gd name="connsiteX3" fmla="*/ 0 w 237063"/>
                      <a:gd name="connsiteY3" fmla="*/ 368376 h 368376"/>
                      <a:gd name="connsiteX0" fmla="*/ 0 w 237064"/>
                      <a:gd name="connsiteY0" fmla="*/ 329262 h 368376"/>
                      <a:gd name="connsiteX1" fmla="*/ 103873 w 237064"/>
                      <a:gd name="connsiteY1" fmla="*/ 172623 h 368376"/>
                      <a:gd name="connsiteX2" fmla="*/ 237064 w 237064"/>
                      <a:gd name="connsiteY2" fmla="*/ 0 h 368376"/>
                      <a:gd name="connsiteX3" fmla="*/ 237064 w 237064"/>
                      <a:gd name="connsiteY3" fmla="*/ 39114 h 368376"/>
                      <a:gd name="connsiteX4" fmla="*/ 0 w 237064"/>
                      <a:gd name="connsiteY4" fmla="*/ 368376 h 368376"/>
                      <a:gd name="connsiteX5" fmla="*/ 0 w 237064"/>
                      <a:gd name="connsiteY5" fmla="*/ 329262 h 368376"/>
                      <a:gd name="connsiteX0" fmla="*/ 0 w 237064"/>
                      <a:gd name="connsiteY0" fmla="*/ 329262 h 368376"/>
                      <a:gd name="connsiteX1" fmla="*/ 64440 w 237064"/>
                      <a:gd name="connsiteY1" fmla="*/ 149621 h 368376"/>
                      <a:gd name="connsiteX2" fmla="*/ 237064 w 237064"/>
                      <a:gd name="connsiteY2" fmla="*/ 0 h 368376"/>
                      <a:gd name="connsiteX3" fmla="*/ 237064 w 237064"/>
                      <a:gd name="connsiteY3" fmla="*/ 39114 h 368376"/>
                      <a:gd name="connsiteX4" fmla="*/ 0 w 237064"/>
                      <a:gd name="connsiteY4" fmla="*/ 368376 h 368376"/>
                      <a:gd name="connsiteX5" fmla="*/ 0 w 237064"/>
                      <a:gd name="connsiteY5" fmla="*/ 329262 h 36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064" h="368376">
                        <a:moveTo>
                          <a:pt x="0" y="329262"/>
                        </a:moveTo>
                        <a:lnTo>
                          <a:pt x="64440" y="149621"/>
                        </a:lnTo>
                        <a:lnTo>
                          <a:pt x="237064" y="0"/>
                        </a:lnTo>
                        <a:lnTo>
                          <a:pt x="237064" y="39114"/>
                        </a:lnTo>
                        <a:lnTo>
                          <a:pt x="0" y="368376"/>
                        </a:lnTo>
                        <a:lnTo>
                          <a:pt x="0" y="329262"/>
                        </a:lnTo>
                        <a:close/>
                      </a:path>
                    </a:pathLst>
                  </a:custGeom>
                  <a:solidFill>
                    <a:schemeClr val="accent4">
                      <a:lumMod val="75000"/>
                    </a:schemeClr>
                  </a:solidFill>
                  <a:ln w="6516" cap="flat">
                    <a:noFill/>
                    <a:prstDash val="solid"/>
                    <a:miter/>
                  </a:ln>
                  <a:effectLst>
                    <a:outerShdw blurRad="107950" dist="12700" dir="5400000" algn="ctr">
                      <a:srgbClr val="000000"/>
                    </a:outerShdw>
                  </a:effectLst>
                  <a:sp3d contourW="44450" prstMaterial="matte">
                    <a:bevelT w="63500" h="63500" prst="artDeco"/>
                    <a:contourClr>
                      <a:srgbClr val="FFFFFF"/>
                    </a:contourClr>
                  </a:sp3d>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Shape 24">
                    <a:extLst>
                      <a:ext uri="{FF2B5EF4-FFF2-40B4-BE49-F238E27FC236}">
                        <a16:creationId xmlns:a16="http://schemas.microsoft.com/office/drawing/2014/main" id="{975BDEE6-AE96-3608-EBA1-3C02089D7B98}"/>
                      </a:ext>
                    </a:extLst>
                  </p:cNvPr>
                  <p:cNvSpPr/>
                  <p:nvPr/>
                </p:nvSpPr>
                <p:spPr>
                  <a:xfrm>
                    <a:off x="4686292" y="1551947"/>
                    <a:ext cx="2963089" cy="1169642"/>
                  </a:xfrm>
                  <a:custGeom>
                    <a:avLst/>
                    <a:gdLst>
                      <a:gd name="connsiteX0" fmla="*/ 39512 w 1501425"/>
                      <a:gd name="connsiteY0" fmla="*/ 158047 h 592669"/>
                      <a:gd name="connsiteX1" fmla="*/ 0 w 1501425"/>
                      <a:gd name="connsiteY1" fmla="*/ 592669 h 592669"/>
                      <a:gd name="connsiteX2" fmla="*/ 1264362 w 1501425"/>
                      <a:gd name="connsiteY2" fmla="*/ 592669 h 592669"/>
                      <a:gd name="connsiteX3" fmla="*/ 1501426 w 1501425"/>
                      <a:gd name="connsiteY3" fmla="*/ 263407 h 592669"/>
                      <a:gd name="connsiteX4" fmla="*/ 1501426 w 1501425"/>
                      <a:gd name="connsiteY4" fmla="*/ 263407 h 592669"/>
                      <a:gd name="connsiteX5" fmla="*/ 1145827 w 1501425"/>
                      <a:gd name="connsiteY5" fmla="*/ 0 h 592669"/>
                      <a:gd name="connsiteX0" fmla="*/ 39512 w 1501426"/>
                      <a:gd name="connsiteY0" fmla="*/ 158047 h 592669"/>
                      <a:gd name="connsiteX1" fmla="*/ 0 w 1501426"/>
                      <a:gd name="connsiteY1" fmla="*/ 592669 h 592669"/>
                      <a:gd name="connsiteX2" fmla="*/ 1264362 w 1501426"/>
                      <a:gd name="connsiteY2" fmla="*/ 592669 h 592669"/>
                      <a:gd name="connsiteX3" fmla="*/ 1501426 w 1501426"/>
                      <a:gd name="connsiteY3" fmla="*/ 263407 h 592669"/>
                      <a:gd name="connsiteX4" fmla="*/ 1479995 w 1501426"/>
                      <a:gd name="connsiteY4" fmla="*/ 303888 h 592669"/>
                      <a:gd name="connsiteX5" fmla="*/ 1145827 w 1501426"/>
                      <a:gd name="connsiteY5" fmla="*/ 0 h 592669"/>
                      <a:gd name="connsiteX6" fmla="*/ 39512 w 1501426"/>
                      <a:gd name="connsiteY6" fmla="*/ 158047 h 592669"/>
                      <a:gd name="connsiteX0" fmla="*/ 39512 w 1506189"/>
                      <a:gd name="connsiteY0" fmla="*/ 158047 h 592669"/>
                      <a:gd name="connsiteX1" fmla="*/ 0 w 1506189"/>
                      <a:gd name="connsiteY1" fmla="*/ 592669 h 592669"/>
                      <a:gd name="connsiteX2" fmla="*/ 1264362 w 1506189"/>
                      <a:gd name="connsiteY2" fmla="*/ 592669 h 592669"/>
                      <a:gd name="connsiteX3" fmla="*/ 1501426 w 1506189"/>
                      <a:gd name="connsiteY3" fmla="*/ 263407 h 592669"/>
                      <a:gd name="connsiteX4" fmla="*/ 1506189 w 1506189"/>
                      <a:gd name="connsiteY4" fmla="*/ 270551 h 592669"/>
                      <a:gd name="connsiteX5" fmla="*/ 1145827 w 1506189"/>
                      <a:gd name="connsiteY5" fmla="*/ 0 h 592669"/>
                      <a:gd name="connsiteX6" fmla="*/ 39512 w 1506189"/>
                      <a:gd name="connsiteY6" fmla="*/ 158047 h 592669"/>
                      <a:gd name="connsiteX0" fmla="*/ 39512 w 1501426"/>
                      <a:gd name="connsiteY0" fmla="*/ 158047 h 592669"/>
                      <a:gd name="connsiteX1" fmla="*/ 0 w 1501426"/>
                      <a:gd name="connsiteY1" fmla="*/ 592669 h 592669"/>
                      <a:gd name="connsiteX2" fmla="*/ 1264362 w 1501426"/>
                      <a:gd name="connsiteY2" fmla="*/ 592669 h 592669"/>
                      <a:gd name="connsiteX3" fmla="*/ 1501426 w 1501426"/>
                      <a:gd name="connsiteY3" fmla="*/ 263407 h 592669"/>
                      <a:gd name="connsiteX4" fmla="*/ 1145827 w 1501426"/>
                      <a:gd name="connsiteY4" fmla="*/ 0 h 592669"/>
                      <a:gd name="connsiteX5" fmla="*/ 39512 w 1501426"/>
                      <a:gd name="connsiteY5" fmla="*/ 158047 h 59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26" h="592669">
                        <a:moveTo>
                          <a:pt x="39512" y="158047"/>
                        </a:moveTo>
                        <a:lnTo>
                          <a:pt x="0" y="592669"/>
                        </a:lnTo>
                        <a:lnTo>
                          <a:pt x="1264362" y="592669"/>
                        </a:lnTo>
                        <a:lnTo>
                          <a:pt x="1501426" y="263407"/>
                        </a:lnTo>
                        <a:lnTo>
                          <a:pt x="1145827" y="0"/>
                        </a:lnTo>
                        <a:lnTo>
                          <a:pt x="39512" y="158047"/>
                        </a:lnTo>
                        <a:close/>
                      </a:path>
                    </a:pathLst>
                  </a:custGeom>
                  <a:solidFill>
                    <a:schemeClr val="accent4">
                      <a:lumMod val="75000"/>
                    </a:schemeClr>
                  </a:solidFill>
                  <a:ln w="6516" cap="flat">
                    <a:noFill/>
                    <a:prstDash val="solid"/>
                    <a:miter/>
                  </a:ln>
                  <a:effectLst>
                    <a:outerShdw blurRad="107950" dist="12700" dir="5400000" algn="ctr">
                      <a:srgbClr val="000000"/>
                    </a:outerShdw>
                  </a:effectLst>
                  <a:sp3d contourW="44450" prstMaterial="matte">
                    <a:bevelT w="63500" h="63500" prst="artDeco"/>
                    <a:contourClr>
                      <a:srgbClr val="FFFFFF"/>
                    </a:contourClr>
                  </a:sp3d>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7" name="TextBox 26">
                  <a:extLst>
                    <a:ext uri="{FF2B5EF4-FFF2-40B4-BE49-F238E27FC236}">
                      <a16:creationId xmlns:a16="http://schemas.microsoft.com/office/drawing/2014/main" id="{C3F8F132-29AA-3884-62C6-3C34D2235DF3}"/>
                    </a:ext>
                  </a:extLst>
                </p:cNvPr>
                <p:cNvSpPr txBox="1"/>
                <p:nvPr/>
              </p:nvSpPr>
              <p:spPr>
                <a:xfrm rot="21441207">
                  <a:off x="4750246" y="1956544"/>
                  <a:ext cx="2573846" cy="584775"/>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latin typeface="Arial Black" panose="020B0A04020102020204" pitchFamily="34" charset="0"/>
                    </a:rPr>
                    <a:t>DATA MANAGEMENT </a:t>
                  </a:r>
                </a:p>
                <a:p>
                  <a:pPr algn="ctr"/>
                  <a:r>
                    <a:rPr lang="en-US" sz="1600" b="1" dirty="0">
                      <a:solidFill>
                        <a:schemeClr val="bg1"/>
                      </a:solidFill>
                      <a:latin typeface="Arial Black" panose="020B0A04020102020204" pitchFamily="34" charset="0"/>
                    </a:rPr>
                    <a:t>COMPANIES</a:t>
                  </a:r>
                  <a:endParaRPr lang="en-US" sz="1600" b="1" dirty="0">
                    <a:solidFill>
                      <a:schemeClr val="bg1"/>
                    </a:solidFill>
                  </a:endParaRPr>
                </a:p>
              </p:txBody>
            </p:sp>
          </p:grpSp>
          <p:grpSp>
            <p:nvGrpSpPr>
              <p:cNvPr id="9" name="Group 8">
                <a:extLst>
                  <a:ext uri="{FF2B5EF4-FFF2-40B4-BE49-F238E27FC236}">
                    <a16:creationId xmlns:a16="http://schemas.microsoft.com/office/drawing/2014/main" id="{612C263A-F2B1-3169-3CC0-E486A07099A4}"/>
                  </a:ext>
                </a:extLst>
              </p:cNvPr>
              <p:cNvGrpSpPr/>
              <p:nvPr/>
            </p:nvGrpSpPr>
            <p:grpSpPr>
              <a:xfrm>
                <a:off x="4050445" y="2669560"/>
                <a:ext cx="3142895" cy="1418793"/>
                <a:chOff x="4014331" y="2967174"/>
                <a:chExt cx="3142895" cy="1418793"/>
              </a:xfrm>
              <a:solidFill>
                <a:schemeClr val="accent6">
                  <a:lumMod val="75000"/>
                </a:schemeClr>
              </a:solidFill>
              <a:scene3d>
                <a:camera prst="orthographicFront">
                  <a:rot lat="0" lon="0" rev="0"/>
                </a:camera>
                <a:lightRig rig="soft" dir="t">
                  <a:rot lat="0" lon="0" rev="0"/>
                </a:lightRig>
              </a:scene3d>
            </p:grpSpPr>
            <p:grpSp>
              <p:nvGrpSpPr>
                <p:cNvPr id="31" name="Group 30">
                  <a:extLst>
                    <a:ext uri="{FF2B5EF4-FFF2-40B4-BE49-F238E27FC236}">
                      <a16:creationId xmlns:a16="http://schemas.microsoft.com/office/drawing/2014/main" id="{165C6F8D-0AD1-4EBB-05AC-3AABCB0F2CE8}"/>
                    </a:ext>
                  </a:extLst>
                </p:cNvPr>
                <p:cNvGrpSpPr/>
                <p:nvPr/>
              </p:nvGrpSpPr>
              <p:grpSpPr>
                <a:xfrm>
                  <a:off x="4014331" y="2967174"/>
                  <a:ext cx="3142895" cy="1418793"/>
                  <a:chOff x="4014331" y="2967174"/>
                  <a:chExt cx="3142895" cy="1418793"/>
                </a:xfrm>
                <a:grpFill/>
              </p:grpSpPr>
              <p:sp>
                <p:nvSpPr>
                  <p:cNvPr id="33" name="Freeform: Shape 18">
                    <a:extLst>
                      <a:ext uri="{FF2B5EF4-FFF2-40B4-BE49-F238E27FC236}">
                        <a16:creationId xmlns:a16="http://schemas.microsoft.com/office/drawing/2014/main" id="{96DF7600-40B8-7511-0BD6-0359CD59DEA3}"/>
                      </a:ext>
                    </a:extLst>
                  </p:cNvPr>
                  <p:cNvSpPr/>
                  <p:nvPr/>
                </p:nvSpPr>
                <p:spPr>
                  <a:xfrm>
                    <a:off x="4014345" y="3683890"/>
                    <a:ext cx="827065" cy="702077"/>
                  </a:xfrm>
                  <a:custGeom>
                    <a:avLst/>
                    <a:gdLst>
                      <a:gd name="connsiteX0" fmla="*/ 33 w 419081"/>
                      <a:gd name="connsiteY0" fmla="*/ -8 h 355748"/>
                      <a:gd name="connsiteX1" fmla="*/ 419115 w 419081"/>
                      <a:gd name="connsiteY1" fmla="*/ 316627 h 355748"/>
                      <a:gd name="connsiteX2" fmla="*/ 419115 w 419081"/>
                      <a:gd name="connsiteY2" fmla="*/ 355741 h 355748"/>
                      <a:gd name="connsiteX3" fmla="*/ 33 w 419081"/>
                      <a:gd name="connsiteY3" fmla="*/ 39106 h 355748"/>
                      <a:gd name="connsiteX0" fmla="*/ 0 w 419082"/>
                      <a:gd name="connsiteY0" fmla="*/ 0 h 355749"/>
                      <a:gd name="connsiteX1" fmla="*/ 220134 w 419082"/>
                      <a:gd name="connsiteY1" fmla="*/ 167412 h 355749"/>
                      <a:gd name="connsiteX2" fmla="*/ 419082 w 419082"/>
                      <a:gd name="connsiteY2" fmla="*/ 316635 h 355749"/>
                      <a:gd name="connsiteX3" fmla="*/ 419082 w 419082"/>
                      <a:gd name="connsiteY3" fmla="*/ 355749 h 355749"/>
                      <a:gd name="connsiteX4" fmla="*/ 0 w 419082"/>
                      <a:gd name="connsiteY4" fmla="*/ 39114 h 355749"/>
                      <a:gd name="connsiteX5" fmla="*/ 0 w 419082"/>
                      <a:gd name="connsiteY5" fmla="*/ 0 h 355749"/>
                      <a:gd name="connsiteX0" fmla="*/ 0 w 419082"/>
                      <a:gd name="connsiteY0" fmla="*/ 0 h 355749"/>
                      <a:gd name="connsiteX1" fmla="*/ 269425 w 419082"/>
                      <a:gd name="connsiteY1" fmla="*/ 124693 h 355749"/>
                      <a:gd name="connsiteX2" fmla="*/ 419082 w 419082"/>
                      <a:gd name="connsiteY2" fmla="*/ 316635 h 355749"/>
                      <a:gd name="connsiteX3" fmla="*/ 419082 w 419082"/>
                      <a:gd name="connsiteY3" fmla="*/ 355749 h 355749"/>
                      <a:gd name="connsiteX4" fmla="*/ 0 w 419082"/>
                      <a:gd name="connsiteY4" fmla="*/ 39114 h 355749"/>
                      <a:gd name="connsiteX5" fmla="*/ 0 w 419082"/>
                      <a:gd name="connsiteY5" fmla="*/ 0 h 35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082" h="355749">
                        <a:moveTo>
                          <a:pt x="0" y="0"/>
                        </a:moveTo>
                        <a:lnTo>
                          <a:pt x="269425" y="124693"/>
                        </a:lnTo>
                        <a:lnTo>
                          <a:pt x="419082" y="316635"/>
                        </a:lnTo>
                        <a:lnTo>
                          <a:pt x="419082" y="355749"/>
                        </a:lnTo>
                        <a:lnTo>
                          <a:pt x="0" y="39114"/>
                        </a:lnTo>
                        <a:lnTo>
                          <a:pt x="0" y="0"/>
                        </a:lnTo>
                        <a:close/>
                      </a:path>
                    </a:pathLst>
                  </a:custGeom>
                  <a:solidFill>
                    <a:schemeClr val="accent4">
                      <a:lumMod val="75000"/>
                    </a:schemeClr>
                  </a:solidFill>
                  <a:ln w="6516" cap="flat">
                    <a:noFill/>
                    <a:prstDash val="solid"/>
                    <a:miter/>
                  </a:ln>
                  <a:effectLst>
                    <a:outerShdw blurRad="44450" dist="27940" dir="5400000" algn="ctr">
                      <a:srgbClr val="000000">
                        <a:alpha val="32000"/>
                      </a:srgbClr>
                    </a:outerShdw>
                  </a:effectLst>
                  <a:sp3d>
                    <a:bevelT w="190500" h="38100"/>
                  </a:sp3d>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Shape 19">
                    <a:extLst>
                      <a:ext uri="{FF2B5EF4-FFF2-40B4-BE49-F238E27FC236}">
                        <a16:creationId xmlns:a16="http://schemas.microsoft.com/office/drawing/2014/main" id="{149AF24A-B435-59AA-C42A-3ECFB54A36D5}"/>
                      </a:ext>
                    </a:extLst>
                  </p:cNvPr>
                  <p:cNvSpPr/>
                  <p:nvPr/>
                </p:nvSpPr>
                <p:spPr>
                  <a:xfrm>
                    <a:off x="4841459" y="4098587"/>
                    <a:ext cx="2315767" cy="287366"/>
                  </a:xfrm>
                  <a:custGeom>
                    <a:avLst/>
                    <a:gdLst>
                      <a:gd name="connsiteX0" fmla="*/ 33 w 1173421"/>
                      <a:gd name="connsiteY0" fmla="*/ 102432 h 141553"/>
                      <a:gd name="connsiteX1" fmla="*/ 1173455 w 1173421"/>
                      <a:gd name="connsiteY1" fmla="*/ -8 h 141553"/>
                      <a:gd name="connsiteX2" fmla="*/ 1173455 w 1173421"/>
                      <a:gd name="connsiteY2" fmla="*/ 39106 h 141553"/>
                      <a:gd name="connsiteX3" fmla="*/ 33 w 1173421"/>
                      <a:gd name="connsiteY3" fmla="*/ 141546 h 141553"/>
                      <a:gd name="connsiteX0" fmla="*/ 0 w 1173422"/>
                      <a:gd name="connsiteY0" fmla="*/ 102440 h 141554"/>
                      <a:gd name="connsiteX1" fmla="*/ 543679 w 1173422"/>
                      <a:gd name="connsiteY1" fmla="*/ 48520 h 141554"/>
                      <a:gd name="connsiteX2" fmla="*/ 1173422 w 1173422"/>
                      <a:gd name="connsiteY2" fmla="*/ 0 h 141554"/>
                      <a:gd name="connsiteX3" fmla="*/ 1173422 w 1173422"/>
                      <a:gd name="connsiteY3" fmla="*/ 39114 h 141554"/>
                      <a:gd name="connsiteX4" fmla="*/ 0 w 1173422"/>
                      <a:gd name="connsiteY4" fmla="*/ 141554 h 141554"/>
                      <a:gd name="connsiteX5" fmla="*/ 0 w 1173422"/>
                      <a:gd name="connsiteY5" fmla="*/ 102440 h 141554"/>
                      <a:gd name="connsiteX0" fmla="*/ 0 w 1173422"/>
                      <a:gd name="connsiteY0" fmla="*/ 106497 h 145611"/>
                      <a:gd name="connsiteX1" fmla="*/ 533821 w 1173422"/>
                      <a:gd name="connsiteY1" fmla="*/ 0 h 145611"/>
                      <a:gd name="connsiteX2" fmla="*/ 1173422 w 1173422"/>
                      <a:gd name="connsiteY2" fmla="*/ 4057 h 145611"/>
                      <a:gd name="connsiteX3" fmla="*/ 1173422 w 1173422"/>
                      <a:gd name="connsiteY3" fmla="*/ 43171 h 145611"/>
                      <a:gd name="connsiteX4" fmla="*/ 0 w 1173422"/>
                      <a:gd name="connsiteY4" fmla="*/ 145611 h 145611"/>
                      <a:gd name="connsiteX5" fmla="*/ 0 w 1173422"/>
                      <a:gd name="connsiteY5" fmla="*/ 106497 h 1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22" h="145611">
                        <a:moveTo>
                          <a:pt x="0" y="106497"/>
                        </a:moveTo>
                        <a:lnTo>
                          <a:pt x="533821" y="0"/>
                        </a:lnTo>
                        <a:lnTo>
                          <a:pt x="1173422" y="4057"/>
                        </a:lnTo>
                        <a:lnTo>
                          <a:pt x="1173422" y="43171"/>
                        </a:lnTo>
                        <a:lnTo>
                          <a:pt x="0" y="145611"/>
                        </a:lnTo>
                        <a:lnTo>
                          <a:pt x="0" y="106497"/>
                        </a:lnTo>
                        <a:close/>
                      </a:path>
                    </a:pathLst>
                  </a:custGeom>
                  <a:solidFill>
                    <a:schemeClr val="accent4">
                      <a:lumMod val="75000"/>
                    </a:schemeClr>
                  </a:solidFill>
                  <a:ln w="6516" cap="flat">
                    <a:noFill/>
                    <a:prstDash val="solid"/>
                    <a:miter/>
                  </a:ln>
                  <a:effectLst>
                    <a:outerShdw blurRad="44450" dist="27940" dir="5400000" algn="ctr">
                      <a:srgbClr val="000000">
                        <a:alpha val="32000"/>
                      </a:srgbClr>
                    </a:outerShdw>
                  </a:effectLst>
                  <a:sp3d>
                    <a:bevelT w="190500" h="38100"/>
                  </a:sp3d>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20">
                    <a:extLst>
                      <a:ext uri="{FF2B5EF4-FFF2-40B4-BE49-F238E27FC236}">
                        <a16:creationId xmlns:a16="http://schemas.microsoft.com/office/drawing/2014/main" id="{C4933F25-2293-35C2-CC86-1C042E7B130A}"/>
                      </a:ext>
                    </a:extLst>
                  </p:cNvPr>
                  <p:cNvSpPr/>
                  <p:nvPr/>
                </p:nvSpPr>
                <p:spPr>
                  <a:xfrm>
                    <a:off x="4014331" y="2967174"/>
                    <a:ext cx="3142829" cy="1341666"/>
                  </a:xfrm>
                  <a:custGeom>
                    <a:avLst/>
                    <a:gdLst>
                      <a:gd name="connsiteX0" fmla="*/ 1518024 w 1592502"/>
                      <a:gd name="connsiteY0" fmla="*/ 65182 h 679835"/>
                      <a:gd name="connsiteX1" fmla="*/ 353924 w 1592502"/>
                      <a:gd name="connsiteY1" fmla="*/ -8 h 679835"/>
                      <a:gd name="connsiteX2" fmla="*/ 33 w 1592502"/>
                      <a:gd name="connsiteY2" fmla="*/ 363192 h 679835"/>
                      <a:gd name="connsiteX3" fmla="*/ 419115 w 1592502"/>
                      <a:gd name="connsiteY3" fmla="*/ 679827 h 679835"/>
                      <a:gd name="connsiteX4" fmla="*/ 419115 w 1592502"/>
                      <a:gd name="connsiteY4" fmla="*/ 679827 h 679835"/>
                      <a:gd name="connsiteX5" fmla="*/ 1592536 w 1592502"/>
                      <a:gd name="connsiteY5" fmla="*/ 577387 h 679835"/>
                      <a:gd name="connsiteX6" fmla="*/ 1592536 w 1592502"/>
                      <a:gd name="connsiteY6" fmla="*/ 577387 h 67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502" h="679835">
                        <a:moveTo>
                          <a:pt x="1518024" y="65182"/>
                        </a:moveTo>
                        <a:lnTo>
                          <a:pt x="353924" y="-8"/>
                        </a:lnTo>
                        <a:lnTo>
                          <a:pt x="33" y="363192"/>
                        </a:lnTo>
                        <a:lnTo>
                          <a:pt x="419115" y="679827"/>
                        </a:lnTo>
                        <a:lnTo>
                          <a:pt x="419115" y="679827"/>
                        </a:lnTo>
                        <a:lnTo>
                          <a:pt x="1592536" y="577387"/>
                        </a:lnTo>
                        <a:lnTo>
                          <a:pt x="1592536" y="577387"/>
                        </a:lnTo>
                        <a:close/>
                      </a:path>
                    </a:pathLst>
                  </a:custGeom>
                  <a:solidFill>
                    <a:schemeClr val="accent4">
                      <a:lumMod val="75000"/>
                    </a:schemeClr>
                  </a:solidFill>
                  <a:ln w="6516" cap="flat">
                    <a:noFill/>
                    <a:prstDash val="solid"/>
                    <a:miter/>
                  </a:ln>
                  <a:effectLst>
                    <a:outerShdw blurRad="107950" dist="12700" dir="5400000" algn="ctr">
                      <a:srgbClr val="000000"/>
                    </a:outerShdw>
                  </a:effectLst>
                  <a:sp3d contourW="44450" prstMaterial="matte">
                    <a:bevelT w="63500" h="63500" prst="artDeco"/>
                    <a:contourClr>
                      <a:srgbClr val="FFFFFF"/>
                    </a:contourClr>
                  </a:sp3d>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2" name="TextBox 27">
                  <a:extLst>
                    <a:ext uri="{FF2B5EF4-FFF2-40B4-BE49-F238E27FC236}">
                      <a16:creationId xmlns:a16="http://schemas.microsoft.com/office/drawing/2014/main" id="{CA1BAD24-3226-1F77-D7BE-0A2FDD16CC7B}"/>
                    </a:ext>
                  </a:extLst>
                </p:cNvPr>
                <p:cNvSpPr txBox="1"/>
                <p:nvPr/>
              </p:nvSpPr>
              <p:spPr>
                <a:xfrm rot="21441207">
                  <a:off x="4585108" y="3252221"/>
                  <a:ext cx="2440208" cy="738664"/>
                </a:xfrm>
                <a:prstGeom prst="rect">
                  <a:avLst/>
                </a:prstGeom>
                <a:solidFill>
                  <a:schemeClr val="accent4">
                    <a:lumMod val="75000"/>
                  </a:schemeClr>
                </a:solidFill>
                <a:ln>
                  <a:noFill/>
                </a:ln>
                <a:effectLst>
                  <a:outerShdw blurRad="44450" dist="27940" dir="5400000" algn="ctr">
                    <a:srgbClr val="000000">
                      <a:alpha val="32000"/>
                    </a:srgbClr>
                  </a:outerShdw>
                </a:effectLst>
                <a:sp3d>
                  <a:bevelT w="190500" h="38100"/>
                </a:sp3d>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Arial Black" panose="020B0A04020102020204" pitchFamily="34" charset="0"/>
                    </a:rPr>
                    <a:t>SPECIALIZING IN AFFORDABLE </a:t>
                  </a:r>
                </a:p>
                <a:p>
                  <a:pPr algn="ctr"/>
                  <a:r>
                    <a:rPr lang="en-US" sz="1400" b="1" dirty="0">
                      <a:solidFill>
                        <a:schemeClr val="bg1"/>
                      </a:solidFill>
                      <a:latin typeface="Arial Black" panose="020B0A04020102020204" pitchFamily="34" charset="0"/>
                    </a:rPr>
                    <a:t>HOUSING</a:t>
                  </a:r>
                  <a:endParaRPr lang="en-US" sz="1400" b="1" dirty="0">
                    <a:solidFill>
                      <a:schemeClr val="bg1"/>
                    </a:solidFill>
                  </a:endParaRPr>
                </a:p>
              </p:txBody>
            </p:sp>
          </p:grpSp>
          <p:grpSp>
            <p:nvGrpSpPr>
              <p:cNvPr id="10" name="Group 9">
                <a:extLst>
                  <a:ext uri="{FF2B5EF4-FFF2-40B4-BE49-F238E27FC236}">
                    <a16:creationId xmlns:a16="http://schemas.microsoft.com/office/drawing/2014/main" id="{B123948F-1D9B-0839-1C49-D118B96146F0}"/>
                  </a:ext>
                </a:extLst>
              </p:cNvPr>
              <p:cNvGrpSpPr/>
              <p:nvPr/>
            </p:nvGrpSpPr>
            <p:grpSpPr>
              <a:xfrm>
                <a:off x="9293013" y="2639365"/>
                <a:ext cx="2503970" cy="1628707"/>
                <a:chOff x="8921977" y="1466725"/>
                <a:chExt cx="2926080" cy="1628707"/>
              </a:xfrm>
            </p:grpSpPr>
            <p:sp>
              <p:nvSpPr>
                <p:cNvPr id="29" name="TextBox 29">
                  <a:extLst>
                    <a:ext uri="{FF2B5EF4-FFF2-40B4-BE49-F238E27FC236}">
                      <a16:creationId xmlns:a16="http://schemas.microsoft.com/office/drawing/2014/main" id="{BF238566-858C-2545-808B-AA533DAB4321}"/>
                    </a:ext>
                  </a:extLst>
                </p:cNvPr>
                <p:cNvSpPr txBox="1"/>
                <p:nvPr/>
              </p:nvSpPr>
              <p:spPr>
                <a:xfrm>
                  <a:off x="8921977" y="1466725"/>
                  <a:ext cx="292608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cap="all" noProof="1">
                      <a:solidFill>
                        <a:schemeClr val="accent4">
                          <a:lumMod val="75000"/>
                        </a:schemeClr>
                      </a:solidFill>
                    </a:rPr>
                    <a:t>VENCO</a:t>
                  </a:r>
                </a:p>
              </p:txBody>
            </p:sp>
            <p:sp>
              <p:nvSpPr>
                <p:cNvPr id="30" name="TextBox 30">
                  <a:extLst>
                    <a:ext uri="{FF2B5EF4-FFF2-40B4-BE49-F238E27FC236}">
                      <a16:creationId xmlns:a16="http://schemas.microsoft.com/office/drawing/2014/main" id="{D7E87CEC-CD13-13F7-D2DC-9614B231CF53}"/>
                    </a:ext>
                  </a:extLst>
                </p:cNvPr>
                <p:cNvSpPr txBox="1"/>
                <p:nvPr/>
              </p:nvSpPr>
              <p:spPr>
                <a:xfrm>
                  <a:off x="8921977" y="1925881"/>
                  <a:ext cx="2926080" cy="1169551"/>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noProof="1">
                      <a:solidFill>
                        <a:schemeClr val="tx1">
                          <a:lumMod val="65000"/>
                          <a:lumOff val="35000"/>
                        </a:schemeClr>
                      </a:solidFill>
                    </a:rPr>
                    <a:t>Offers a suite of solutions designed to streamline property management such as; Collections management, Utility vending, Charge administration</a:t>
                  </a:r>
                </a:p>
              </p:txBody>
            </p:sp>
          </p:grpSp>
          <p:grpSp>
            <p:nvGrpSpPr>
              <p:cNvPr id="11" name="Group 10">
                <a:extLst>
                  <a:ext uri="{FF2B5EF4-FFF2-40B4-BE49-F238E27FC236}">
                    <a16:creationId xmlns:a16="http://schemas.microsoft.com/office/drawing/2014/main" id="{F65D3141-25E7-2E13-473D-8DF9C7DD84D5}"/>
                  </a:ext>
                </a:extLst>
              </p:cNvPr>
              <p:cNvGrpSpPr/>
              <p:nvPr/>
            </p:nvGrpSpPr>
            <p:grpSpPr>
              <a:xfrm>
                <a:off x="9293013" y="4344459"/>
                <a:ext cx="2503970" cy="1844151"/>
                <a:chOff x="9123549" y="4652338"/>
                <a:chExt cx="2503970" cy="1844151"/>
              </a:xfrm>
            </p:grpSpPr>
            <p:sp>
              <p:nvSpPr>
                <p:cNvPr id="27" name="TextBox 32">
                  <a:extLst>
                    <a:ext uri="{FF2B5EF4-FFF2-40B4-BE49-F238E27FC236}">
                      <a16:creationId xmlns:a16="http://schemas.microsoft.com/office/drawing/2014/main" id="{9FFDCE1E-A181-D5CD-3189-6D24971AB680}"/>
                    </a:ext>
                  </a:extLst>
                </p:cNvPr>
                <p:cNvSpPr txBox="1"/>
                <p:nvPr/>
              </p:nvSpPr>
              <p:spPr>
                <a:xfrm>
                  <a:off x="9123549" y="4652338"/>
                  <a:ext cx="250397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cap="all" noProof="1">
                      <a:solidFill>
                        <a:schemeClr val="accent4">
                          <a:lumMod val="75000"/>
                        </a:schemeClr>
                      </a:solidFill>
                    </a:rPr>
                    <a:t>Spleet</a:t>
                  </a:r>
                  <a:endParaRPr lang="en-US" sz="2400" b="1" cap="all" noProof="1">
                    <a:solidFill>
                      <a:schemeClr val="accent6">
                        <a:lumMod val="50000"/>
                      </a:schemeClr>
                    </a:solidFill>
                  </a:endParaRPr>
                </a:p>
              </p:txBody>
            </p:sp>
            <p:sp>
              <p:nvSpPr>
                <p:cNvPr id="28" name="TextBox 33">
                  <a:extLst>
                    <a:ext uri="{FF2B5EF4-FFF2-40B4-BE49-F238E27FC236}">
                      <a16:creationId xmlns:a16="http://schemas.microsoft.com/office/drawing/2014/main" id="{B1F62386-852D-E946-9D67-AD7CDF8B1442}"/>
                    </a:ext>
                  </a:extLst>
                </p:cNvPr>
                <p:cNvSpPr txBox="1"/>
                <p:nvPr/>
              </p:nvSpPr>
              <p:spPr>
                <a:xfrm>
                  <a:off x="9123549" y="5111494"/>
                  <a:ext cx="2503970" cy="1384995"/>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noProof="1">
                      <a:solidFill>
                        <a:schemeClr val="tx1">
                          <a:lumMod val="65000"/>
                          <a:lumOff val="35000"/>
                        </a:schemeClr>
                      </a:solidFill>
                    </a:rPr>
                    <a:t>Offer products that find apartments and pays monthly, carry out due diligence and verify tenants, request facility management for property and apply for rental loans.</a:t>
                  </a:r>
                </a:p>
              </p:txBody>
            </p:sp>
          </p:grpSp>
          <p:grpSp>
            <p:nvGrpSpPr>
              <p:cNvPr id="12" name="Group 11">
                <a:extLst>
                  <a:ext uri="{FF2B5EF4-FFF2-40B4-BE49-F238E27FC236}">
                    <a16:creationId xmlns:a16="http://schemas.microsoft.com/office/drawing/2014/main" id="{1D680CC1-4FDA-2E15-7991-5BE6EDB024B8}"/>
                  </a:ext>
                </a:extLst>
              </p:cNvPr>
              <p:cNvGrpSpPr/>
              <p:nvPr/>
            </p:nvGrpSpPr>
            <p:grpSpPr>
              <a:xfrm>
                <a:off x="1147264" y="2639365"/>
                <a:ext cx="2503970" cy="1628707"/>
                <a:chOff x="332936" y="2627766"/>
                <a:chExt cx="2926080" cy="1628707"/>
              </a:xfrm>
            </p:grpSpPr>
            <p:sp>
              <p:nvSpPr>
                <p:cNvPr id="25" name="TextBox 35">
                  <a:extLst>
                    <a:ext uri="{FF2B5EF4-FFF2-40B4-BE49-F238E27FC236}">
                      <a16:creationId xmlns:a16="http://schemas.microsoft.com/office/drawing/2014/main" id="{8B7CFF9B-18BE-EA32-8E06-E1366F565848}"/>
                    </a:ext>
                  </a:extLst>
                </p:cNvPr>
                <p:cNvSpPr txBox="1"/>
                <p:nvPr/>
              </p:nvSpPr>
              <p:spPr>
                <a:xfrm>
                  <a:off x="332936" y="2627766"/>
                  <a:ext cx="292608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cap="all" noProof="1">
                      <a:solidFill>
                        <a:schemeClr val="accent4">
                          <a:lumMod val="75000"/>
                        </a:schemeClr>
                      </a:solidFill>
                    </a:rPr>
                    <a:t>Estate Intel</a:t>
                  </a:r>
                </a:p>
              </p:txBody>
            </p:sp>
            <p:sp>
              <p:nvSpPr>
                <p:cNvPr id="26" name="TextBox 36">
                  <a:extLst>
                    <a:ext uri="{FF2B5EF4-FFF2-40B4-BE49-F238E27FC236}">
                      <a16:creationId xmlns:a16="http://schemas.microsoft.com/office/drawing/2014/main" id="{8434B9EC-FC7B-42CD-63CE-155FC8E7B4B5}"/>
                    </a:ext>
                  </a:extLst>
                </p:cNvPr>
                <p:cNvSpPr txBox="1"/>
                <p:nvPr/>
              </p:nvSpPr>
              <p:spPr>
                <a:xfrm>
                  <a:off x="332936" y="3086922"/>
                  <a:ext cx="2926080" cy="1169551"/>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noProof="1">
                      <a:solidFill>
                        <a:schemeClr val="tx1">
                          <a:lumMod val="65000"/>
                          <a:lumOff val="35000"/>
                        </a:schemeClr>
                      </a:solidFill>
                    </a:rPr>
                    <a:t>A data platform that helps organisations interacting with the real estate and construction industry make faster and smarter decisions. </a:t>
                  </a:r>
                </a:p>
              </p:txBody>
            </p:sp>
          </p:grpSp>
          <p:grpSp>
            <p:nvGrpSpPr>
              <p:cNvPr id="13" name="Group 12">
                <a:extLst>
                  <a:ext uri="{FF2B5EF4-FFF2-40B4-BE49-F238E27FC236}">
                    <a16:creationId xmlns:a16="http://schemas.microsoft.com/office/drawing/2014/main" id="{D3654684-01B5-7A1E-05DF-9F884FFC44FA}"/>
                  </a:ext>
                </a:extLst>
              </p:cNvPr>
              <p:cNvGrpSpPr/>
              <p:nvPr/>
            </p:nvGrpSpPr>
            <p:grpSpPr>
              <a:xfrm>
                <a:off x="1147264" y="4098238"/>
                <a:ext cx="2503970" cy="1659484"/>
                <a:chOff x="332936" y="4406117"/>
                <a:chExt cx="2926080" cy="1659484"/>
              </a:xfrm>
            </p:grpSpPr>
            <p:sp>
              <p:nvSpPr>
                <p:cNvPr id="23" name="TextBox 38">
                  <a:extLst>
                    <a:ext uri="{FF2B5EF4-FFF2-40B4-BE49-F238E27FC236}">
                      <a16:creationId xmlns:a16="http://schemas.microsoft.com/office/drawing/2014/main" id="{D7C208CC-0284-70BE-2DAE-98C3498ED0EE}"/>
                    </a:ext>
                  </a:extLst>
                </p:cNvPr>
                <p:cNvSpPr txBox="1"/>
                <p:nvPr/>
              </p:nvSpPr>
              <p:spPr>
                <a:xfrm>
                  <a:off x="332936" y="4406117"/>
                  <a:ext cx="2926080" cy="7078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cap="all" noProof="1">
                      <a:solidFill>
                        <a:schemeClr val="accent4">
                          <a:lumMod val="75000"/>
                        </a:schemeClr>
                      </a:solidFill>
                    </a:rPr>
                    <a:t>Pison Housing Company </a:t>
                  </a:r>
                </a:p>
              </p:txBody>
            </p:sp>
            <p:sp>
              <p:nvSpPr>
                <p:cNvPr id="24" name="TextBox 39">
                  <a:extLst>
                    <a:ext uri="{FF2B5EF4-FFF2-40B4-BE49-F238E27FC236}">
                      <a16:creationId xmlns:a16="http://schemas.microsoft.com/office/drawing/2014/main" id="{94DC7C0D-E513-46CA-160E-5D97E36630E2}"/>
                    </a:ext>
                  </a:extLst>
                </p:cNvPr>
                <p:cNvSpPr txBox="1"/>
                <p:nvPr/>
              </p:nvSpPr>
              <p:spPr>
                <a:xfrm>
                  <a:off x="332936" y="5111494"/>
                  <a:ext cx="2926080" cy="954107"/>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noProof="1">
                      <a:solidFill>
                        <a:schemeClr val="tx1">
                          <a:lumMod val="65000"/>
                          <a:lumOff val="35000"/>
                        </a:schemeClr>
                      </a:solidFill>
                    </a:rPr>
                    <a:t>Map, segment, analyse, and classify the Nigerian residential and commercial real estate markets.</a:t>
                  </a:r>
                </a:p>
              </p:txBody>
            </p:sp>
          </p:grpSp>
          <p:grpSp>
            <p:nvGrpSpPr>
              <p:cNvPr id="14" name="Group 13">
                <a:extLst>
                  <a:ext uri="{FF2B5EF4-FFF2-40B4-BE49-F238E27FC236}">
                    <a16:creationId xmlns:a16="http://schemas.microsoft.com/office/drawing/2014/main" id="{0022D1BE-2510-9B18-2875-23B176187DC9}"/>
                  </a:ext>
                </a:extLst>
              </p:cNvPr>
              <p:cNvGrpSpPr/>
              <p:nvPr/>
            </p:nvGrpSpPr>
            <p:grpSpPr>
              <a:xfrm>
                <a:off x="9293013" y="688050"/>
                <a:ext cx="2503970" cy="1874928"/>
                <a:chOff x="9123549" y="995929"/>
                <a:chExt cx="2503970" cy="1874928"/>
              </a:xfrm>
            </p:grpSpPr>
            <p:sp>
              <p:nvSpPr>
                <p:cNvPr id="21" name="TextBox 41">
                  <a:extLst>
                    <a:ext uri="{FF2B5EF4-FFF2-40B4-BE49-F238E27FC236}">
                      <a16:creationId xmlns:a16="http://schemas.microsoft.com/office/drawing/2014/main" id="{59F48814-6818-D51B-058A-237A04E0E7B0}"/>
                    </a:ext>
                  </a:extLst>
                </p:cNvPr>
                <p:cNvSpPr txBox="1"/>
                <p:nvPr/>
              </p:nvSpPr>
              <p:spPr>
                <a:xfrm>
                  <a:off x="9123549" y="995929"/>
                  <a:ext cx="2503970" cy="7078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cap="all" noProof="1">
                      <a:solidFill>
                        <a:schemeClr val="accent4">
                          <a:lumMod val="75000"/>
                        </a:schemeClr>
                      </a:solidFill>
                    </a:rPr>
                    <a:t>Real estate information centre</a:t>
                  </a:r>
                </a:p>
              </p:txBody>
            </p:sp>
            <p:sp>
              <p:nvSpPr>
                <p:cNvPr id="22" name="TextBox 42">
                  <a:extLst>
                    <a:ext uri="{FF2B5EF4-FFF2-40B4-BE49-F238E27FC236}">
                      <a16:creationId xmlns:a16="http://schemas.microsoft.com/office/drawing/2014/main" id="{872B6921-B076-1660-0CE8-5AE91A3075FE}"/>
                    </a:ext>
                  </a:extLst>
                </p:cNvPr>
                <p:cNvSpPr txBox="1"/>
                <p:nvPr/>
              </p:nvSpPr>
              <p:spPr>
                <a:xfrm>
                  <a:off x="9123549" y="1701306"/>
                  <a:ext cx="2503970" cy="1169551"/>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noProof="1">
                      <a:solidFill>
                        <a:schemeClr val="tx1">
                          <a:lumMod val="65000"/>
                          <a:lumOff val="35000"/>
                        </a:schemeClr>
                      </a:solidFill>
                    </a:rPr>
                    <a:t>Provide access hard to get real estate data and information in a timely and cost effective basis by providing intelligent and user-friendly information solutions.</a:t>
                  </a:r>
                </a:p>
              </p:txBody>
            </p:sp>
          </p:grpSp>
        </p:grpSp>
      </p:grpSp>
      <p:sp>
        <p:nvSpPr>
          <p:cNvPr id="45" name="Title 1"/>
          <p:cNvSpPr>
            <a:spLocks noGrp="1"/>
          </p:cNvSpPr>
          <p:nvPr>
            <p:ph type="title"/>
          </p:nvPr>
        </p:nvSpPr>
        <p:spPr>
          <a:xfrm>
            <a:off x="0" y="1"/>
            <a:ext cx="12192000" cy="1041399"/>
          </a:xfrm>
          <a:solidFill>
            <a:schemeClr val="accent4">
              <a:lumMod val="75000"/>
            </a:schemeClr>
          </a:solidFill>
        </p:spPr>
        <p:txBody>
          <a:bodyPr>
            <a:normAutofit/>
          </a:bodyPr>
          <a:lstStyle/>
          <a:p>
            <a:pPr algn="ctr"/>
            <a:r>
              <a:rPr lang="en-US" sz="2800" b="1" dirty="0">
                <a:solidFill>
                  <a:schemeClr val="bg1"/>
                </a:solidFill>
                <a:latin typeface="Arial Black" panose="020B0A04020102020204" pitchFamily="34" charset="0"/>
              </a:rPr>
              <a:t>NIGERIA DATA MANAGEMENT COMPANIES SPECIALIZING IN AFFORDABLE HOUSING</a:t>
            </a:r>
            <a:endParaRPr lang="en-US" sz="4000" dirty="0">
              <a:solidFill>
                <a:schemeClr val="bg1"/>
              </a:solidFill>
            </a:endParaRPr>
          </a:p>
        </p:txBody>
      </p:sp>
      <p:pic>
        <p:nvPicPr>
          <p:cNvPr id="46" name="Graphic 50" descr="Gears with solid fill">
            <a:extLst>
              <a:ext uri="{FF2B5EF4-FFF2-40B4-BE49-F238E27FC236}">
                <a16:creationId xmlns:a16="http://schemas.microsoft.com/office/drawing/2014/main" id="{73D2E06A-5A23-8DEC-565B-3AB6668327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777" y="1420357"/>
            <a:ext cx="630966" cy="634979"/>
          </a:xfrm>
          <a:prstGeom prst="rect">
            <a:avLst/>
          </a:prstGeom>
        </p:spPr>
      </p:pic>
      <p:pic>
        <p:nvPicPr>
          <p:cNvPr id="47" name="Graphic 50" descr="Gears with solid fill">
            <a:extLst>
              <a:ext uri="{FF2B5EF4-FFF2-40B4-BE49-F238E27FC236}">
                <a16:creationId xmlns:a16="http://schemas.microsoft.com/office/drawing/2014/main" id="{73D2E06A-5A23-8DEC-565B-3AB6668327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0992" y="3205462"/>
            <a:ext cx="630966" cy="634979"/>
          </a:xfrm>
          <a:prstGeom prst="rect">
            <a:avLst/>
          </a:prstGeom>
        </p:spPr>
      </p:pic>
      <p:pic>
        <p:nvPicPr>
          <p:cNvPr id="48" name="Graphic 50" descr="Gears with solid fill">
            <a:extLst>
              <a:ext uri="{FF2B5EF4-FFF2-40B4-BE49-F238E27FC236}">
                <a16:creationId xmlns:a16="http://schemas.microsoft.com/office/drawing/2014/main" id="{73D2E06A-5A23-8DEC-565B-3AB6668327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2231" y="4820569"/>
            <a:ext cx="630966" cy="634979"/>
          </a:xfrm>
          <a:prstGeom prst="rect">
            <a:avLst/>
          </a:prstGeom>
        </p:spPr>
      </p:pic>
      <p:pic>
        <p:nvPicPr>
          <p:cNvPr id="49" name="Graphic 50" descr="Gears with solid fill">
            <a:extLst>
              <a:ext uri="{FF2B5EF4-FFF2-40B4-BE49-F238E27FC236}">
                <a16:creationId xmlns:a16="http://schemas.microsoft.com/office/drawing/2014/main" id="{73D2E06A-5A23-8DEC-565B-3AB6668327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6371" y="1339983"/>
            <a:ext cx="630966" cy="634979"/>
          </a:xfrm>
          <a:prstGeom prst="rect">
            <a:avLst/>
          </a:prstGeom>
        </p:spPr>
      </p:pic>
      <p:pic>
        <p:nvPicPr>
          <p:cNvPr id="50" name="Graphic 50" descr="Gears with solid fill">
            <a:extLst>
              <a:ext uri="{FF2B5EF4-FFF2-40B4-BE49-F238E27FC236}">
                <a16:creationId xmlns:a16="http://schemas.microsoft.com/office/drawing/2014/main" id="{73D2E06A-5A23-8DEC-565B-3AB6668327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6371" y="3233106"/>
            <a:ext cx="630966" cy="634979"/>
          </a:xfrm>
          <a:prstGeom prst="rect">
            <a:avLst/>
          </a:prstGeom>
        </p:spPr>
      </p:pic>
      <p:pic>
        <p:nvPicPr>
          <p:cNvPr id="51" name="Graphic 50" descr="Gears with solid fill">
            <a:extLst>
              <a:ext uri="{FF2B5EF4-FFF2-40B4-BE49-F238E27FC236}">
                <a16:creationId xmlns:a16="http://schemas.microsoft.com/office/drawing/2014/main" id="{73D2E06A-5A23-8DEC-565B-3AB6668327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78751" y="4914829"/>
            <a:ext cx="630966" cy="634979"/>
          </a:xfrm>
          <a:prstGeom prst="rect">
            <a:avLst/>
          </a:prstGeom>
        </p:spPr>
      </p:pic>
    </p:spTree>
    <p:extLst>
      <p:ext uri="{BB962C8B-B14F-4D97-AF65-F5344CB8AC3E}">
        <p14:creationId xmlns:p14="http://schemas.microsoft.com/office/powerpoint/2010/main" val="1713069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05D14-2FFA-48F6-822D-B3EC5A475184}"/>
              </a:ext>
            </a:extLst>
          </p:cNvPr>
          <p:cNvSpPr>
            <a:spLocks noGrp="1"/>
          </p:cNvSpPr>
          <p:nvPr>
            <p:ph type="title"/>
          </p:nvPr>
        </p:nvSpPr>
        <p:spPr>
          <a:xfrm>
            <a:off x="0" y="0"/>
            <a:ext cx="12192000" cy="4562475"/>
          </a:xfrm>
          <a:solidFill>
            <a:srgbClr val="7030A0"/>
          </a:solidFill>
        </p:spPr>
        <p:txBody>
          <a:bodyPr>
            <a:normAutofit/>
          </a:bodyPr>
          <a:lstStyle/>
          <a:p>
            <a:pPr algn="ctr"/>
            <a:r>
              <a:rPr lang="en-US" sz="4800" dirty="0">
                <a:solidFill>
                  <a:schemeClr val="bg1"/>
                </a:solidFill>
                <a:latin typeface="Arial Black" panose="020B0A04020102020204" pitchFamily="34" charset="0"/>
              </a:rPr>
              <a:t>Section Two</a:t>
            </a:r>
            <a:br>
              <a:rPr lang="en-US" sz="4800" dirty="0">
                <a:solidFill>
                  <a:schemeClr val="bg1"/>
                </a:solidFill>
                <a:latin typeface="Arial Black" panose="020B0A04020102020204" pitchFamily="34" charset="0"/>
              </a:rPr>
            </a:br>
            <a:br>
              <a:rPr lang="en-US" sz="4800" dirty="0">
                <a:solidFill>
                  <a:schemeClr val="bg1"/>
                </a:solidFill>
                <a:latin typeface="Arial Black" panose="020B0A04020102020204" pitchFamily="34" charset="0"/>
              </a:rPr>
            </a:br>
            <a:r>
              <a:rPr lang="en-US" sz="4800" dirty="0">
                <a:solidFill>
                  <a:schemeClr val="bg1"/>
                </a:solidFill>
                <a:latin typeface="Arial Black" panose="020B0A04020102020204" pitchFamily="34" charset="0"/>
              </a:rPr>
              <a:t>DATA AGENDA FOR AFRICA</a:t>
            </a:r>
            <a:br>
              <a:rPr lang="en-US" sz="4800" dirty="0">
                <a:solidFill>
                  <a:schemeClr val="bg1"/>
                </a:solidFill>
                <a:latin typeface="Arial Black" panose="020B0A04020102020204" pitchFamily="34" charset="0"/>
              </a:rPr>
            </a:br>
            <a:endParaRPr lang="en-US" sz="4800" dirty="0">
              <a:solidFill>
                <a:schemeClr val="bg1"/>
              </a:solidFill>
              <a:latin typeface="Arial Black" panose="020B0A04020102020204" pitchFamily="34" charset="0"/>
            </a:endParaRPr>
          </a:p>
        </p:txBody>
      </p:sp>
      <p:sp>
        <p:nvSpPr>
          <p:cNvPr id="3" name="Text Placeholder 2">
            <a:extLst>
              <a:ext uri="{FF2B5EF4-FFF2-40B4-BE49-F238E27FC236}">
                <a16:creationId xmlns:a16="http://schemas.microsoft.com/office/drawing/2014/main" id="{99159491-F479-4F83-8BA2-112A75C2D6C6}"/>
              </a:ext>
            </a:extLst>
          </p:cNvPr>
          <p:cNvSpPr>
            <a:spLocks noGrp="1"/>
          </p:cNvSpPr>
          <p:nvPr>
            <p:ph type="body" idx="1"/>
          </p:nvPr>
        </p:nvSpPr>
        <p:spPr/>
        <p:txBody>
          <a:bodyPr/>
          <a:lstStyle/>
          <a:p>
            <a:endParaRPr lang="en-US" dirty="0"/>
          </a:p>
          <a:p>
            <a:pPr algn="ctr"/>
            <a:r>
              <a:rPr lang="en-US" b="1" dirty="0">
                <a:latin typeface="Arial Black" panose="020B0A04020102020204" pitchFamily="34" charset="0"/>
              </a:rPr>
              <a:t>THE IMPERATIVES FOR DIGITIZATION</a:t>
            </a:r>
          </a:p>
        </p:txBody>
      </p:sp>
    </p:spTree>
    <p:extLst>
      <p:ext uri="{BB962C8B-B14F-4D97-AF65-F5344CB8AC3E}">
        <p14:creationId xmlns:p14="http://schemas.microsoft.com/office/powerpoint/2010/main" val="769618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CAC0520-E25D-4DAA-A137-E28F88B06888}"/>
              </a:ext>
            </a:extLst>
          </p:cNvPr>
          <p:cNvGrpSpPr/>
          <p:nvPr/>
        </p:nvGrpSpPr>
        <p:grpSpPr>
          <a:xfrm>
            <a:off x="2002155" y="1489016"/>
            <a:ext cx="3920490" cy="1769109"/>
            <a:chOff x="1996439" y="1494788"/>
            <a:chExt cx="3920490" cy="1769109"/>
          </a:xfrm>
        </p:grpSpPr>
        <p:sp>
          <p:nvSpPr>
            <p:cNvPr id="34" name="Shape">
              <a:extLst>
                <a:ext uri="{FF2B5EF4-FFF2-40B4-BE49-F238E27FC236}">
                  <a16:creationId xmlns:a16="http://schemas.microsoft.com/office/drawing/2014/main" id="{CB36B06C-D417-4985-8203-E5BD7E927BD2}"/>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35" name="Shape">
              <a:extLst>
                <a:ext uri="{FF2B5EF4-FFF2-40B4-BE49-F238E27FC236}">
                  <a16:creationId xmlns:a16="http://schemas.microsoft.com/office/drawing/2014/main" id="{31B961B7-0E90-4550-81C4-5ECF33724193}"/>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chemeClr val="accent2">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grpSp>
      <p:grpSp>
        <p:nvGrpSpPr>
          <p:cNvPr id="5" name="Group 4">
            <a:extLst>
              <a:ext uri="{FF2B5EF4-FFF2-40B4-BE49-F238E27FC236}">
                <a16:creationId xmlns:a16="http://schemas.microsoft.com/office/drawing/2014/main" id="{984F469A-56C9-434C-8A92-381FAAED792B}"/>
              </a:ext>
            </a:extLst>
          </p:cNvPr>
          <p:cNvGrpSpPr/>
          <p:nvPr/>
        </p:nvGrpSpPr>
        <p:grpSpPr>
          <a:xfrm>
            <a:off x="6269355" y="1489016"/>
            <a:ext cx="3920490" cy="1769109"/>
            <a:chOff x="6263639" y="1494788"/>
            <a:chExt cx="3920490" cy="1769109"/>
          </a:xfrm>
        </p:grpSpPr>
        <p:sp>
          <p:nvSpPr>
            <p:cNvPr id="32" name="Shape">
              <a:extLst>
                <a:ext uri="{FF2B5EF4-FFF2-40B4-BE49-F238E27FC236}">
                  <a16:creationId xmlns:a16="http://schemas.microsoft.com/office/drawing/2014/main" id="{CCFB6C16-0687-4429-A3CD-74954A73B4B4}"/>
                </a:ext>
              </a:extLst>
            </p:cNvPr>
            <p:cNvSpPr/>
            <p:nvPr/>
          </p:nvSpPr>
          <p:spPr>
            <a:xfrm>
              <a:off x="62636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5"/>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33" name="Shape">
              <a:extLst>
                <a:ext uri="{FF2B5EF4-FFF2-40B4-BE49-F238E27FC236}">
                  <a16:creationId xmlns:a16="http://schemas.microsoft.com/office/drawing/2014/main" id="{B04DF09B-CC04-4B6A-B352-5E00B4548660}"/>
                </a:ext>
              </a:extLst>
            </p:cNvPr>
            <p:cNvSpPr/>
            <p:nvPr/>
          </p:nvSpPr>
          <p:spPr>
            <a:xfrm>
              <a:off x="93002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chemeClr val="accent5">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grpSp>
      <p:grpSp>
        <p:nvGrpSpPr>
          <p:cNvPr id="6" name="Group 5">
            <a:extLst>
              <a:ext uri="{FF2B5EF4-FFF2-40B4-BE49-F238E27FC236}">
                <a16:creationId xmlns:a16="http://schemas.microsoft.com/office/drawing/2014/main" id="{A81E4189-2394-4DB1-873A-F7B5C5344EF4}"/>
              </a:ext>
            </a:extLst>
          </p:cNvPr>
          <p:cNvGrpSpPr/>
          <p:nvPr/>
        </p:nvGrpSpPr>
        <p:grpSpPr>
          <a:xfrm>
            <a:off x="2002155" y="3599876"/>
            <a:ext cx="3920490" cy="1769109"/>
            <a:chOff x="1996439" y="3590288"/>
            <a:chExt cx="3920490" cy="1769109"/>
          </a:xfrm>
        </p:grpSpPr>
        <p:sp>
          <p:nvSpPr>
            <p:cNvPr id="30" name="Shape">
              <a:extLst>
                <a:ext uri="{FF2B5EF4-FFF2-40B4-BE49-F238E27FC236}">
                  <a16:creationId xmlns:a16="http://schemas.microsoft.com/office/drawing/2014/main" id="{18D70472-0A73-49A6-8C4A-078CA261DDDE}"/>
                </a:ext>
              </a:extLst>
            </p:cNvPr>
            <p:cNvSpPr/>
            <p:nvPr/>
          </p:nvSpPr>
          <p:spPr>
            <a:xfrm>
              <a:off x="1996439" y="35902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40"/>
                  </a:lnTo>
                  <a:cubicBezTo>
                    <a:pt x="21600" y="961"/>
                    <a:pt x="21166" y="0"/>
                    <a:pt x="20627" y="0"/>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31" name="Shape">
              <a:extLst>
                <a:ext uri="{FF2B5EF4-FFF2-40B4-BE49-F238E27FC236}">
                  <a16:creationId xmlns:a16="http://schemas.microsoft.com/office/drawing/2014/main" id="{6991F3AA-8886-4F48-AF4C-6377EA6F3970}"/>
                </a:ext>
              </a:extLst>
            </p:cNvPr>
            <p:cNvSpPr/>
            <p:nvPr/>
          </p:nvSpPr>
          <p:spPr>
            <a:xfrm>
              <a:off x="5033009" y="44754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chemeClr val="accent6">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grpSp>
      <p:grpSp>
        <p:nvGrpSpPr>
          <p:cNvPr id="7" name="Group 6">
            <a:extLst>
              <a:ext uri="{FF2B5EF4-FFF2-40B4-BE49-F238E27FC236}">
                <a16:creationId xmlns:a16="http://schemas.microsoft.com/office/drawing/2014/main" id="{E849A54A-D646-4EF7-A2F1-C6A79A00B4DA}"/>
              </a:ext>
            </a:extLst>
          </p:cNvPr>
          <p:cNvGrpSpPr/>
          <p:nvPr/>
        </p:nvGrpSpPr>
        <p:grpSpPr>
          <a:xfrm>
            <a:off x="6269355" y="3584516"/>
            <a:ext cx="3920490" cy="1769109"/>
            <a:chOff x="6263639" y="3590288"/>
            <a:chExt cx="3920490" cy="1769109"/>
          </a:xfrm>
        </p:grpSpPr>
        <p:sp>
          <p:nvSpPr>
            <p:cNvPr id="28" name="Shape">
              <a:extLst>
                <a:ext uri="{FF2B5EF4-FFF2-40B4-BE49-F238E27FC236}">
                  <a16:creationId xmlns:a16="http://schemas.microsoft.com/office/drawing/2014/main" id="{F658EE31-E09D-4FA2-8817-03E70CF83CD2}"/>
                </a:ext>
              </a:extLst>
            </p:cNvPr>
            <p:cNvSpPr/>
            <p:nvPr/>
          </p:nvSpPr>
          <p:spPr>
            <a:xfrm>
              <a:off x="6263639" y="35902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40"/>
                  </a:lnTo>
                  <a:cubicBezTo>
                    <a:pt x="21600" y="961"/>
                    <a:pt x="21166" y="0"/>
                    <a:pt x="20627" y="0"/>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29" name="Shape">
              <a:extLst>
                <a:ext uri="{FF2B5EF4-FFF2-40B4-BE49-F238E27FC236}">
                  <a16:creationId xmlns:a16="http://schemas.microsoft.com/office/drawing/2014/main" id="{759ECC02-6ECD-47F8-918D-E88CA49CCBAC}"/>
                </a:ext>
              </a:extLst>
            </p:cNvPr>
            <p:cNvSpPr/>
            <p:nvPr/>
          </p:nvSpPr>
          <p:spPr>
            <a:xfrm>
              <a:off x="9300209" y="44754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chemeClr val="accent3">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grpSp>
      <p:sp>
        <p:nvSpPr>
          <p:cNvPr id="27" name="TextBox 13">
            <a:extLst>
              <a:ext uri="{FF2B5EF4-FFF2-40B4-BE49-F238E27FC236}">
                <a16:creationId xmlns:a16="http://schemas.microsoft.com/office/drawing/2014/main" id="{B033FC4D-4B91-46F2-8754-B77EB92ECB4E}"/>
              </a:ext>
            </a:extLst>
          </p:cNvPr>
          <p:cNvSpPr txBox="1"/>
          <p:nvPr/>
        </p:nvSpPr>
        <p:spPr>
          <a:xfrm>
            <a:off x="6637876" y="1896516"/>
            <a:ext cx="2468880" cy="954107"/>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noProof="1">
                <a:solidFill>
                  <a:schemeClr val="bg1"/>
                </a:solidFill>
              </a:rPr>
              <a:t>The objective of the Data Agenda is to catalyse the provision and dissemination of this data</a:t>
            </a:r>
          </a:p>
        </p:txBody>
      </p:sp>
      <p:sp>
        <p:nvSpPr>
          <p:cNvPr id="25" name="TextBox 16">
            <a:extLst>
              <a:ext uri="{FF2B5EF4-FFF2-40B4-BE49-F238E27FC236}">
                <a16:creationId xmlns:a16="http://schemas.microsoft.com/office/drawing/2014/main" id="{8B4843C9-91EE-4B19-A913-2C1866CD060C}"/>
              </a:ext>
            </a:extLst>
          </p:cNvPr>
          <p:cNvSpPr txBox="1"/>
          <p:nvPr/>
        </p:nvSpPr>
        <p:spPr>
          <a:xfrm>
            <a:off x="2293190" y="1848907"/>
            <a:ext cx="2468880" cy="1077218"/>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Market intelligence &amp; data is </a:t>
            </a:r>
            <a:r>
              <a:rPr lang="en-US" sz="1600" b="1" dirty="0"/>
              <a:t>fundamental market infrastructure </a:t>
            </a:r>
            <a:r>
              <a:rPr lang="en-US" sz="1600" dirty="0"/>
              <a:t>for the housing finance sector</a:t>
            </a:r>
          </a:p>
        </p:txBody>
      </p:sp>
      <p:sp>
        <p:nvSpPr>
          <p:cNvPr id="23" name="TextBox 19">
            <a:extLst>
              <a:ext uri="{FF2B5EF4-FFF2-40B4-BE49-F238E27FC236}">
                <a16:creationId xmlns:a16="http://schemas.microsoft.com/office/drawing/2014/main" id="{6AFB35C4-30E7-4196-B688-97C03309AA63}"/>
              </a:ext>
            </a:extLst>
          </p:cNvPr>
          <p:cNvSpPr txBox="1"/>
          <p:nvPr/>
        </p:nvSpPr>
        <p:spPr>
          <a:xfrm>
            <a:off x="6577965" y="3705741"/>
            <a:ext cx="2468880" cy="1600438"/>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noProof="1">
                <a:solidFill>
                  <a:schemeClr val="bg1"/>
                </a:solidFill>
              </a:rPr>
              <a:t>The vision is the </a:t>
            </a:r>
            <a:r>
              <a:rPr lang="en-US" sz="1400" b="1" noProof="1">
                <a:solidFill>
                  <a:schemeClr val="bg1"/>
                </a:solidFill>
              </a:rPr>
              <a:t>development of a housing and housing finance data universe in Africa</a:t>
            </a:r>
            <a:r>
              <a:rPr lang="en-US" sz="1400" noProof="1">
                <a:solidFill>
                  <a:schemeClr val="bg1"/>
                </a:solidFill>
              </a:rPr>
              <a:t> that provides regulators, policymakers, developers and housing financiers with </a:t>
            </a:r>
            <a:r>
              <a:rPr lang="en-US" sz="1400" b="1" noProof="1">
                <a:solidFill>
                  <a:schemeClr val="bg1"/>
                </a:solidFill>
              </a:rPr>
              <a:t>accurate, relevant and current data</a:t>
            </a:r>
            <a:r>
              <a:rPr lang="en-US" sz="1400" noProof="1">
                <a:solidFill>
                  <a:schemeClr val="bg1"/>
                </a:solidFill>
              </a:rPr>
              <a:t>.</a:t>
            </a:r>
          </a:p>
        </p:txBody>
      </p:sp>
      <p:sp>
        <p:nvSpPr>
          <p:cNvPr id="21" name="TextBox 22">
            <a:extLst>
              <a:ext uri="{FF2B5EF4-FFF2-40B4-BE49-F238E27FC236}">
                <a16:creationId xmlns:a16="http://schemas.microsoft.com/office/drawing/2014/main" id="{BEE62714-7166-44F8-8809-5D560A980ECC}"/>
              </a:ext>
            </a:extLst>
          </p:cNvPr>
          <p:cNvSpPr txBox="1"/>
          <p:nvPr/>
        </p:nvSpPr>
        <p:spPr>
          <a:xfrm>
            <a:off x="2306955" y="3883070"/>
            <a:ext cx="2468880" cy="1169551"/>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noProof="1">
                <a:solidFill>
                  <a:schemeClr val="bg1"/>
                </a:solidFill>
              </a:rPr>
              <a:t>The unavailability of data and market intelligence undermines the private sector participation and good policy engagement in affordable housing finance</a:t>
            </a:r>
          </a:p>
        </p:txBody>
      </p:sp>
      <p:sp>
        <p:nvSpPr>
          <p:cNvPr id="16" name="TextBox 27">
            <a:extLst>
              <a:ext uri="{FF2B5EF4-FFF2-40B4-BE49-F238E27FC236}">
                <a16:creationId xmlns:a16="http://schemas.microsoft.com/office/drawing/2014/main" id="{87C131BA-5A76-4686-B323-DB628FE22A3A}"/>
              </a:ext>
            </a:extLst>
          </p:cNvPr>
          <p:cNvSpPr txBox="1"/>
          <p:nvPr/>
        </p:nvSpPr>
        <p:spPr>
          <a:xfrm>
            <a:off x="5077849" y="2418482"/>
            <a:ext cx="41870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01</a:t>
            </a:r>
          </a:p>
        </p:txBody>
      </p:sp>
      <p:sp>
        <p:nvSpPr>
          <p:cNvPr id="17" name="TextBox 28">
            <a:extLst>
              <a:ext uri="{FF2B5EF4-FFF2-40B4-BE49-F238E27FC236}">
                <a16:creationId xmlns:a16="http://schemas.microsoft.com/office/drawing/2014/main" id="{F1F553EB-13E1-4879-9837-0660CA80AF02}"/>
              </a:ext>
            </a:extLst>
          </p:cNvPr>
          <p:cNvSpPr txBox="1"/>
          <p:nvPr/>
        </p:nvSpPr>
        <p:spPr>
          <a:xfrm>
            <a:off x="9348635" y="2418482"/>
            <a:ext cx="41870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02</a:t>
            </a:r>
          </a:p>
        </p:txBody>
      </p:sp>
      <p:sp>
        <p:nvSpPr>
          <p:cNvPr id="18" name="TextBox 29">
            <a:extLst>
              <a:ext uri="{FF2B5EF4-FFF2-40B4-BE49-F238E27FC236}">
                <a16:creationId xmlns:a16="http://schemas.microsoft.com/office/drawing/2014/main" id="{83D0AC8D-A37E-448B-8B7A-ED986451020A}"/>
              </a:ext>
            </a:extLst>
          </p:cNvPr>
          <p:cNvSpPr txBox="1"/>
          <p:nvPr/>
        </p:nvSpPr>
        <p:spPr>
          <a:xfrm>
            <a:off x="5077849" y="4494707"/>
            <a:ext cx="41870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03</a:t>
            </a:r>
          </a:p>
        </p:txBody>
      </p:sp>
      <p:sp>
        <p:nvSpPr>
          <p:cNvPr id="19" name="TextBox 30">
            <a:extLst>
              <a:ext uri="{FF2B5EF4-FFF2-40B4-BE49-F238E27FC236}">
                <a16:creationId xmlns:a16="http://schemas.microsoft.com/office/drawing/2014/main" id="{9D23E0A9-D953-4AA2-933B-920DBAA9B79A}"/>
              </a:ext>
            </a:extLst>
          </p:cNvPr>
          <p:cNvSpPr txBox="1"/>
          <p:nvPr/>
        </p:nvSpPr>
        <p:spPr>
          <a:xfrm>
            <a:off x="9348635" y="4494707"/>
            <a:ext cx="41870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04</a:t>
            </a:r>
          </a:p>
        </p:txBody>
      </p:sp>
      <p:sp>
        <p:nvSpPr>
          <p:cNvPr id="68" name="Title 1"/>
          <p:cNvSpPr>
            <a:spLocks noGrp="1"/>
          </p:cNvSpPr>
          <p:nvPr>
            <p:ph type="title"/>
          </p:nvPr>
        </p:nvSpPr>
        <p:spPr>
          <a:xfrm>
            <a:off x="0" y="1"/>
            <a:ext cx="12192000" cy="1041399"/>
          </a:xfrm>
          <a:solidFill>
            <a:srgbClr val="7030A0"/>
          </a:solidFill>
        </p:spPr>
        <p:txBody>
          <a:bodyPr>
            <a:normAutofit/>
          </a:bodyPr>
          <a:lstStyle/>
          <a:p>
            <a:pPr algn="ctr"/>
            <a:r>
              <a:rPr lang="en-US" sz="2800" b="1" dirty="0">
                <a:solidFill>
                  <a:schemeClr val="bg1"/>
                </a:solidFill>
                <a:latin typeface="Arial Black" panose="020B0A04020102020204" pitchFamily="34" charset="0"/>
              </a:rPr>
              <a:t>CENTRE FOR AFFORDABLE HOUSING FINANCE IN AFRICA;</a:t>
            </a:r>
            <a:br>
              <a:rPr lang="en-US" sz="2800" b="1" dirty="0">
                <a:solidFill>
                  <a:schemeClr val="bg1"/>
                </a:solidFill>
                <a:latin typeface="Arial Black" panose="020B0A04020102020204" pitchFamily="34" charset="0"/>
              </a:rPr>
            </a:br>
            <a:r>
              <a:rPr lang="en-US" sz="2800" b="1" dirty="0">
                <a:solidFill>
                  <a:schemeClr val="bg1"/>
                </a:solidFill>
                <a:latin typeface="Arial Black" panose="020B0A04020102020204" pitchFamily="34" charset="0"/>
              </a:rPr>
              <a:t>DATA AGENDA FOR HOUSING IN AFRICA OVERVIEW</a:t>
            </a:r>
            <a:endParaRPr lang="en-US" sz="4000" dirty="0">
              <a:solidFill>
                <a:schemeClr val="bg1"/>
              </a:solidFill>
            </a:endParaRPr>
          </a:p>
        </p:txBody>
      </p:sp>
    </p:spTree>
    <p:extLst>
      <p:ext uri="{BB962C8B-B14F-4D97-AF65-F5344CB8AC3E}">
        <p14:creationId xmlns:p14="http://schemas.microsoft.com/office/powerpoint/2010/main" val="1010101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53526" y="1586746"/>
            <a:ext cx="10515613" cy="4903709"/>
            <a:chOff x="753526" y="1586746"/>
            <a:chExt cx="10515613" cy="4903709"/>
          </a:xfrm>
        </p:grpSpPr>
        <p:sp>
          <p:nvSpPr>
            <p:cNvPr id="4" name="Freeform: Shape 2">
              <a:extLst>
                <a:ext uri="{FF2B5EF4-FFF2-40B4-BE49-F238E27FC236}">
                  <a16:creationId xmlns:a16="http://schemas.microsoft.com/office/drawing/2014/main" id="{E38EFCD5-C421-2CB2-E2F3-CDF6623D7B0D}"/>
                </a:ext>
              </a:extLst>
            </p:cNvPr>
            <p:cNvSpPr/>
            <p:nvPr/>
          </p:nvSpPr>
          <p:spPr>
            <a:xfrm rot="10800000">
              <a:off x="2388104" y="1586746"/>
              <a:ext cx="590951" cy="1634570"/>
            </a:xfrm>
            <a:custGeom>
              <a:avLst/>
              <a:gdLst>
                <a:gd name="connsiteX0" fmla="*/ 469780 w 1769190"/>
                <a:gd name="connsiteY0" fmla="*/ 0 h 1299410"/>
                <a:gd name="connsiteX1" fmla="*/ 1769190 w 1769190"/>
                <a:gd name="connsiteY1" fmla="*/ 0 h 1299410"/>
                <a:gd name="connsiteX2" fmla="*/ 1769190 w 1769190"/>
                <a:gd name="connsiteY2" fmla="*/ 1299410 h 1299410"/>
                <a:gd name="connsiteX3" fmla="*/ 469780 w 1769190"/>
                <a:gd name="connsiteY3" fmla="*/ 1299410 h 1299410"/>
                <a:gd name="connsiteX4" fmla="*/ 469780 w 1769190"/>
                <a:gd name="connsiteY4" fmla="*/ 1142963 h 1299410"/>
                <a:gd name="connsiteX5" fmla="*/ 0 w 1769190"/>
                <a:gd name="connsiteY5" fmla="*/ 1142963 h 1299410"/>
                <a:gd name="connsiteX6" fmla="*/ 0 w 1769190"/>
                <a:gd name="connsiteY6" fmla="*/ 156447 h 1299410"/>
                <a:gd name="connsiteX7" fmla="*/ 469780 w 1769190"/>
                <a:gd name="connsiteY7" fmla="*/ 156447 h 1299410"/>
                <a:gd name="connsiteX0" fmla="*/ 469780 w 1769190"/>
                <a:gd name="connsiteY0" fmla="*/ 0 h 1299410"/>
                <a:gd name="connsiteX1" fmla="*/ 1769190 w 1769190"/>
                <a:gd name="connsiteY1" fmla="*/ 1299410 h 1299410"/>
                <a:gd name="connsiteX2" fmla="*/ 469780 w 1769190"/>
                <a:gd name="connsiteY2" fmla="*/ 1299410 h 1299410"/>
                <a:gd name="connsiteX3" fmla="*/ 469780 w 1769190"/>
                <a:gd name="connsiteY3" fmla="*/ 1142963 h 1299410"/>
                <a:gd name="connsiteX4" fmla="*/ 0 w 1769190"/>
                <a:gd name="connsiteY4" fmla="*/ 1142963 h 1299410"/>
                <a:gd name="connsiteX5" fmla="*/ 0 w 1769190"/>
                <a:gd name="connsiteY5" fmla="*/ 156447 h 1299410"/>
                <a:gd name="connsiteX6" fmla="*/ 469780 w 1769190"/>
                <a:gd name="connsiteY6" fmla="*/ 156447 h 1299410"/>
                <a:gd name="connsiteX7" fmla="*/ 469780 w 1769190"/>
                <a:gd name="connsiteY7" fmla="*/ 0 h 1299410"/>
                <a:gd name="connsiteX0" fmla="*/ 469780 w 469780"/>
                <a:gd name="connsiteY0" fmla="*/ 0 h 1299410"/>
                <a:gd name="connsiteX1" fmla="*/ 469780 w 469780"/>
                <a:gd name="connsiteY1" fmla="*/ 1299410 h 1299410"/>
                <a:gd name="connsiteX2" fmla="*/ 469780 w 469780"/>
                <a:gd name="connsiteY2" fmla="*/ 1142963 h 1299410"/>
                <a:gd name="connsiteX3" fmla="*/ 0 w 469780"/>
                <a:gd name="connsiteY3" fmla="*/ 1142963 h 1299410"/>
                <a:gd name="connsiteX4" fmla="*/ 0 w 469780"/>
                <a:gd name="connsiteY4" fmla="*/ 156447 h 1299410"/>
                <a:gd name="connsiteX5" fmla="*/ 469780 w 469780"/>
                <a:gd name="connsiteY5" fmla="*/ 156447 h 1299410"/>
                <a:gd name="connsiteX6" fmla="*/ 469780 w 469780"/>
                <a:gd name="connsiteY6" fmla="*/ 0 h 1299410"/>
                <a:gd name="connsiteX0" fmla="*/ 469780 w 469780"/>
                <a:gd name="connsiteY0" fmla="*/ 0 h 1299410"/>
                <a:gd name="connsiteX1" fmla="*/ 469780 w 469780"/>
                <a:gd name="connsiteY1" fmla="*/ 1299410 h 1299410"/>
                <a:gd name="connsiteX2" fmla="*/ 0 w 469780"/>
                <a:gd name="connsiteY2" fmla="*/ 1142963 h 1299410"/>
                <a:gd name="connsiteX3" fmla="*/ 0 w 469780"/>
                <a:gd name="connsiteY3" fmla="*/ 156447 h 1299410"/>
                <a:gd name="connsiteX4" fmla="*/ 469780 w 469780"/>
                <a:gd name="connsiteY4" fmla="*/ 156447 h 1299410"/>
                <a:gd name="connsiteX5" fmla="*/ 469780 w 469780"/>
                <a:gd name="connsiteY5" fmla="*/ 0 h 1299410"/>
                <a:gd name="connsiteX0" fmla="*/ 469780 w 469780"/>
                <a:gd name="connsiteY0" fmla="*/ 0 h 1299410"/>
                <a:gd name="connsiteX1" fmla="*/ 469780 w 469780"/>
                <a:gd name="connsiteY1" fmla="*/ 1299410 h 1299410"/>
                <a:gd name="connsiteX2" fmla="*/ 0 w 469780"/>
                <a:gd name="connsiteY2" fmla="*/ 1142963 h 1299410"/>
                <a:gd name="connsiteX3" fmla="*/ 0 w 469780"/>
                <a:gd name="connsiteY3" fmla="*/ 156447 h 1299410"/>
                <a:gd name="connsiteX4" fmla="*/ 469780 w 469780"/>
                <a:gd name="connsiteY4" fmla="*/ 0 h 1299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780" h="1299410">
                  <a:moveTo>
                    <a:pt x="469780" y="0"/>
                  </a:moveTo>
                  <a:lnTo>
                    <a:pt x="469780" y="1299410"/>
                  </a:lnTo>
                  <a:lnTo>
                    <a:pt x="0" y="1142963"/>
                  </a:lnTo>
                  <a:lnTo>
                    <a:pt x="0" y="156447"/>
                  </a:lnTo>
                  <a:lnTo>
                    <a:pt x="46978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a:extLst>
                <a:ext uri="{FF2B5EF4-FFF2-40B4-BE49-F238E27FC236}">
                  <a16:creationId xmlns:a16="http://schemas.microsoft.com/office/drawing/2014/main" id="{9F429C97-E01A-B33A-916F-DE727CB1EEBC}"/>
                </a:ext>
              </a:extLst>
            </p:cNvPr>
            <p:cNvSpPr/>
            <p:nvPr/>
          </p:nvSpPr>
          <p:spPr>
            <a:xfrm rot="10800000">
              <a:off x="2979053" y="1783546"/>
              <a:ext cx="2697001" cy="12409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BF0AE978-C088-3C3A-DEE8-0D21067260FB}"/>
                </a:ext>
              </a:extLst>
            </p:cNvPr>
            <p:cNvSpPr/>
            <p:nvPr/>
          </p:nvSpPr>
          <p:spPr>
            <a:xfrm rot="10800000">
              <a:off x="753534" y="1586746"/>
              <a:ext cx="1634570" cy="16345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Freeform: Shape 5">
              <a:extLst>
                <a:ext uri="{FF2B5EF4-FFF2-40B4-BE49-F238E27FC236}">
                  <a16:creationId xmlns:a16="http://schemas.microsoft.com/office/drawing/2014/main" id="{BF53AB5A-EA6B-66F9-4678-E6437A5F29AE}"/>
                </a:ext>
              </a:extLst>
            </p:cNvPr>
            <p:cNvSpPr/>
            <p:nvPr/>
          </p:nvSpPr>
          <p:spPr>
            <a:xfrm>
              <a:off x="3450527" y="3221316"/>
              <a:ext cx="590951" cy="1634570"/>
            </a:xfrm>
            <a:custGeom>
              <a:avLst/>
              <a:gdLst>
                <a:gd name="connsiteX0" fmla="*/ 469780 w 1769190"/>
                <a:gd name="connsiteY0" fmla="*/ 0 h 1299410"/>
                <a:gd name="connsiteX1" fmla="*/ 1769190 w 1769190"/>
                <a:gd name="connsiteY1" fmla="*/ 0 h 1299410"/>
                <a:gd name="connsiteX2" fmla="*/ 1769190 w 1769190"/>
                <a:gd name="connsiteY2" fmla="*/ 1299410 h 1299410"/>
                <a:gd name="connsiteX3" fmla="*/ 469780 w 1769190"/>
                <a:gd name="connsiteY3" fmla="*/ 1299410 h 1299410"/>
                <a:gd name="connsiteX4" fmla="*/ 469780 w 1769190"/>
                <a:gd name="connsiteY4" fmla="*/ 1142963 h 1299410"/>
                <a:gd name="connsiteX5" fmla="*/ 0 w 1769190"/>
                <a:gd name="connsiteY5" fmla="*/ 1142963 h 1299410"/>
                <a:gd name="connsiteX6" fmla="*/ 0 w 1769190"/>
                <a:gd name="connsiteY6" fmla="*/ 156447 h 1299410"/>
                <a:gd name="connsiteX7" fmla="*/ 469780 w 1769190"/>
                <a:gd name="connsiteY7" fmla="*/ 156447 h 1299410"/>
                <a:gd name="connsiteX0" fmla="*/ 469780 w 1769190"/>
                <a:gd name="connsiteY0" fmla="*/ 0 h 1299410"/>
                <a:gd name="connsiteX1" fmla="*/ 1769190 w 1769190"/>
                <a:gd name="connsiteY1" fmla="*/ 1299410 h 1299410"/>
                <a:gd name="connsiteX2" fmla="*/ 469780 w 1769190"/>
                <a:gd name="connsiteY2" fmla="*/ 1299410 h 1299410"/>
                <a:gd name="connsiteX3" fmla="*/ 469780 w 1769190"/>
                <a:gd name="connsiteY3" fmla="*/ 1142963 h 1299410"/>
                <a:gd name="connsiteX4" fmla="*/ 0 w 1769190"/>
                <a:gd name="connsiteY4" fmla="*/ 1142963 h 1299410"/>
                <a:gd name="connsiteX5" fmla="*/ 0 w 1769190"/>
                <a:gd name="connsiteY5" fmla="*/ 156447 h 1299410"/>
                <a:gd name="connsiteX6" fmla="*/ 469780 w 1769190"/>
                <a:gd name="connsiteY6" fmla="*/ 156447 h 1299410"/>
                <a:gd name="connsiteX7" fmla="*/ 469780 w 1769190"/>
                <a:gd name="connsiteY7" fmla="*/ 0 h 1299410"/>
                <a:gd name="connsiteX0" fmla="*/ 469780 w 469780"/>
                <a:gd name="connsiteY0" fmla="*/ 0 h 1299410"/>
                <a:gd name="connsiteX1" fmla="*/ 469780 w 469780"/>
                <a:gd name="connsiteY1" fmla="*/ 1299410 h 1299410"/>
                <a:gd name="connsiteX2" fmla="*/ 469780 w 469780"/>
                <a:gd name="connsiteY2" fmla="*/ 1142963 h 1299410"/>
                <a:gd name="connsiteX3" fmla="*/ 0 w 469780"/>
                <a:gd name="connsiteY3" fmla="*/ 1142963 h 1299410"/>
                <a:gd name="connsiteX4" fmla="*/ 0 w 469780"/>
                <a:gd name="connsiteY4" fmla="*/ 156447 h 1299410"/>
                <a:gd name="connsiteX5" fmla="*/ 469780 w 469780"/>
                <a:gd name="connsiteY5" fmla="*/ 156447 h 1299410"/>
                <a:gd name="connsiteX6" fmla="*/ 469780 w 469780"/>
                <a:gd name="connsiteY6" fmla="*/ 0 h 1299410"/>
                <a:gd name="connsiteX0" fmla="*/ 469780 w 469780"/>
                <a:gd name="connsiteY0" fmla="*/ 0 h 1299410"/>
                <a:gd name="connsiteX1" fmla="*/ 469780 w 469780"/>
                <a:gd name="connsiteY1" fmla="*/ 1299410 h 1299410"/>
                <a:gd name="connsiteX2" fmla="*/ 0 w 469780"/>
                <a:gd name="connsiteY2" fmla="*/ 1142963 h 1299410"/>
                <a:gd name="connsiteX3" fmla="*/ 0 w 469780"/>
                <a:gd name="connsiteY3" fmla="*/ 156447 h 1299410"/>
                <a:gd name="connsiteX4" fmla="*/ 469780 w 469780"/>
                <a:gd name="connsiteY4" fmla="*/ 156447 h 1299410"/>
                <a:gd name="connsiteX5" fmla="*/ 469780 w 469780"/>
                <a:gd name="connsiteY5" fmla="*/ 0 h 1299410"/>
                <a:gd name="connsiteX0" fmla="*/ 469780 w 469780"/>
                <a:gd name="connsiteY0" fmla="*/ 0 h 1299410"/>
                <a:gd name="connsiteX1" fmla="*/ 469780 w 469780"/>
                <a:gd name="connsiteY1" fmla="*/ 1299410 h 1299410"/>
                <a:gd name="connsiteX2" fmla="*/ 0 w 469780"/>
                <a:gd name="connsiteY2" fmla="*/ 1142963 h 1299410"/>
                <a:gd name="connsiteX3" fmla="*/ 0 w 469780"/>
                <a:gd name="connsiteY3" fmla="*/ 156447 h 1299410"/>
                <a:gd name="connsiteX4" fmla="*/ 469780 w 469780"/>
                <a:gd name="connsiteY4" fmla="*/ 0 h 1299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780" h="1299410">
                  <a:moveTo>
                    <a:pt x="469780" y="0"/>
                  </a:moveTo>
                  <a:lnTo>
                    <a:pt x="469780" y="1299410"/>
                  </a:lnTo>
                  <a:lnTo>
                    <a:pt x="0" y="1142963"/>
                  </a:lnTo>
                  <a:lnTo>
                    <a:pt x="0" y="156447"/>
                  </a:lnTo>
                  <a:lnTo>
                    <a:pt x="46978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558897CA-6143-4554-CDC0-97D20241F29B}"/>
                </a:ext>
              </a:extLst>
            </p:cNvPr>
            <p:cNvSpPr/>
            <p:nvPr/>
          </p:nvSpPr>
          <p:spPr>
            <a:xfrm>
              <a:off x="753526" y="3418116"/>
              <a:ext cx="2697001" cy="12409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822FC9B5-6C84-4B7A-2644-708A45461377}"/>
                </a:ext>
              </a:extLst>
            </p:cNvPr>
            <p:cNvSpPr/>
            <p:nvPr/>
          </p:nvSpPr>
          <p:spPr>
            <a:xfrm>
              <a:off x="4041478" y="3221316"/>
              <a:ext cx="1634570" cy="16345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Freeform: Shape 8">
              <a:extLst>
                <a:ext uri="{FF2B5EF4-FFF2-40B4-BE49-F238E27FC236}">
                  <a16:creationId xmlns:a16="http://schemas.microsoft.com/office/drawing/2014/main" id="{431F8F79-B7B6-8640-E8D5-EA7F7D921C66}"/>
                </a:ext>
              </a:extLst>
            </p:cNvPr>
            <p:cNvSpPr/>
            <p:nvPr/>
          </p:nvSpPr>
          <p:spPr>
            <a:xfrm rot="10800000">
              <a:off x="2388104" y="4855885"/>
              <a:ext cx="590951" cy="1634570"/>
            </a:xfrm>
            <a:custGeom>
              <a:avLst/>
              <a:gdLst>
                <a:gd name="connsiteX0" fmla="*/ 469780 w 1769190"/>
                <a:gd name="connsiteY0" fmla="*/ 0 h 1299410"/>
                <a:gd name="connsiteX1" fmla="*/ 1769190 w 1769190"/>
                <a:gd name="connsiteY1" fmla="*/ 0 h 1299410"/>
                <a:gd name="connsiteX2" fmla="*/ 1769190 w 1769190"/>
                <a:gd name="connsiteY2" fmla="*/ 1299410 h 1299410"/>
                <a:gd name="connsiteX3" fmla="*/ 469780 w 1769190"/>
                <a:gd name="connsiteY3" fmla="*/ 1299410 h 1299410"/>
                <a:gd name="connsiteX4" fmla="*/ 469780 w 1769190"/>
                <a:gd name="connsiteY4" fmla="*/ 1142963 h 1299410"/>
                <a:gd name="connsiteX5" fmla="*/ 0 w 1769190"/>
                <a:gd name="connsiteY5" fmla="*/ 1142963 h 1299410"/>
                <a:gd name="connsiteX6" fmla="*/ 0 w 1769190"/>
                <a:gd name="connsiteY6" fmla="*/ 156447 h 1299410"/>
                <a:gd name="connsiteX7" fmla="*/ 469780 w 1769190"/>
                <a:gd name="connsiteY7" fmla="*/ 156447 h 1299410"/>
                <a:gd name="connsiteX0" fmla="*/ 469780 w 1769190"/>
                <a:gd name="connsiteY0" fmla="*/ 0 h 1299410"/>
                <a:gd name="connsiteX1" fmla="*/ 1769190 w 1769190"/>
                <a:gd name="connsiteY1" fmla="*/ 1299410 h 1299410"/>
                <a:gd name="connsiteX2" fmla="*/ 469780 w 1769190"/>
                <a:gd name="connsiteY2" fmla="*/ 1299410 h 1299410"/>
                <a:gd name="connsiteX3" fmla="*/ 469780 w 1769190"/>
                <a:gd name="connsiteY3" fmla="*/ 1142963 h 1299410"/>
                <a:gd name="connsiteX4" fmla="*/ 0 w 1769190"/>
                <a:gd name="connsiteY4" fmla="*/ 1142963 h 1299410"/>
                <a:gd name="connsiteX5" fmla="*/ 0 w 1769190"/>
                <a:gd name="connsiteY5" fmla="*/ 156447 h 1299410"/>
                <a:gd name="connsiteX6" fmla="*/ 469780 w 1769190"/>
                <a:gd name="connsiteY6" fmla="*/ 156447 h 1299410"/>
                <a:gd name="connsiteX7" fmla="*/ 469780 w 1769190"/>
                <a:gd name="connsiteY7" fmla="*/ 0 h 1299410"/>
                <a:gd name="connsiteX0" fmla="*/ 469780 w 469780"/>
                <a:gd name="connsiteY0" fmla="*/ 0 h 1299410"/>
                <a:gd name="connsiteX1" fmla="*/ 469780 w 469780"/>
                <a:gd name="connsiteY1" fmla="*/ 1299410 h 1299410"/>
                <a:gd name="connsiteX2" fmla="*/ 469780 w 469780"/>
                <a:gd name="connsiteY2" fmla="*/ 1142963 h 1299410"/>
                <a:gd name="connsiteX3" fmla="*/ 0 w 469780"/>
                <a:gd name="connsiteY3" fmla="*/ 1142963 h 1299410"/>
                <a:gd name="connsiteX4" fmla="*/ 0 w 469780"/>
                <a:gd name="connsiteY4" fmla="*/ 156447 h 1299410"/>
                <a:gd name="connsiteX5" fmla="*/ 469780 w 469780"/>
                <a:gd name="connsiteY5" fmla="*/ 156447 h 1299410"/>
                <a:gd name="connsiteX6" fmla="*/ 469780 w 469780"/>
                <a:gd name="connsiteY6" fmla="*/ 0 h 1299410"/>
                <a:gd name="connsiteX0" fmla="*/ 469780 w 469780"/>
                <a:gd name="connsiteY0" fmla="*/ 0 h 1299410"/>
                <a:gd name="connsiteX1" fmla="*/ 469780 w 469780"/>
                <a:gd name="connsiteY1" fmla="*/ 1299410 h 1299410"/>
                <a:gd name="connsiteX2" fmla="*/ 0 w 469780"/>
                <a:gd name="connsiteY2" fmla="*/ 1142963 h 1299410"/>
                <a:gd name="connsiteX3" fmla="*/ 0 w 469780"/>
                <a:gd name="connsiteY3" fmla="*/ 156447 h 1299410"/>
                <a:gd name="connsiteX4" fmla="*/ 469780 w 469780"/>
                <a:gd name="connsiteY4" fmla="*/ 156447 h 1299410"/>
                <a:gd name="connsiteX5" fmla="*/ 469780 w 469780"/>
                <a:gd name="connsiteY5" fmla="*/ 0 h 1299410"/>
                <a:gd name="connsiteX0" fmla="*/ 469780 w 469780"/>
                <a:gd name="connsiteY0" fmla="*/ 0 h 1299410"/>
                <a:gd name="connsiteX1" fmla="*/ 469780 w 469780"/>
                <a:gd name="connsiteY1" fmla="*/ 1299410 h 1299410"/>
                <a:gd name="connsiteX2" fmla="*/ 0 w 469780"/>
                <a:gd name="connsiteY2" fmla="*/ 1142963 h 1299410"/>
                <a:gd name="connsiteX3" fmla="*/ 0 w 469780"/>
                <a:gd name="connsiteY3" fmla="*/ 156447 h 1299410"/>
                <a:gd name="connsiteX4" fmla="*/ 469780 w 469780"/>
                <a:gd name="connsiteY4" fmla="*/ 0 h 1299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780" h="1299410">
                  <a:moveTo>
                    <a:pt x="469780" y="0"/>
                  </a:moveTo>
                  <a:lnTo>
                    <a:pt x="469780" y="1299410"/>
                  </a:lnTo>
                  <a:lnTo>
                    <a:pt x="0" y="1142963"/>
                  </a:lnTo>
                  <a:lnTo>
                    <a:pt x="0" y="156447"/>
                  </a:lnTo>
                  <a:lnTo>
                    <a:pt x="46978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561C4989-581B-971B-17E9-85936ED2B6B8}"/>
                </a:ext>
              </a:extLst>
            </p:cNvPr>
            <p:cNvSpPr/>
            <p:nvPr/>
          </p:nvSpPr>
          <p:spPr>
            <a:xfrm rot="10800000">
              <a:off x="2979053" y="5052685"/>
              <a:ext cx="2697000" cy="12409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E215BFF0-4102-10CA-F0CC-E62A90F979EF}"/>
                </a:ext>
              </a:extLst>
            </p:cNvPr>
            <p:cNvSpPr/>
            <p:nvPr/>
          </p:nvSpPr>
          <p:spPr>
            <a:xfrm rot="10800000">
              <a:off x="753534" y="4855885"/>
              <a:ext cx="1634570" cy="16345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Shape 11">
              <a:extLst>
                <a:ext uri="{FF2B5EF4-FFF2-40B4-BE49-F238E27FC236}">
                  <a16:creationId xmlns:a16="http://schemas.microsoft.com/office/drawing/2014/main" id="{BD48DA18-1CF6-E640-FEC9-4040720A1005}"/>
                </a:ext>
              </a:extLst>
            </p:cNvPr>
            <p:cNvSpPr/>
            <p:nvPr/>
          </p:nvSpPr>
          <p:spPr>
            <a:xfrm>
              <a:off x="9043615" y="4855885"/>
              <a:ext cx="590952" cy="1634570"/>
            </a:xfrm>
            <a:custGeom>
              <a:avLst/>
              <a:gdLst>
                <a:gd name="connsiteX0" fmla="*/ 469780 w 1769190"/>
                <a:gd name="connsiteY0" fmla="*/ 0 h 1299410"/>
                <a:gd name="connsiteX1" fmla="*/ 1769190 w 1769190"/>
                <a:gd name="connsiteY1" fmla="*/ 0 h 1299410"/>
                <a:gd name="connsiteX2" fmla="*/ 1769190 w 1769190"/>
                <a:gd name="connsiteY2" fmla="*/ 1299410 h 1299410"/>
                <a:gd name="connsiteX3" fmla="*/ 469780 w 1769190"/>
                <a:gd name="connsiteY3" fmla="*/ 1299410 h 1299410"/>
                <a:gd name="connsiteX4" fmla="*/ 469780 w 1769190"/>
                <a:gd name="connsiteY4" fmla="*/ 1142963 h 1299410"/>
                <a:gd name="connsiteX5" fmla="*/ 0 w 1769190"/>
                <a:gd name="connsiteY5" fmla="*/ 1142963 h 1299410"/>
                <a:gd name="connsiteX6" fmla="*/ 0 w 1769190"/>
                <a:gd name="connsiteY6" fmla="*/ 156447 h 1299410"/>
                <a:gd name="connsiteX7" fmla="*/ 469780 w 1769190"/>
                <a:gd name="connsiteY7" fmla="*/ 156447 h 1299410"/>
                <a:gd name="connsiteX0" fmla="*/ 469780 w 1769190"/>
                <a:gd name="connsiteY0" fmla="*/ 0 h 1299410"/>
                <a:gd name="connsiteX1" fmla="*/ 1769190 w 1769190"/>
                <a:gd name="connsiteY1" fmla="*/ 1299410 h 1299410"/>
                <a:gd name="connsiteX2" fmla="*/ 469780 w 1769190"/>
                <a:gd name="connsiteY2" fmla="*/ 1299410 h 1299410"/>
                <a:gd name="connsiteX3" fmla="*/ 469780 w 1769190"/>
                <a:gd name="connsiteY3" fmla="*/ 1142963 h 1299410"/>
                <a:gd name="connsiteX4" fmla="*/ 0 w 1769190"/>
                <a:gd name="connsiteY4" fmla="*/ 1142963 h 1299410"/>
                <a:gd name="connsiteX5" fmla="*/ 0 w 1769190"/>
                <a:gd name="connsiteY5" fmla="*/ 156447 h 1299410"/>
                <a:gd name="connsiteX6" fmla="*/ 469780 w 1769190"/>
                <a:gd name="connsiteY6" fmla="*/ 156447 h 1299410"/>
                <a:gd name="connsiteX7" fmla="*/ 469780 w 1769190"/>
                <a:gd name="connsiteY7" fmla="*/ 0 h 1299410"/>
                <a:gd name="connsiteX0" fmla="*/ 469780 w 469780"/>
                <a:gd name="connsiteY0" fmla="*/ 0 h 1299410"/>
                <a:gd name="connsiteX1" fmla="*/ 469780 w 469780"/>
                <a:gd name="connsiteY1" fmla="*/ 1299410 h 1299410"/>
                <a:gd name="connsiteX2" fmla="*/ 469780 w 469780"/>
                <a:gd name="connsiteY2" fmla="*/ 1142963 h 1299410"/>
                <a:gd name="connsiteX3" fmla="*/ 0 w 469780"/>
                <a:gd name="connsiteY3" fmla="*/ 1142963 h 1299410"/>
                <a:gd name="connsiteX4" fmla="*/ 0 w 469780"/>
                <a:gd name="connsiteY4" fmla="*/ 156447 h 1299410"/>
                <a:gd name="connsiteX5" fmla="*/ 469780 w 469780"/>
                <a:gd name="connsiteY5" fmla="*/ 156447 h 1299410"/>
                <a:gd name="connsiteX6" fmla="*/ 469780 w 469780"/>
                <a:gd name="connsiteY6" fmla="*/ 0 h 1299410"/>
                <a:gd name="connsiteX0" fmla="*/ 469780 w 469780"/>
                <a:gd name="connsiteY0" fmla="*/ 0 h 1299410"/>
                <a:gd name="connsiteX1" fmla="*/ 469780 w 469780"/>
                <a:gd name="connsiteY1" fmla="*/ 1299410 h 1299410"/>
                <a:gd name="connsiteX2" fmla="*/ 0 w 469780"/>
                <a:gd name="connsiteY2" fmla="*/ 1142963 h 1299410"/>
                <a:gd name="connsiteX3" fmla="*/ 0 w 469780"/>
                <a:gd name="connsiteY3" fmla="*/ 156447 h 1299410"/>
                <a:gd name="connsiteX4" fmla="*/ 469780 w 469780"/>
                <a:gd name="connsiteY4" fmla="*/ 156447 h 1299410"/>
                <a:gd name="connsiteX5" fmla="*/ 469780 w 469780"/>
                <a:gd name="connsiteY5" fmla="*/ 0 h 1299410"/>
                <a:gd name="connsiteX0" fmla="*/ 469780 w 469780"/>
                <a:gd name="connsiteY0" fmla="*/ 0 h 1299410"/>
                <a:gd name="connsiteX1" fmla="*/ 469780 w 469780"/>
                <a:gd name="connsiteY1" fmla="*/ 1299410 h 1299410"/>
                <a:gd name="connsiteX2" fmla="*/ 0 w 469780"/>
                <a:gd name="connsiteY2" fmla="*/ 1142963 h 1299410"/>
                <a:gd name="connsiteX3" fmla="*/ 0 w 469780"/>
                <a:gd name="connsiteY3" fmla="*/ 156447 h 1299410"/>
                <a:gd name="connsiteX4" fmla="*/ 469780 w 469780"/>
                <a:gd name="connsiteY4" fmla="*/ 0 h 1299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780" h="1299410">
                  <a:moveTo>
                    <a:pt x="469780" y="0"/>
                  </a:moveTo>
                  <a:lnTo>
                    <a:pt x="469780" y="1299410"/>
                  </a:lnTo>
                  <a:lnTo>
                    <a:pt x="0" y="1142963"/>
                  </a:lnTo>
                  <a:lnTo>
                    <a:pt x="0" y="156447"/>
                  </a:lnTo>
                  <a:lnTo>
                    <a:pt x="46978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4FD8C813-0019-369C-21E3-A9F7E7F82852}"/>
                </a:ext>
              </a:extLst>
            </p:cNvPr>
            <p:cNvSpPr/>
            <p:nvPr/>
          </p:nvSpPr>
          <p:spPr>
            <a:xfrm>
              <a:off x="6346614" y="5052685"/>
              <a:ext cx="2697002" cy="12409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0EB3EE30-9369-A5A9-3CDB-949BA10C8FE9}"/>
                </a:ext>
              </a:extLst>
            </p:cNvPr>
            <p:cNvSpPr/>
            <p:nvPr/>
          </p:nvSpPr>
          <p:spPr>
            <a:xfrm>
              <a:off x="9634569" y="4855885"/>
              <a:ext cx="1634570" cy="16345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Freeform: Shape 14">
              <a:extLst>
                <a:ext uri="{FF2B5EF4-FFF2-40B4-BE49-F238E27FC236}">
                  <a16:creationId xmlns:a16="http://schemas.microsoft.com/office/drawing/2014/main" id="{BA7F192E-FFCB-61B8-13D2-6112183CE60A}"/>
                </a:ext>
              </a:extLst>
            </p:cNvPr>
            <p:cNvSpPr/>
            <p:nvPr/>
          </p:nvSpPr>
          <p:spPr>
            <a:xfrm rot="10800000">
              <a:off x="7981177" y="3221315"/>
              <a:ext cx="590951" cy="1634570"/>
            </a:xfrm>
            <a:custGeom>
              <a:avLst/>
              <a:gdLst>
                <a:gd name="connsiteX0" fmla="*/ 469780 w 1769190"/>
                <a:gd name="connsiteY0" fmla="*/ 0 h 1299410"/>
                <a:gd name="connsiteX1" fmla="*/ 1769190 w 1769190"/>
                <a:gd name="connsiteY1" fmla="*/ 0 h 1299410"/>
                <a:gd name="connsiteX2" fmla="*/ 1769190 w 1769190"/>
                <a:gd name="connsiteY2" fmla="*/ 1299410 h 1299410"/>
                <a:gd name="connsiteX3" fmla="*/ 469780 w 1769190"/>
                <a:gd name="connsiteY3" fmla="*/ 1299410 h 1299410"/>
                <a:gd name="connsiteX4" fmla="*/ 469780 w 1769190"/>
                <a:gd name="connsiteY4" fmla="*/ 1142963 h 1299410"/>
                <a:gd name="connsiteX5" fmla="*/ 0 w 1769190"/>
                <a:gd name="connsiteY5" fmla="*/ 1142963 h 1299410"/>
                <a:gd name="connsiteX6" fmla="*/ 0 w 1769190"/>
                <a:gd name="connsiteY6" fmla="*/ 156447 h 1299410"/>
                <a:gd name="connsiteX7" fmla="*/ 469780 w 1769190"/>
                <a:gd name="connsiteY7" fmla="*/ 156447 h 1299410"/>
                <a:gd name="connsiteX0" fmla="*/ 469780 w 1769190"/>
                <a:gd name="connsiteY0" fmla="*/ 0 h 1299410"/>
                <a:gd name="connsiteX1" fmla="*/ 1769190 w 1769190"/>
                <a:gd name="connsiteY1" fmla="*/ 1299410 h 1299410"/>
                <a:gd name="connsiteX2" fmla="*/ 469780 w 1769190"/>
                <a:gd name="connsiteY2" fmla="*/ 1299410 h 1299410"/>
                <a:gd name="connsiteX3" fmla="*/ 469780 w 1769190"/>
                <a:gd name="connsiteY3" fmla="*/ 1142963 h 1299410"/>
                <a:gd name="connsiteX4" fmla="*/ 0 w 1769190"/>
                <a:gd name="connsiteY4" fmla="*/ 1142963 h 1299410"/>
                <a:gd name="connsiteX5" fmla="*/ 0 w 1769190"/>
                <a:gd name="connsiteY5" fmla="*/ 156447 h 1299410"/>
                <a:gd name="connsiteX6" fmla="*/ 469780 w 1769190"/>
                <a:gd name="connsiteY6" fmla="*/ 156447 h 1299410"/>
                <a:gd name="connsiteX7" fmla="*/ 469780 w 1769190"/>
                <a:gd name="connsiteY7" fmla="*/ 0 h 1299410"/>
                <a:gd name="connsiteX0" fmla="*/ 469780 w 469780"/>
                <a:gd name="connsiteY0" fmla="*/ 0 h 1299410"/>
                <a:gd name="connsiteX1" fmla="*/ 469780 w 469780"/>
                <a:gd name="connsiteY1" fmla="*/ 1299410 h 1299410"/>
                <a:gd name="connsiteX2" fmla="*/ 469780 w 469780"/>
                <a:gd name="connsiteY2" fmla="*/ 1142963 h 1299410"/>
                <a:gd name="connsiteX3" fmla="*/ 0 w 469780"/>
                <a:gd name="connsiteY3" fmla="*/ 1142963 h 1299410"/>
                <a:gd name="connsiteX4" fmla="*/ 0 w 469780"/>
                <a:gd name="connsiteY4" fmla="*/ 156447 h 1299410"/>
                <a:gd name="connsiteX5" fmla="*/ 469780 w 469780"/>
                <a:gd name="connsiteY5" fmla="*/ 156447 h 1299410"/>
                <a:gd name="connsiteX6" fmla="*/ 469780 w 469780"/>
                <a:gd name="connsiteY6" fmla="*/ 0 h 1299410"/>
                <a:gd name="connsiteX0" fmla="*/ 469780 w 469780"/>
                <a:gd name="connsiteY0" fmla="*/ 0 h 1299410"/>
                <a:gd name="connsiteX1" fmla="*/ 469780 w 469780"/>
                <a:gd name="connsiteY1" fmla="*/ 1299410 h 1299410"/>
                <a:gd name="connsiteX2" fmla="*/ 0 w 469780"/>
                <a:gd name="connsiteY2" fmla="*/ 1142963 h 1299410"/>
                <a:gd name="connsiteX3" fmla="*/ 0 w 469780"/>
                <a:gd name="connsiteY3" fmla="*/ 156447 h 1299410"/>
                <a:gd name="connsiteX4" fmla="*/ 469780 w 469780"/>
                <a:gd name="connsiteY4" fmla="*/ 156447 h 1299410"/>
                <a:gd name="connsiteX5" fmla="*/ 469780 w 469780"/>
                <a:gd name="connsiteY5" fmla="*/ 0 h 1299410"/>
                <a:gd name="connsiteX0" fmla="*/ 469780 w 469780"/>
                <a:gd name="connsiteY0" fmla="*/ 0 h 1299410"/>
                <a:gd name="connsiteX1" fmla="*/ 469780 w 469780"/>
                <a:gd name="connsiteY1" fmla="*/ 1299410 h 1299410"/>
                <a:gd name="connsiteX2" fmla="*/ 0 w 469780"/>
                <a:gd name="connsiteY2" fmla="*/ 1142963 h 1299410"/>
                <a:gd name="connsiteX3" fmla="*/ 0 w 469780"/>
                <a:gd name="connsiteY3" fmla="*/ 156447 h 1299410"/>
                <a:gd name="connsiteX4" fmla="*/ 469780 w 469780"/>
                <a:gd name="connsiteY4" fmla="*/ 0 h 1299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780" h="1299410">
                  <a:moveTo>
                    <a:pt x="469780" y="0"/>
                  </a:moveTo>
                  <a:lnTo>
                    <a:pt x="469780" y="1299410"/>
                  </a:lnTo>
                  <a:lnTo>
                    <a:pt x="0" y="1142963"/>
                  </a:lnTo>
                  <a:lnTo>
                    <a:pt x="0" y="156447"/>
                  </a:lnTo>
                  <a:lnTo>
                    <a:pt x="46978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1C261031-6366-4DF4-95CC-8A2B35DE17F0}"/>
                </a:ext>
              </a:extLst>
            </p:cNvPr>
            <p:cNvSpPr/>
            <p:nvPr/>
          </p:nvSpPr>
          <p:spPr>
            <a:xfrm rot="10800000">
              <a:off x="8572128" y="3418115"/>
              <a:ext cx="2697002" cy="12409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0A7A9E0B-2435-0686-6F3C-6045D6B8DBB8}"/>
                </a:ext>
              </a:extLst>
            </p:cNvPr>
            <p:cNvSpPr/>
            <p:nvPr/>
          </p:nvSpPr>
          <p:spPr>
            <a:xfrm rot="10800000">
              <a:off x="6346607" y="3221315"/>
              <a:ext cx="1634570" cy="16345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7">
              <a:extLst>
                <a:ext uri="{FF2B5EF4-FFF2-40B4-BE49-F238E27FC236}">
                  <a16:creationId xmlns:a16="http://schemas.microsoft.com/office/drawing/2014/main" id="{BD25DFD6-8614-79A0-180F-8AE8762AF9BA}"/>
                </a:ext>
              </a:extLst>
            </p:cNvPr>
            <p:cNvSpPr/>
            <p:nvPr/>
          </p:nvSpPr>
          <p:spPr>
            <a:xfrm>
              <a:off x="9043612" y="1586746"/>
              <a:ext cx="590951" cy="1634570"/>
            </a:xfrm>
            <a:custGeom>
              <a:avLst/>
              <a:gdLst>
                <a:gd name="connsiteX0" fmla="*/ 469780 w 1769190"/>
                <a:gd name="connsiteY0" fmla="*/ 0 h 1299410"/>
                <a:gd name="connsiteX1" fmla="*/ 1769190 w 1769190"/>
                <a:gd name="connsiteY1" fmla="*/ 0 h 1299410"/>
                <a:gd name="connsiteX2" fmla="*/ 1769190 w 1769190"/>
                <a:gd name="connsiteY2" fmla="*/ 1299410 h 1299410"/>
                <a:gd name="connsiteX3" fmla="*/ 469780 w 1769190"/>
                <a:gd name="connsiteY3" fmla="*/ 1299410 h 1299410"/>
                <a:gd name="connsiteX4" fmla="*/ 469780 w 1769190"/>
                <a:gd name="connsiteY4" fmla="*/ 1142963 h 1299410"/>
                <a:gd name="connsiteX5" fmla="*/ 0 w 1769190"/>
                <a:gd name="connsiteY5" fmla="*/ 1142963 h 1299410"/>
                <a:gd name="connsiteX6" fmla="*/ 0 w 1769190"/>
                <a:gd name="connsiteY6" fmla="*/ 156447 h 1299410"/>
                <a:gd name="connsiteX7" fmla="*/ 469780 w 1769190"/>
                <a:gd name="connsiteY7" fmla="*/ 156447 h 1299410"/>
                <a:gd name="connsiteX0" fmla="*/ 469780 w 1769190"/>
                <a:gd name="connsiteY0" fmla="*/ 0 h 1299410"/>
                <a:gd name="connsiteX1" fmla="*/ 1769190 w 1769190"/>
                <a:gd name="connsiteY1" fmla="*/ 1299410 h 1299410"/>
                <a:gd name="connsiteX2" fmla="*/ 469780 w 1769190"/>
                <a:gd name="connsiteY2" fmla="*/ 1299410 h 1299410"/>
                <a:gd name="connsiteX3" fmla="*/ 469780 w 1769190"/>
                <a:gd name="connsiteY3" fmla="*/ 1142963 h 1299410"/>
                <a:gd name="connsiteX4" fmla="*/ 0 w 1769190"/>
                <a:gd name="connsiteY4" fmla="*/ 1142963 h 1299410"/>
                <a:gd name="connsiteX5" fmla="*/ 0 w 1769190"/>
                <a:gd name="connsiteY5" fmla="*/ 156447 h 1299410"/>
                <a:gd name="connsiteX6" fmla="*/ 469780 w 1769190"/>
                <a:gd name="connsiteY6" fmla="*/ 156447 h 1299410"/>
                <a:gd name="connsiteX7" fmla="*/ 469780 w 1769190"/>
                <a:gd name="connsiteY7" fmla="*/ 0 h 1299410"/>
                <a:gd name="connsiteX0" fmla="*/ 469780 w 469780"/>
                <a:gd name="connsiteY0" fmla="*/ 0 h 1299410"/>
                <a:gd name="connsiteX1" fmla="*/ 469780 w 469780"/>
                <a:gd name="connsiteY1" fmla="*/ 1299410 h 1299410"/>
                <a:gd name="connsiteX2" fmla="*/ 469780 w 469780"/>
                <a:gd name="connsiteY2" fmla="*/ 1142963 h 1299410"/>
                <a:gd name="connsiteX3" fmla="*/ 0 w 469780"/>
                <a:gd name="connsiteY3" fmla="*/ 1142963 h 1299410"/>
                <a:gd name="connsiteX4" fmla="*/ 0 w 469780"/>
                <a:gd name="connsiteY4" fmla="*/ 156447 h 1299410"/>
                <a:gd name="connsiteX5" fmla="*/ 469780 w 469780"/>
                <a:gd name="connsiteY5" fmla="*/ 156447 h 1299410"/>
                <a:gd name="connsiteX6" fmla="*/ 469780 w 469780"/>
                <a:gd name="connsiteY6" fmla="*/ 0 h 1299410"/>
                <a:gd name="connsiteX0" fmla="*/ 469780 w 469780"/>
                <a:gd name="connsiteY0" fmla="*/ 0 h 1299410"/>
                <a:gd name="connsiteX1" fmla="*/ 469780 w 469780"/>
                <a:gd name="connsiteY1" fmla="*/ 1299410 h 1299410"/>
                <a:gd name="connsiteX2" fmla="*/ 0 w 469780"/>
                <a:gd name="connsiteY2" fmla="*/ 1142963 h 1299410"/>
                <a:gd name="connsiteX3" fmla="*/ 0 w 469780"/>
                <a:gd name="connsiteY3" fmla="*/ 156447 h 1299410"/>
                <a:gd name="connsiteX4" fmla="*/ 469780 w 469780"/>
                <a:gd name="connsiteY4" fmla="*/ 156447 h 1299410"/>
                <a:gd name="connsiteX5" fmla="*/ 469780 w 469780"/>
                <a:gd name="connsiteY5" fmla="*/ 0 h 1299410"/>
                <a:gd name="connsiteX0" fmla="*/ 469780 w 469780"/>
                <a:gd name="connsiteY0" fmla="*/ 0 h 1299410"/>
                <a:gd name="connsiteX1" fmla="*/ 469780 w 469780"/>
                <a:gd name="connsiteY1" fmla="*/ 1299410 h 1299410"/>
                <a:gd name="connsiteX2" fmla="*/ 0 w 469780"/>
                <a:gd name="connsiteY2" fmla="*/ 1142963 h 1299410"/>
                <a:gd name="connsiteX3" fmla="*/ 0 w 469780"/>
                <a:gd name="connsiteY3" fmla="*/ 156447 h 1299410"/>
                <a:gd name="connsiteX4" fmla="*/ 469780 w 469780"/>
                <a:gd name="connsiteY4" fmla="*/ 0 h 1299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780" h="1299410">
                  <a:moveTo>
                    <a:pt x="469780" y="0"/>
                  </a:moveTo>
                  <a:lnTo>
                    <a:pt x="469780" y="1299410"/>
                  </a:lnTo>
                  <a:lnTo>
                    <a:pt x="0" y="1142963"/>
                  </a:lnTo>
                  <a:lnTo>
                    <a:pt x="0" y="156447"/>
                  </a:lnTo>
                  <a:lnTo>
                    <a:pt x="469780" y="0"/>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0A517B4E-E67F-10D0-ABB8-52CF8CF99F03}"/>
                </a:ext>
              </a:extLst>
            </p:cNvPr>
            <p:cNvSpPr/>
            <p:nvPr/>
          </p:nvSpPr>
          <p:spPr>
            <a:xfrm>
              <a:off x="6346613" y="1783546"/>
              <a:ext cx="2697001" cy="12409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9534B5F6-449B-C02A-C929-1C9379802214}"/>
                </a:ext>
              </a:extLst>
            </p:cNvPr>
            <p:cNvSpPr/>
            <p:nvPr/>
          </p:nvSpPr>
          <p:spPr>
            <a:xfrm>
              <a:off x="9634563" y="1586746"/>
              <a:ext cx="1634569" cy="16345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TextBox 22">
              <a:extLst>
                <a:ext uri="{FF2B5EF4-FFF2-40B4-BE49-F238E27FC236}">
                  <a16:creationId xmlns:a16="http://schemas.microsoft.com/office/drawing/2014/main" id="{78B39DF7-06E9-6573-7824-077A2AC97D06}"/>
                </a:ext>
              </a:extLst>
            </p:cNvPr>
            <p:cNvSpPr txBox="1"/>
            <p:nvPr/>
          </p:nvSpPr>
          <p:spPr>
            <a:xfrm>
              <a:off x="8694586" y="3646277"/>
              <a:ext cx="2531703" cy="738664"/>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noProof="1">
                  <a:solidFill>
                    <a:schemeClr val="bg1"/>
                  </a:solidFill>
                </a:rPr>
                <a:t>A special B40 dashboard using USAID’s Demographic and Health Survey (DHS) database.</a:t>
              </a:r>
            </a:p>
          </p:txBody>
        </p:sp>
        <p:sp>
          <p:nvSpPr>
            <p:cNvPr id="43" name="TextBox 25">
              <a:extLst>
                <a:ext uri="{FF2B5EF4-FFF2-40B4-BE49-F238E27FC236}">
                  <a16:creationId xmlns:a16="http://schemas.microsoft.com/office/drawing/2014/main" id="{2319CEE4-DFD2-73E5-42D8-A6E73AE6E327}"/>
                </a:ext>
              </a:extLst>
            </p:cNvPr>
            <p:cNvSpPr txBox="1"/>
            <p:nvPr/>
          </p:nvSpPr>
          <p:spPr>
            <a:xfrm>
              <a:off x="6469062" y="5215766"/>
              <a:ext cx="2531703" cy="954107"/>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noProof="1">
                  <a:solidFill>
                    <a:schemeClr val="bg1"/>
                  </a:solidFill>
                </a:rPr>
                <a:t>An online dashboard which displays the data collected against the Market Shaping Indicators for each country in Africa.</a:t>
              </a:r>
            </a:p>
          </p:txBody>
        </p:sp>
        <p:sp>
          <p:nvSpPr>
            <p:cNvPr id="41" name="TextBox 28">
              <a:extLst>
                <a:ext uri="{FF2B5EF4-FFF2-40B4-BE49-F238E27FC236}">
                  <a16:creationId xmlns:a16="http://schemas.microsoft.com/office/drawing/2014/main" id="{32423BF5-CC59-D685-34FC-D4279E5457E1}"/>
                </a:ext>
              </a:extLst>
            </p:cNvPr>
            <p:cNvSpPr txBox="1"/>
            <p:nvPr/>
          </p:nvSpPr>
          <p:spPr>
            <a:xfrm>
              <a:off x="805537" y="3358574"/>
              <a:ext cx="2531703" cy="1384995"/>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1400" b="1" dirty="0"/>
                <a:t>Databases of the 115 Market Shaping Indicators in 2020, for all countries.  To be collected annually and extended to new countries over time.</a:t>
              </a:r>
            </a:p>
          </p:txBody>
        </p:sp>
        <p:sp>
          <p:nvSpPr>
            <p:cNvPr id="39" name="TextBox 31">
              <a:extLst>
                <a:ext uri="{FF2B5EF4-FFF2-40B4-BE49-F238E27FC236}">
                  <a16:creationId xmlns:a16="http://schemas.microsoft.com/office/drawing/2014/main" id="{5D89657D-B12C-1015-951E-E2E259475C7D}"/>
                </a:ext>
              </a:extLst>
            </p:cNvPr>
            <p:cNvSpPr txBox="1"/>
            <p:nvPr/>
          </p:nvSpPr>
          <p:spPr>
            <a:xfrm>
              <a:off x="2979050" y="5137168"/>
              <a:ext cx="2696998" cy="867930"/>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1400" b="1" dirty="0"/>
                <a:t>Country profiles; </a:t>
              </a:r>
              <a:r>
                <a:rPr lang="en-US" sz="1400" b="1" dirty="0">
                  <a:hlinkClick r:id="rId2"/>
                </a:rPr>
                <a:t>Kenya</a:t>
              </a:r>
              <a:r>
                <a:rPr lang="en-US" sz="1400" b="1" dirty="0"/>
                <a:t>, </a:t>
              </a:r>
              <a:r>
                <a:rPr lang="en-US" sz="1400" b="1" dirty="0">
                  <a:hlinkClick r:id="rId3"/>
                </a:rPr>
                <a:t>Uganda</a:t>
              </a:r>
              <a:r>
                <a:rPr lang="en-US" sz="1400" b="1" dirty="0"/>
                <a:t>, </a:t>
              </a:r>
              <a:r>
                <a:rPr lang="en-US" sz="1400" b="1" dirty="0">
                  <a:hlinkClick r:id="rId4"/>
                </a:rPr>
                <a:t>Tanzania</a:t>
              </a:r>
              <a:r>
                <a:rPr lang="en-US" sz="1400" b="1" dirty="0"/>
                <a:t>, </a:t>
              </a:r>
              <a:r>
                <a:rPr lang="en-US" sz="1400" b="1" dirty="0">
                  <a:hlinkClick r:id="rId5"/>
                </a:rPr>
                <a:t>Mozambique</a:t>
              </a:r>
              <a:r>
                <a:rPr lang="en-US" sz="1400" b="1" dirty="0"/>
                <a:t>, </a:t>
              </a:r>
              <a:r>
                <a:rPr lang="en-US" sz="1400" b="1" dirty="0">
                  <a:hlinkClick r:id="rId6"/>
                </a:rPr>
                <a:t>Nigeria</a:t>
              </a:r>
              <a:r>
                <a:rPr lang="en-US" sz="1400" b="1" dirty="0"/>
                <a:t> and </a:t>
              </a:r>
              <a:r>
                <a:rPr lang="en-US" sz="1400" b="1" dirty="0">
                  <a:hlinkClick r:id="rId7"/>
                </a:rPr>
                <a:t>Ghana</a:t>
              </a:r>
              <a:endParaRPr lang="en-US" sz="1400" b="1" dirty="0"/>
            </a:p>
          </p:txBody>
        </p:sp>
        <p:sp>
          <p:nvSpPr>
            <p:cNvPr id="37" name="TextBox 34">
              <a:extLst>
                <a:ext uri="{FF2B5EF4-FFF2-40B4-BE49-F238E27FC236}">
                  <a16:creationId xmlns:a16="http://schemas.microsoft.com/office/drawing/2014/main" id="{89957835-6C79-EE8C-D86B-185C06C5B6E0}"/>
                </a:ext>
              </a:extLst>
            </p:cNvPr>
            <p:cNvSpPr txBox="1"/>
            <p:nvPr/>
          </p:nvSpPr>
          <p:spPr>
            <a:xfrm>
              <a:off x="6406339" y="2019652"/>
              <a:ext cx="2697006" cy="830997"/>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noProof="1"/>
                <a:t>A Market Shaping Indicators Metadata Document for the 115 Market Shaping Indicators</a:t>
              </a:r>
            </a:p>
          </p:txBody>
        </p:sp>
        <p:sp>
          <p:nvSpPr>
            <p:cNvPr id="35" name="TextBox 37">
              <a:extLst>
                <a:ext uri="{FF2B5EF4-FFF2-40B4-BE49-F238E27FC236}">
                  <a16:creationId xmlns:a16="http://schemas.microsoft.com/office/drawing/2014/main" id="{A0FD07CC-7801-F41C-3F43-2181D1583022}"/>
                </a:ext>
              </a:extLst>
            </p:cNvPr>
            <p:cNvSpPr txBox="1"/>
            <p:nvPr/>
          </p:nvSpPr>
          <p:spPr>
            <a:xfrm>
              <a:off x="3058662" y="1904221"/>
              <a:ext cx="2531703" cy="830997"/>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000" b="1" dirty="0">
                  <a:solidFill>
                    <a:schemeClr val="bg1"/>
                  </a:solidFill>
                </a:rPr>
                <a:t>Data Landscape reports for all countries</a:t>
              </a:r>
            </a:p>
          </p:txBody>
        </p:sp>
        <p:sp>
          <p:nvSpPr>
            <p:cNvPr id="46" name="TextBox 45"/>
            <p:cNvSpPr txBox="1"/>
            <p:nvPr/>
          </p:nvSpPr>
          <p:spPr>
            <a:xfrm>
              <a:off x="796375" y="1904221"/>
              <a:ext cx="1548885" cy="1015663"/>
            </a:xfrm>
            <a:prstGeom prst="rect">
              <a:avLst/>
            </a:prstGeom>
            <a:noFill/>
          </p:spPr>
          <p:txBody>
            <a:bodyPr wrap="square" rtlCol="0">
              <a:spAutoFit/>
            </a:bodyPr>
            <a:lstStyle/>
            <a:p>
              <a:pPr algn="ctr"/>
              <a:r>
                <a:rPr lang="en-US" sz="6000" b="1" noProof="1">
                  <a:solidFill>
                    <a:schemeClr val="bg1"/>
                  </a:solidFill>
                </a:rPr>
                <a:t>1</a:t>
              </a:r>
              <a:endParaRPr lang="en-US" sz="6000" dirty="0">
                <a:solidFill>
                  <a:schemeClr val="bg1"/>
                </a:solidFill>
              </a:endParaRPr>
            </a:p>
          </p:txBody>
        </p:sp>
        <p:sp>
          <p:nvSpPr>
            <p:cNvPr id="47" name="TextBox 46"/>
            <p:cNvSpPr txBox="1"/>
            <p:nvPr/>
          </p:nvSpPr>
          <p:spPr>
            <a:xfrm>
              <a:off x="4041478" y="3507778"/>
              <a:ext cx="1548885" cy="1015663"/>
            </a:xfrm>
            <a:prstGeom prst="rect">
              <a:avLst/>
            </a:prstGeom>
            <a:noFill/>
          </p:spPr>
          <p:txBody>
            <a:bodyPr wrap="square" rtlCol="0">
              <a:spAutoFit/>
            </a:bodyPr>
            <a:lstStyle/>
            <a:p>
              <a:pPr algn="ctr"/>
              <a:r>
                <a:rPr lang="en-US" sz="6000" b="1" dirty="0"/>
                <a:t>2</a:t>
              </a:r>
            </a:p>
          </p:txBody>
        </p:sp>
        <p:sp>
          <p:nvSpPr>
            <p:cNvPr id="48" name="TextBox 47"/>
            <p:cNvSpPr txBox="1"/>
            <p:nvPr/>
          </p:nvSpPr>
          <p:spPr>
            <a:xfrm>
              <a:off x="835770" y="5143106"/>
              <a:ext cx="1548885" cy="1015663"/>
            </a:xfrm>
            <a:prstGeom prst="rect">
              <a:avLst/>
            </a:prstGeom>
            <a:noFill/>
          </p:spPr>
          <p:txBody>
            <a:bodyPr wrap="square" rtlCol="0">
              <a:spAutoFit/>
            </a:bodyPr>
            <a:lstStyle/>
            <a:p>
              <a:pPr algn="ctr"/>
              <a:r>
                <a:rPr lang="en-US" sz="6000" b="1" dirty="0"/>
                <a:t>3</a:t>
              </a:r>
            </a:p>
          </p:txBody>
        </p:sp>
        <p:sp>
          <p:nvSpPr>
            <p:cNvPr id="50" name="TextBox 49"/>
            <p:cNvSpPr txBox="1"/>
            <p:nvPr/>
          </p:nvSpPr>
          <p:spPr>
            <a:xfrm>
              <a:off x="9677404" y="1877864"/>
              <a:ext cx="1548885" cy="1015663"/>
            </a:xfrm>
            <a:prstGeom prst="rect">
              <a:avLst/>
            </a:prstGeom>
            <a:noFill/>
          </p:spPr>
          <p:txBody>
            <a:bodyPr wrap="square" rtlCol="0">
              <a:spAutoFit/>
            </a:bodyPr>
            <a:lstStyle/>
            <a:p>
              <a:pPr algn="ctr"/>
              <a:r>
                <a:rPr lang="en-US" sz="6000" b="1" dirty="0"/>
                <a:t>4</a:t>
              </a:r>
            </a:p>
          </p:txBody>
        </p:sp>
        <p:sp>
          <p:nvSpPr>
            <p:cNvPr id="51" name="TextBox 50"/>
            <p:cNvSpPr txBox="1"/>
            <p:nvPr/>
          </p:nvSpPr>
          <p:spPr>
            <a:xfrm>
              <a:off x="6342127" y="3507778"/>
              <a:ext cx="1548885" cy="1015663"/>
            </a:xfrm>
            <a:prstGeom prst="rect">
              <a:avLst/>
            </a:prstGeom>
            <a:noFill/>
          </p:spPr>
          <p:txBody>
            <a:bodyPr wrap="square" rtlCol="0">
              <a:spAutoFit/>
            </a:bodyPr>
            <a:lstStyle/>
            <a:p>
              <a:pPr algn="ctr"/>
              <a:r>
                <a:rPr lang="en-US" sz="6000" b="1" dirty="0">
                  <a:solidFill>
                    <a:schemeClr val="bg1"/>
                  </a:solidFill>
                </a:rPr>
                <a:t>5</a:t>
              </a:r>
            </a:p>
          </p:txBody>
        </p:sp>
        <p:sp>
          <p:nvSpPr>
            <p:cNvPr id="52" name="TextBox 51"/>
            <p:cNvSpPr txBox="1"/>
            <p:nvPr/>
          </p:nvSpPr>
          <p:spPr>
            <a:xfrm>
              <a:off x="9677404" y="5179465"/>
              <a:ext cx="1548885" cy="1015663"/>
            </a:xfrm>
            <a:prstGeom prst="rect">
              <a:avLst/>
            </a:prstGeom>
            <a:noFill/>
          </p:spPr>
          <p:txBody>
            <a:bodyPr wrap="square" rtlCol="0">
              <a:spAutoFit/>
            </a:bodyPr>
            <a:lstStyle/>
            <a:p>
              <a:pPr algn="ctr"/>
              <a:r>
                <a:rPr lang="en-US" sz="6000" b="1" dirty="0">
                  <a:solidFill>
                    <a:schemeClr val="bg1"/>
                  </a:solidFill>
                </a:rPr>
                <a:t>6</a:t>
              </a:r>
            </a:p>
          </p:txBody>
        </p:sp>
      </p:grpSp>
      <p:sp>
        <p:nvSpPr>
          <p:cNvPr id="53" name="Title 1"/>
          <p:cNvSpPr>
            <a:spLocks noGrp="1"/>
          </p:cNvSpPr>
          <p:nvPr>
            <p:ph type="title"/>
          </p:nvPr>
        </p:nvSpPr>
        <p:spPr>
          <a:xfrm>
            <a:off x="0" y="1"/>
            <a:ext cx="12192000" cy="1159932"/>
          </a:xfrm>
          <a:solidFill>
            <a:srgbClr val="7030A0"/>
          </a:solidFill>
        </p:spPr>
        <p:txBody>
          <a:bodyPr>
            <a:normAutofit/>
          </a:bodyPr>
          <a:lstStyle/>
          <a:p>
            <a:pPr algn="ctr"/>
            <a:r>
              <a:rPr lang="en-US" sz="2800" b="1" dirty="0">
                <a:solidFill>
                  <a:schemeClr val="bg1"/>
                </a:solidFill>
                <a:latin typeface="Arial Black" panose="020B0A04020102020204" pitchFamily="34" charset="0"/>
              </a:rPr>
              <a:t>CAHF: THE DATA AGENDA FOR HOUSING IN AFRICA IN PARTNERSHIP WITH </a:t>
            </a:r>
            <a:r>
              <a:rPr lang="en-US" sz="2800" b="1" dirty="0">
                <a:solidFill>
                  <a:schemeClr val="bg1"/>
                </a:solidFill>
                <a:latin typeface="Arial Black" panose="020B0A04020102020204" pitchFamily="34" charset="0"/>
                <a:hlinkClick r:id="rId8">
                  <a:extLst>
                    <a:ext uri="{A12FA001-AC4F-418D-AE19-62706E023703}">
                      <ahyp:hlinkClr xmlns:ahyp="http://schemas.microsoft.com/office/drawing/2018/hyperlinkcolor" val="tx"/>
                    </a:ext>
                  </a:extLst>
                </a:hlinkClick>
              </a:rPr>
              <a:t>71POINT4</a:t>
            </a:r>
            <a:r>
              <a:rPr lang="en-US" sz="2800" b="1" dirty="0">
                <a:solidFill>
                  <a:schemeClr val="bg1"/>
                </a:solidFill>
                <a:latin typeface="Arial Black" panose="020B0A04020102020204" pitchFamily="34" charset="0"/>
              </a:rPr>
              <a:t> AND </a:t>
            </a:r>
            <a:r>
              <a:rPr lang="en-US" sz="2800" b="1" dirty="0">
                <a:solidFill>
                  <a:schemeClr val="bg1"/>
                </a:solidFill>
                <a:latin typeface="Arial Black" panose="020B0A04020102020204" pitchFamily="34" charset="0"/>
                <a:hlinkClick r:id="rId9">
                  <a:extLst>
                    <a:ext uri="{A12FA001-AC4F-418D-AE19-62706E023703}">
                      <ahyp:hlinkClr xmlns:ahyp="http://schemas.microsoft.com/office/drawing/2018/hyperlinkcolor" val="tx"/>
                    </a:ext>
                  </a:extLst>
                </a:hlinkClick>
              </a:rPr>
              <a:t>REALL</a:t>
            </a:r>
            <a:endParaRPr lang="en-US" sz="28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510360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71244" y="668867"/>
            <a:ext cx="7806046" cy="6109108"/>
            <a:chOff x="1871244" y="668867"/>
            <a:chExt cx="7806046" cy="6109108"/>
          </a:xfrm>
        </p:grpSpPr>
        <p:sp>
          <p:nvSpPr>
            <p:cNvPr id="4" name="Shape">
              <a:extLst>
                <a:ext uri="{FF2B5EF4-FFF2-40B4-BE49-F238E27FC236}">
                  <a16:creationId xmlns:a16="http://schemas.microsoft.com/office/drawing/2014/main" id="{B0C9E6A0-B63A-4051-8533-4F41A533BCA7}"/>
                </a:ext>
              </a:extLst>
            </p:cNvPr>
            <p:cNvSpPr/>
            <p:nvPr/>
          </p:nvSpPr>
          <p:spPr>
            <a:xfrm>
              <a:off x="2796099" y="3221670"/>
              <a:ext cx="6124006" cy="107093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0" tIns="45720" rIns="91440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1400" b="1" noProof="1">
                  <a:solidFill>
                    <a:schemeClr val="tx1"/>
                  </a:solidFill>
                </a:rPr>
                <a:t>Integrate, optimise </a:t>
              </a:r>
              <a:r>
                <a:rPr lang="en-US" sz="1400" noProof="1">
                  <a:solidFill>
                    <a:schemeClr val="tx1"/>
                  </a:solidFill>
                </a:rPr>
                <a:t>and </a:t>
              </a:r>
              <a:r>
                <a:rPr lang="en-US" sz="1400" b="1" noProof="1">
                  <a:solidFill>
                    <a:schemeClr val="tx1"/>
                  </a:solidFill>
                </a:rPr>
                <a:t>expand</a:t>
              </a:r>
              <a:r>
                <a:rPr lang="en-US" sz="1400" noProof="1">
                  <a:solidFill>
                    <a:schemeClr val="tx1"/>
                  </a:solidFill>
                </a:rPr>
                <a:t> our set of </a:t>
              </a:r>
              <a:r>
                <a:rPr lang="en-US" sz="1400" b="1" noProof="1">
                  <a:solidFill>
                    <a:schemeClr val="tx1"/>
                  </a:solidFill>
                </a:rPr>
                <a:t>knowledge products &amp; data tools</a:t>
              </a:r>
              <a:r>
                <a:rPr lang="en-US" sz="1400" noProof="1">
                  <a:solidFill>
                    <a:schemeClr val="tx1"/>
                  </a:solidFill>
                </a:rPr>
                <a:t> to produce a set of </a:t>
              </a:r>
              <a:r>
                <a:rPr lang="en-US" sz="1400" b="1" noProof="1">
                  <a:solidFill>
                    <a:schemeClr val="tx1"/>
                  </a:solidFill>
                </a:rPr>
                <a:t>key data outputs</a:t>
              </a:r>
              <a:r>
                <a:rPr lang="en-US" sz="1400" noProof="1">
                  <a:solidFill>
                    <a:schemeClr val="tx1"/>
                  </a:solidFill>
                </a:rPr>
                <a:t> that are </a:t>
              </a:r>
              <a:r>
                <a:rPr lang="en-US" sz="1400" b="1" noProof="1">
                  <a:solidFill>
                    <a:schemeClr val="tx1"/>
                  </a:solidFill>
                </a:rPr>
                <a:t>widely used</a:t>
              </a:r>
            </a:p>
          </p:txBody>
        </p:sp>
        <p:sp>
          <p:nvSpPr>
            <p:cNvPr id="5" name="Shape">
              <a:extLst>
                <a:ext uri="{FF2B5EF4-FFF2-40B4-BE49-F238E27FC236}">
                  <a16:creationId xmlns:a16="http://schemas.microsoft.com/office/drawing/2014/main" id="{B647E98A-672F-4158-AFDF-238A18B89300}"/>
                </a:ext>
              </a:extLst>
            </p:cNvPr>
            <p:cNvSpPr/>
            <p:nvPr/>
          </p:nvSpPr>
          <p:spPr>
            <a:xfrm>
              <a:off x="1871244" y="3420421"/>
              <a:ext cx="2709223" cy="6821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993" y="21600"/>
                  </a:lnTo>
                  <a:cubicBezTo>
                    <a:pt x="1340" y="21600"/>
                    <a:pt x="0" y="16765"/>
                    <a:pt x="0" y="10800"/>
                  </a:cubicBezTo>
                  <a:lnTo>
                    <a:pt x="0" y="10800"/>
                  </a:lnTo>
                  <a:cubicBezTo>
                    <a:pt x="0" y="4835"/>
                    <a:pt x="1340" y="0"/>
                    <a:pt x="2993" y="0"/>
                  </a:cubicBezTo>
                  <a:lnTo>
                    <a:pt x="21600" y="0"/>
                  </a:lnTo>
                  <a:lnTo>
                    <a:pt x="21600" y="216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18288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noProof="1">
                  <a:solidFill>
                    <a:schemeClr val="lt1"/>
                  </a:solidFill>
                </a:rPr>
                <a:t>INTEGRATION &amp; EXPANSION OF DATA TOOLS, PRODUCTS</a:t>
              </a:r>
            </a:p>
          </p:txBody>
        </p:sp>
        <p:sp>
          <p:nvSpPr>
            <p:cNvPr id="6" name="Shape">
              <a:extLst>
                <a:ext uri="{FF2B5EF4-FFF2-40B4-BE49-F238E27FC236}">
                  <a16:creationId xmlns:a16="http://schemas.microsoft.com/office/drawing/2014/main" id="{57B5FCFC-D6FD-4EFB-996F-7CDCEC72E117}"/>
                </a:ext>
              </a:extLst>
            </p:cNvPr>
            <p:cNvSpPr/>
            <p:nvPr/>
          </p:nvSpPr>
          <p:spPr>
            <a:xfrm>
              <a:off x="8064253" y="3414838"/>
              <a:ext cx="693346" cy="693346"/>
            </a:xfrm>
            <a:custGeom>
              <a:avLst/>
              <a:gdLst/>
              <a:ahLst/>
              <a:cxnLst>
                <a:cxn ang="0">
                  <a:pos x="wd2" y="hd2"/>
                </a:cxn>
                <a:cxn ang="5400000">
                  <a:pos x="wd2" y="hd2"/>
                </a:cxn>
                <a:cxn ang="10800000">
                  <a:pos x="wd2" y="hd2"/>
                </a:cxn>
                <a:cxn ang="16200000">
                  <a:pos x="wd2" y="hd2"/>
                </a:cxn>
              </a:cxnLst>
              <a:rect l="0" t="0" r="r" b="b"/>
              <a:pathLst>
                <a:path w="21600" h="21600" extrusionOk="0">
                  <a:moveTo>
                    <a:pt x="3964" y="21600"/>
                  </a:moveTo>
                  <a:lnTo>
                    <a:pt x="17636" y="21600"/>
                  </a:lnTo>
                  <a:cubicBezTo>
                    <a:pt x="19820" y="21600"/>
                    <a:pt x="21600" y="19820"/>
                    <a:pt x="21600" y="17636"/>
                  </a:cubicBezTo>
                  <a:lnTo>
                    <a:pt x="21600" y="3964"/>
                  </a:lnTo>
                  <a:cubicBezTo>
                    <a:pt x="21600" y="1780"/>
                    <a:pt x="19820" y="0"/>
                    <a:pt x="17636" y="0"/>
                  </a:cubicBezTo>
                  <a:lnTo>
                    <a:pt x="3964" y="0"/>
                  </a:lnTo>
                  <a:cubicBezTo>
                    <a:pt x="1780" y="0"/>
                    <a:pt x="0" y="1780"/>
                    <a:pt x="0" y="3964"/>
                  </a:cubicBezTo>
                  <a:lnTo>
                    <a:pt x="0" y="17636"/>
                  </a:lnTo>
                  <a:cubicBezTo>
                    <a:pt x="0" y="19820"/>
                    <a:pt x="1780" y="21600"/>
                    <a:pt x="3964" y="21600"/>
                  </a:cubicBezTo>
                  <a:close/>
                </a:path>
              </a:pathLst>
            </a:custGeom>
            <a:solidFill>
              <a:schemeClr val="accent5"/>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000" b="1" noProof="1">
                  <a:solidFill>
                    <a:schemeClr val="bg1"/>
                  </a:solidFill>
                </a:rPr>
                <a:t>03</a:t>
              </a:r>
            </a:p>
          </p:txBody>
        </p:sp>
        <p:cxnSp>
          <p:nvCxnSpPr>
            <p:cNvPr id="7" name="Straight Connector 6">
              <a:extLst>
                <a:ext uri="{FF2B5EF4-FFF2-40B4-BE49-F238E27FC236}">
                  <a16:creationId xmlns:a16="http://schemas.microsoft.com/office/drawing/2014/main" id="{6F58341A-17BF-4ABD-AE7A-5A4B270E6C6A}"/>
                </a:ext>
              </a:extLst>
            </p:cNvPr>
            <p:cNvCxnSpPr/>
            <p:nvPr/>
          </p:nvCxnSpPr>
          <p:spPr>
            <a:xfrm>
              <a:off x="4578081" y="3372503"/>
              <a:ext cx="0" cy="80049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 name="Shape">
              <a:extLst>
                <a:ext uri="{FF2B5EF4-FFF2-40B4-BE49-F238E27FC236}">
                  <a16:creationId xmlns:a16="http://schemas.microsoft.com/office/drawing/2014/main" id="{4C0A579B-6F2A-40C7-9A92-0EBDDE482944}"/>
                </a:ext>
              </a:extLst>
            </p:cNvPr>
            <p:cNvSpPr/>
            <p:nvPr/>
          </p:nvSpPr>
          <p:spPr>
            <a:xfrm>
              <a:off x="2662160" y="4509762"/>
              <a:ext cx="6257945" cy="103590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05840" tIns="45720" rIns="182880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1400" b="1" noProof="1">
                  <a:solidFill>
                    <a:schemeClr val="tx1"/>
                  </a:solidFill>
                </a:rPr>
                <a:t>Build the capacity</a:t>
              </a:r>
              <a:r>
                <a:rPr lang="en-US" sz="1400" noProof="1">
                  <a:solidFill>
                    <a:schemeClr val="tx1"/>
                  </a:solidFill>
                </a:rPr>
                <a:t> of partner institutions to </a:t>
              </a:r>
              <a:r>
                <a:rPr lang="en-US" sz="1400" b="1" noProof="1">
                  <a:solidFill>
                    <a:schemeClr val="tx1"/>
                  </a:solidFill>
                </a:rPr>
                <a:t>analyse data and engage</a:t>
              </a:r>
              <a:r>
                <a:rPr lang="en-US" sz="1400" noProof="1">
                  <a:solidFill>
                    <a:schemeClr val="tx1"/>
                  </a:solidFill>
                </a:rPr>
                <a:t> with </a:t>
              </a:r>
              <a:r>
                <a:rPr lang="en-US" sz="1400" b="1" noProof="1">
                  <a:solidFill>
                    <a:schemeClr val="tx1"/>
                  </a:solidFill>
                </a:rPr>
                <a:t>data-driven outputs</a:t>
              </a:r>
            </a:p>
          </p:txBody>
        </p:sp>
        <p:sp>
          <p:nvSpPr>
            <p:cNvPr id="9" name="Shape">
              <a:extLst>
                <a:ext uri="{FF2B5EF4-FFF2-40B4-BE49-F238E27FC236}">
                  <a16:creationId xmlns:a16="http://schemas.microsoft.com/office/drawing/2014/main" id="{1E95EA48-AFCE-4BEA-9B19-84F06C0896B0}"/>
                </a:ext>
              </a:extLst>
            </p:cNvPr>
            <p:cNvSpPr/>
            <p:nvPr/>
          </p:nvSpPr>
          <p:spPr>
            <a:xfrm>
              <a:off x="7215987" y="4695046"/>
              <a:ext cx="2461303" cy="6821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607" y="21600"/>
                  </a:lnTo>
                  <a:cubicBezTo>
                    <a:pt x="20260" y="21600"/>
                    <a:pt x="21600" y="16765"/>
                    <a:pt x="21600" y="10800"/>
                  </a:cubicBezTo>
                  <a:lnTo>
                    <a:pt x="21600" y="10800"/>
                  </a:lnTo>
                  <a:cubicBezTo>
                    <a:pt x="21600" y="4835"/>
                    <a:pt x="20260" y="0"/>
                    <a:pt x="18607" y="0"/>
                  </a:cubicBezTo>
                  <a:lnTo>
                    <a:pt x="0" y="0"/>
                  </a:lnTo>
                  <a:lnTo>
                    <a:pt x="0" y="216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b="1" noProof="1">
                  <a:solidFill>
                    <a:schemeClr val="bg2">
                      <a:lumMod val="25000"/>
                    </a:schemeClr>
                  </a:solidFill>
                </a:rPr>
                <a:t>CAPACITY BUILDING</a:t>
              </a:r>
            </a:p>
          </p:txBody>
        </p:sp>
        <p:sp>
          <p:nvSpPr>
            <p:cNvPr id="10" name="Shape">
              <a:extLst>
                <a:ext uri="{FF2B5EF4-FFF2-40B4-BE49-F238E27FC236}">
                  <a16:creationId xmlns:a16="http://schemas.microsoft.com/office/drawing/2014/main" id="{7A134CEE-C889-4D4F-B1C7-7A08A2E66ACF}"/>
                </a:ext>
              </a:extLst>
            </p:cNvPr>
            <p:cNvSpPr/>
            <p:nvPr/>
          </p:nvSpPr>
          <p:spPr>
            <a:xfrm>
              <a:off x="2796099" y="4689463"/>
              <a:ext cx="693346" cy="693346"/>
            </a:xfrm>
            <a:custGeom>
              <a:avLst/>
              <a:gdLst/>
              <a:ahLst/>
              <a:cxnLst>
                <a:cxn ang="0">
                  <a:pos x="wd2" y="hd2"/>
                </a:cxn>
                <a:cxn ang="5400000">
                  <a:pos x="wd2" y="hd2"/>
                </a:cxn>
                <a:cxn ang="10800000">
                  <a:pos x="wd2" y="hd2"/>
                </a:cxn>
                <a:cxn ang="16200000">
                  <a:pos x="wd2" y="hd2"/>
                </a:cxn>
              </a:cxnLst>
              <a:rect l="0" t="0" r="r" b="b"/>
              <a:pathLst>
                <a:path w="21600" h="21600" extrusionOk="0">
                  <a:moveTo>
                    <a:pt x="3964" y="21600"/>
                  </a:moveTo>
                  <a:lnTo>
                    <a:pt x="17636" y="21600"/>
                  </a:lnTo>
                  <a:cubicBezTo>
                    <a:pt x="19820" y="21600"/>
                    <a:pt x="21600" y="19820"/>
                    <a:pt x="21600" y="17636"/>
                  </a:cubicBezTo>
                  <a:lnTo>
                    <a:pt x="21600" y="3964"/>
                  </a:lnTo>
                  <a:cubicBezTo>
                    <a:pt x="21600" y="1780"/>
                    <a:pt x="19820" y="0"/>
                    <a:pt x="17636" y="0"/>
                  </a:cubicBezTo>
                  <a:lnTo>
                    <a:pt x="3964" y="0"/>
                  </a:lnTo>
                  <a:cubicBezTo>
                    <a:pt x="1780" y="0"/>
                    <a:pt x="0" y="1780"/>
                    <a:pt x="0" y="3964"/>
                  </a:cubicBezTo>
                  <a:lnTo>
                    <a:pt x="0" y="17636"/>
                  </a:lnTo>
                  <a:cubicBezTo>
                    <a:pt x="0" y="19834"/>
                    <a:pt x="1780" y="21600"/>
                    <a:pt x="3964" y="21600"/>
                  </a:cubicBezTo>
                  <a:close/>
                </a:path>
              </a:pathLst>
            </a:custGeom>
            <a:solidFill>
              <a:schemeClr val="accent6"/>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000" b="1" noProof="1">
                  <a:solidFill>
                    <a:schemeClr val="bg2">
                      <a:lumMod val="25000"/>
                    </a:schemeClr>
                  </a:solidFill>
                </a:rPr>
                <a:t>04</a:t>
              </a:r>
            </a:p>
          </p:txBody>
        </p:sp>
        <p:cxnSp>
          <p:nvCxnSpPr>
            <p:cNvPr id="11" name="Straight Connector 10">
              <a:extLst>
                <a:ext uri="{FF2B5EF4-FFF2-40B4-BE49-F238E27FC236}">
                  <a16:creationId xmlns:a16="http://schemas.microsoft.com/office/drawing/2014/main" id="{0BD9A055-1EB9-44A9-97C1-539021588A8B}"/>
                </a:ext>
              </a:extLst>
            </p:cNvPr>
            <p:cNvCxnSpPr/>
            <p:nvPr/>
          </p:nvCxnSpPr>
          <p:spPr>
            <a:xfrm>
              <a:off x="7215987" y="4635889"/>
              <a:ext cx="0" cy="80049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 name="Shape">
              <a:extLst>
                <a:ext uri="{FF2B5EF4-FFF2-40B4-BE49-F238E27FC236}">
                  <a16:creationId xmlns:a16="http://schemas.microsoft.com/office/drawing/2014/main" id="{A36989E3-A7DA-4EA5-82E2-2072F8A53D0F}"/>
                </a:ext>
              </a:extLst>
            </p:cNvPr>
            <p:cNvSpPr/>
            <p:nvPr/>
          </p:nvSpPr>
          <p:spPr>
            <a:xfrm>
              <a:off x="2662160" y="668867"/>
              <a:ext cx="6257945" cy="108731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0" tIns="45720" rIns="91440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b="1" noProof="1">
                  <a:solidFill>
                    <a:schemeClr val="tx1"/>
                  </a:solidFill>
                </a:rPr>
                <a:t>Collect, assess</a:t>
              </a:r>
              <a:r>
                <a:rPr lang="en-US" sz="1400" noProof="1">
                  <a:solidFill>
                    <a:schemeClr val="tx1"/>
                  </a:solidFill>
                </a:rPr>
                <a:t> and </a:t>
              </a:r>
              <a:r>
                <a:rPr lang="en-US" sz="1400" b="1" noProof="1">
                  <a:solidFill>
                    <a:schemeClr val="tx1"/>
                  </a:solidFill>
                </a:rPr>
                <a:t>curate</a:t>
              </a:r>
              <a:r>
                <a:rPr lang="en-US" sz="1400" noProof="1">
                  <a:solidFill>
                    <a:schemeClr val="tx1"/>
                  </a:solidFill>
                </a:rPr>
                <a:t> available data (public, private and deal-specific) </a:t>
              </a:r>
              <a:r>
                <a:rPr lang="en-US" sz="1400" b="1" noProof="1">
                  <a:solidFill>
                    <a:schemeClr val="tx1"/>
                  </a:solidFill>
                </a:rPr>
                <a:t>relevant to increased</a:t>
              </a:r>
              <a:r>
                <a:rPr lang="en-US" sz="1400" noProof="1">
                  <a:solidFill>
                    <a:schemeClr val="tx1"/>
                  </a:solidFill>
                </a:rPr>
                <a:t> </a:t>
              </a:r>
              <a:r>
                <a:rPr lang="en-US" sz="1400" b="1" noProof="1">
                  <a:solidFill>
                    <a:schemeClr val="tx1"/>
                  </a:solidFill>
                </a:rPr>
                <a:t>investment in affordable housing </a:t>
              </a:r>
              <a:r>
                <a:rPr lang="en-US" sz="1400" noProof="1">
                  <a:solidFill>
                    <a:schemeClr val="tx1"/>
                  </a:solidFill>
                </a:rPr>
                <a:t>across Africa</a:t>
              </a:r>
            </a:p>
          </p:txBody>
        </p:sp>
        <p:sp>
          <p:nvSpPr>
            <p:cNvPr id="13" name="Shape">
              <a:extLst>
                <a:ext uri="{FF2B5EF4-FFF2-40B4-BE49-F238E27FC236}">
                  <a16:creationId xmlns:a16="http://schemas.microsoft.com/office/drawing/2014/main" id="{BE5B7ECE-A742-4094-89A4-017ABFF0317D}"/>
                </a:ext>
              </a:extLst>
            </p:cNvPr>
            <p:cNvSpPr/>
            <p:nvPr/>
          </p:nvSpPr>
          <p:spPr>
            <a:xfrm>
              <a:off x="1871244" y="871173"/>
              <a:ext cx="2461303" cy="6821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993" y="21600"/>
                  </a:lnTo>
                  <a:cubicBezTo>
                    <a:pt x="1340" y="21600"/>
                    <a:pt x="0" y="16765"/>
                    <a:pt x="0" y="10800"/>
                  </a:cubicBezTo>
                  <a:lnTo>
                    <a:pt x="0" y="10800"/>
                  </a:lnTo>
                  <a:cubicBezTo>
                    <a:pt x="0" y="4835"/>
                    <a:pt x="1340" y="0"/>
                    <a:pt x="2993" y="0"/>
                  </a:cubicBezTo>
                  <a:lnTo>
                    <a:pt x="21600" y="0"/>
                  </a:lnTo>
                  <a:lnTo>
                    <a:pt x="21600" y="216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18288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2000" b="1" noProof="1">
                  <a:solidFill>
                    <a:schemeClr val="bg2">
                      <a:lumMod val="25000"/>
                    </a:schemeClr>
                  </a:solidFill>
                </a:rPr>
                <a:t>DATA COLLECTION AND ASSESSMENT</a:t>
              </a:r>
            </a:p>
          </p:txBody>
        </p:sp>
        <p:sp>
          <p:nvSpPr>
            <p:cNvPr id="14" name="Shape">
              <a:extLst>
                <a:ext uri="{FF2B5EF4-FFF2-40B4-BE49-F238E27FC236}">
                  <a16:creationId xmlns:a16="http://schemas.microsoft.com/office/drawing/2014/main" id="{D77425E4-4D44-43F7-ACB3-550349958A5D}"/>
                </a:ext>
              </a:extLst>
            </p:cNvPr>
            <p:cNvSpPr/>
            <p:nvPr/>
          </p:nvSpPr>
          <p:spPr>
            <a:xfrm>
              <a:off x="8064253" y="865590"/>
              <a:ext cx="693346" cy="693346"/>
            </a:xfrm>
            <a:custGeom>
              <a:avLst/>
              <a:gdLst/>
              <a:ahLst/>
              <a:cxnLst>
                <a:cxn ang="0">
                  <a:pos x="wd2" y="hd2"/>
                </a:cxn>
                <a:cxn ang="5400000">
                  <a:pos x="wd2" y="hd2"/>
                </a:cxn>
                <a:cxn ang="10800000">
                  <a:pos x="wd2" y="hd2"/>
                </a:cxn>
                <a:cxn ang="16200000">
                  <a:pos x="wd2" y="hd2"/>
                </a:cxn>
              </a:cxnLst>
              <a:rect l="0" t="0" r="r" b="b"/>
              <a:pathLst>
                <a:path w="21600" h="21600" extrusionOk="0">
                  <a:moveTo>
                    <a:pt x="3964" y="21600"/>
                  </a:moveTo>
                  <a:lnTo>
                    <a:pt x="17636" y="21600"/>
                  </a:lnTo>
                  <a:cubicBezTo>
                    <a:pt x="19820" y="21600"/>
                    <a:pt x="21600" y="19820"/>
                    <a:pt x="21600" y="17636"/>
                  </a:cubicBezTo>
                  <a:lnTo>
                    <a:pt x="21600" y="3964"/>
                  </a:lnTo>
                  <a:cubicBezTo>
                    <a:pt x="21600" y="1780"/>
                    <a:pt x="19820" y="0"/>
                    <a:pt x="17636" y="0"/>
                  </a:cubicBezTo>
                  <a:lnTo>
                    <a:pt x="3964" y="0"/>
                  </a:lnTo>
                  <a:cubicBezTo>
                    <a:pt x="1780" y="0"/>
                    <a:pt x="0" y="1780"/>
                    <a:pt x="0" y="3964"/>
                  </a:cubicBezTo>
                  <a:lnTo>
                    <a:pt x="0" y="17636"/>
                  </a:lnTo>
                  <a:cubicBezTo>
                    <a:pt x="0" y="19820"/>
                    <a:pt x="1780" y="21600"/>
                    <a:pt x="3964" y="21600"/>
                  </a:cubicBezTo>
                  <a:close/>
                </a:path>
              </a:pathLst>
            </a:custGeom>
            <a:solidFill>
              <a:schemeClr val="accent2"/>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000" b="1" noProof="1">
                  <a:solidFill>
                    <a:schemeClr val="bg2">
                      <a:lumMod val="25000"/>
                    </a:schemeClr>
                  </a:solidFill>
                </a:rPr>
                <a:t>01</a:t>
              </a:r>
            </a:p>
          </p:txBody>
        </p:sp>
        <p:cxnSp>
          <p:nvCxnSpPr>
            <p:cNvPr id="15" name="Straight Connector 14">
              <a:extLst>
                <a:ext uri="{FF2B5EF4-FFF2-40B4-BE49-F238E27FC236}">
                  <a16:creationId xmlns:a16="http://schemas.microsoft.com/office/drawing/2014/main" id="{4AD58999-8461-487D-BDE6-8C8C3A9E0F94}"/>
                </a:ext>
              </a:extLst>
            </p:cNvPr>
            <p:cNvCxnSpPr/>
            <p:nvPr/>
          </p:nvCxnSpPr>
          <p:spPr>
            <a:xfrm>
              <a:off x="4332547" y="812016"/>
              <a:ext cx="0" cy="80049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Shape">
              <a:extLst>
                <a:ext uri="{FF2B5EF4-FFF2-40B4-BE49-F238E27FC236}">
                  <a16:creationId xmlns:a16="http://schemas.microsoft.com/office/drawing/2014/main" id="{F90F0AA9-8C14-401C-B87A-1AD7A9B95797}"/>
                </a:ext>
              </a:extLst>
            </p:cNvPr>
            <p:cNvSpPr/>
            <p:nvPr/>
          </p:nvSpPr>
          <p:spPr>
            <a:xfrm>
              <a:off x="2662160" y="1960516"/>
              <a:ext cx="6257945" cy="10717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05840" tIns="45720" rIns="182880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lgn="just">
                <a:buFont typeface="Arial" panose="020B0604020202020204" pitchFamily="34" charset="0"/>
                <a:buChar char="•"/>
              </a:pPr>
              <a:r>
                <a:rPr lang="en-US" sz="1300" noProof="1">
                  <a:solidFill>
                    <a:schemeClr val="tx1"/>
                  </a:solidFill>
                </a:rPr>
                <a:t>Encourage </a:t>
              </a:r>
              <a:r>
                <a:rPr lang="en-US" sz="1300" b="1" noProof="1">
                  <a:solidFill>
                    <a:schemeClr val="tx1"/>
                  </a:solidFill>
                </a:rPr>
                <a:t>data owners to make existing data available &amp; improve quality /coverage of data</a:t>
              </a:r>
              <a:r>
                <a:rPr lang="en-US" sz="1300" noProof="1">
                  <a:solidFill>
                    <a:schemeClr val="tx1"/>
                  </a:solidFill>
                </a:rPr>
                <a:t>. </a:t>
              </a:r>
            </a:p>
            <a:p>
              <a:pPr marL="285750" indent="-285750" algn="just">
                <a:buFont typeface="Arial" panose="020B0604020202020204" pitchFamily="34" charset="0"/>
                <a:buChar char="•"/>
              </a:pPr>
              <a:r>
                <a:rPr lang="en-US" sz="1300" noProof="1">
                  <a:solidFill>
                    <a:schemeClr val="tx1"/>
                  </a:solidFill>
                </a:rPr>
                <a:t>Commissioning partners to gather additional data (primary data)</a:t>
              </a:r>
            </a:p>
          </p:txBody>
        </p:sp>
        <p:sp>
          <p:nvSpPr>
            <p:cNvPr id="17" name="Shape">
              <a:extLst>
                <a:ext uri="{FF2B5EF4-FFF2-40B4-BE49-F238E27FC236}">
                  <a16:creationId xmlns:a16="http://schemas.microsoft.com/office/drawing/2014/main" id="{58D4A821-759D-4539-8866-F9CD3BCADDEE}"/>
                </a:ext>
              </a:extLst>
            </p:cNvPr>
            <p:cNvSpPr/>
            <p:nvPr/>
          </p:nvSpPr>
          <p:spPr>
            <a:xfrm>
              <a:off x="7215987" y="2145797"/>
              <a:ext cx="2461303" cy="6821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607" y="21600"/>
                  </a:lnTo>
                  <a:cubicBezTo>
                    <a:pt x="20260" y="21600"/>
                    <a:pt x="21600" y="16765"/>
                    <a:pt x="21600" y="10800"/>
                  </a:cubicBezTo>
                  <a:lnTo>
                    <a:pt x="21600" y="10800"/>
                  </a:lnTo>
                  <a:cubicBezTo>
                    <a:pt x="21600" y="4835"/>
                    <a:pt x="20260" y="0"/>
                    <a:pt x="18607" y="0"/>
                  </a:cubicBezTo>
                  <a:lnTo>
                    <a:pt x="0" y="0"/>
                  </a:lnTo>
                  <a:lnTo>
                    <a:pt x="0" y="21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noProof="1">
                  <a:solidFill>
                    <a:schemeClr val="bg2">
                      <a:lumMod val="25000"/>
                    </a:schemeClr>
                  </a:solidFill>
                </a:rPr>
                <a:t>IDENTIFY DATA GAPS &amp;</a:t>
              </a:r>
              <a:r>
                <a:rPr lang="en-US" sz="1600" dirty="0"/>
                <a:t> </a:t>
              </a:r>
              <a:r>
                <a:rPr lang="en-US" sz="1600" b="1" dirty="0">
                  <a:solidFill>
                    <a:schemeClr val="bg2">
                      <a:lumMod val="25000"/>
                    </a:schemeClr>
                  </a:solidFill>
                </a:rPr>
                <a:t>AND CLOSE KEY DATA GAPS</a:t>
              </a:r>
              <a:endParaRPr lang="en-US" sz="1600" b="1" noProof="1">
                <a:solidFill>
                  <a:schemeClr val="bg2">
                    <a:lumMod val="25000"/>
                  </a:schemeClr>
                </a:solidFill>
              </a:endParaRPr>
            </a:p>
          </p:txBody>
        </p:sp>
        <p:sp>
          <p:nvSpPr>
            <p:cNvPr id="18" name="Shape">
              <a:extLst>
                <a:ext uri="{FF2B5EF4-FFF2-40B4-BE49-F238E27FC236}">
                  <a16:creationId xmlns:a16="http://schemas.microsoft.com/office/drawing/2014/main" id="{D7FC4443-797B-4AB0-B3C4-06107466596D}"/>
                </a:ext>
              </a:extLst>
            </p:cNvPr>
            <p:cNvSpPr/>
            <p:nvPr/>
          </p:nvSpPr>
          <p:spPr>
            <a:xfrm>
              <a:off x="2796099" y="2140214"/>
              <a:ext cx="693346" cy="693346"/>
            </a:xfrm>
            <a:custGeom>
              <a:avLst/>
              <a:gdLst/>
              <a:ahLst/>
              <a:cxnLst>
                <a:cxn ang="0">
                  <a:pos x="wd2" y="hd2"/>
                </a:cxn>
                <a:cxn ang="5400000">
                  <a:pos x="wd2" y="hd2"/>
                </a:cxn>
                <a:cxn ang="10800000">
                  <a:pos x="wd2" y="hd2"/>
                </a:cxn>
                <a:cxn ang="16200000">
                  <a:pos x="wd2" y="hd2"/>
                </a:cxn>
              </a:cxnLst>
              <a:rect l="0" t="0" r="r" b="b"/>
              <a:pathLst>
                <a:path w="21600" h="21600" extrusionOk="0">
                  <a:moveTo>
                    <a:pt x="3964" y="21600"/>
                  </a:moveTo>
                  <a:lnTo>
                    <a:pt x="17636" y="21600"/>
                  </a:lnTo>
                  <a:cubicBezTo>
                    <a:pt x="19820" y="21600"/>
                    <a:pt x="21600" y="19820"/>
                    <a:pt x="21600" y="17636"/>
                  </a:cubicBezTo>
                  <a:lnTo>
                    <a:pt x="21600" y="3964"/>
                  </a:lnTo>
                  <a:cubicBezTo>
                    <a:pt x="21600" y="1780"/>
                    <a:pt x="19820" y="0"/>
                    <a:pt x="17636" y="0"/>
                  </a:cubicBezTo>
                  <a:lnTo>
                    <a:pt x="3964" y="0"/>
                  </a:lnTo>
                  <a:cubicBezTo>
                    <a:pt x="1780" y="0"/>
                    <a:pt x="0" y="1780"/>
                    <a:pt x="0" y="3964"/>
                  </a:cubicBezTo>
                  <a:lnTo>
                    <a:pt x="0" y="17636"/>
                  </a:lnTo>
                  <a:cubicBezTo>
                    <a:pt x="0" y="19834"/>
                    <a:pt x="1780" y="21600"/>
                    <a:pt x="3964" y="21600"/>
                  </a:cubicBezTo>
                  <a:close/>
                </a:path>
              </a:pathLst>
            </a:custGeom>
            <a:solidFill>
              <a:srgbClr val="00B0F0"/>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000" b="1" noProof="1">
                  <a:solidFill>
                    <a:schemeClr val="bg2">
                      <a:lumMod val="25000"/>
                    </a:schemeClr>
                  </a:solidFill>
                </a:rPr>
                <a:t>02</a:t>
              </a:r>
            </a:p>
          </p:txBody>
        </p:sp>
        <p:cxnSp>
          <p:nvCxnSpPr>
            <p:cNvPr id="19" name="Straight Connector 18">
              <a:extLst>
                <a:ext uri="{FF2B5EF4-FFF2-40B4-BE49-F238E27FC236}">
                  <a16:creationId xmlns:a16="http://schemas.microsoft.com/office/drawing/2014/main" id="{8F57941E-8743-46F2-B357-4AE263118780}"/>
                </a:ext>
              </a:extLst>
            </p:cNvPr>
            <p:cNvCxnSpPr/>
            <p:nvPr/>
          </p:nvCxnSpPr>
          <p:spPr>
            <a:xfrm>
              <a:off x="7215987" y="2086640"/>
              <a:ext cx="0" cy="80049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Shape">
              <a:extLst>
                <a:ext uri="{FF2B5EF4-FFF2-40B4-BE49-F238E27FC236}">
                  <a16:creationId xmlns:a16="http://schemas.microsoft.com/office/drawing/2014/main" id="{B0C9E6A0-B63A-4051-8533-4F41A533BCA7}"/>
                </a:ext>
              </a:extLst>
            </p:cNvPr>
            <p:cNvSpPr/>
            <p:nvPr/>
          </p:nvSpPr>
          <p:spPr>
            <a:xfrm>
              <a:off x="2662160" y="5843544"/>
              <a:ext cx="6257945" cy="93443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0" tIns="45720" rIns="91440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1400" b="1" noProof="1">
                  <a:solidFill>
                    <a:schemeClr val="tx1"/>
                  </a:solidFill>
                </a:rPr>
                <a:t>Promote</a:t>
              </a:r>
              <a:r>
                <a:rPr lang="en-US" sz="1400" noProof="1">
                  <a:solidFill>
                    <a:schemeClr val="tx1"/>
                  </a:solidFill>
                </a:rPr>
                <a:t> the importance of </a:t>
              </a:r>
              <a:r>
                <a:rPr lang="en-US" sz="1400" b="1" noProof="1">
                  <a:solidFill>
                    <a:schemeClr val="tx1"/>
                  </a:solidFill>
                </a:rPr>
                <a:t>accessible, credible data</a:t>
              </a:r>
              <a:r>
                <a:rPr lang="en-US" sz="1400" noProof="1">
                  <a:solidFill>
                    <a:schemeClr val="tx1"/>
                  </a:solidFill>
                </a:rPr>
                <a:t> as a catalyst in the affordable housing market</a:t>
              </a:r>
            </a:p>
          </p:txBody>
        </p:sp>
        <p:sp>
          <p:nvSpPr>
            <p:cNvPr id="31" name="Shape">
              <a:extLst>
                <a:ext uri="{FF2B5EF4-FFF2-40B4-BE49-F238E27FC236}">
                  <a16:creationId xmlns:a16="http://schemas.microsoft.com/office/drawing/2014/main" id="{B647E98A-672F-4158-AFDF-238A18B89300}"/>
                </a:ext>
              </a:extLst>
            </p:cNvPr>
            <p:cNvSpPr/>
            <p:nvPr/>
          </p:nvSpPr>
          <p:spPr>
            <a:xfrm>
              <a:off x="1871244" y="5969669"/>
              <a:ext cx="2461303" cy="6821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993" y="21600"/>
                  </a:lnTo>
                  <a:cubicBezTo>
                    <a:pt x="1340" y="21600"/>
                    <a:pt x="0" y="16765"/>
                    <a:pt x="0" y="10800"/>
                  </a:cubicBezTo>
                  <a:lnTo>
                    <a:pt x="0" y="10800"/>
                  </a:lnTo>
                  <a:cubicBezTo>
                    <a:pt x="0" y="4835"/>
                    <a:pt x="1340" y="0"/>
                    <a:pt x="2993" y="0"/>
                  </a:cubicBezTo>
                  <a:lnTo>
                    <a:pt x="21600" y="0"/>
                  </a:lnTo>
                  <a:lnTo>
                    <a:pt x="21600" y="2160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18288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noProof="1">
                  <a:solidFill>
                    <a:schemeClr val="tx1"/>
                  </a:solidFill>
                </a:rPr>
                <a:t>CREDIBLE DATA PROMOTION</a:t>
              </a:r>
            </a:p>
          </p:txBody>
        </p:sp>
        <p:sp>
          <p:nvSpPr>
            <p:cNvPr id="32" name="Shape">
              <a:extLst>
                <a:ext uri="{FF2B5EF4-FFF2-40B4-BE49-F238E27FC236}">
                  <a16:creationId xmlns:a16="http://schemas.microsoft.com/office/drawing/2014/main" id="{57B5FCFC-D6FD-4EFB-996F-7CDCEC72E117}"/>
                </a:ext>
              </a:extLst>
            </p:cNvPr>
            <p:cNvSpPr/>
            <p:nvPr/>
          </p:nvSpPr>
          <p:spPr>
            <a:xfrm>
              <a:off x="8064253" y="5964086"/>
              <a:ext cx="693346" cy="693346"/>
            </a:xfrm>
            <a:custGeom>
              <a:avLst/>
              <a:gdLst/>
              <a:ahLst/>
              <a:cxnLst>
                <a:cxn ang="0">
                  <a:pos x="wd2" y="hd2"/>
                </a:cxn>
                <a:cxn ang="5400000">
                  <a:pos x="wd2" y="hd2"/>
                </a:cxn>
                <a:cxn ang="10800000">
                  <a:pos x="wd2" y="hd2"/>
                </a:cxn>
                <a:cxn ang="16200000">
                  <a:pos x="wd2" y="hd2"/>
                </a:cxn>
              </a:cxnLst>
              <a:rect l="0" t="0" r="r" b="b"/>
              <a:pathLst>
                <a:path w="21600" h="21600" extrusionOk="0">
                  <a:moveTo>
                    <a:pt x="3964" y="21600"/>
                  </a:moveTo>
                  <a:lnTo>
                    <a:pt x="17636" y="21600"/>
                  </a:lnTo>
                  <a:cubicBezTo>
                    <a:pt x="19820" y="21600"/>
                    <a:pt x="21600" y="19820"/>
                    <a:pt x="21600" y="17636"/>
                  </a:cubicBezTo>
                  <a:lnTo>
                    <a:pt x="21600" y="3964"/>
                  </a:lnTo>
                  <a:cubicBezTo>
                    <a:pt x="21600" y="1780"/>
                    <a:pt x="19820" y="0"/>
                    <a:pt x="17636" y="0"/>
                  </a:cubicBezTo>
                  <a:lnTo>
                    <a:pt x="3964" y="0"/>
                  </a:lnTo>
                  <a:cubicBezTo>
                    <a:pt x="1780" y="0"/>
                    <a:pt x="0" y="1780"/>
                    <a:pt x="0" y="3964"/>
                  </a:cubicBezTo>
                  <a:lnTo>
                    <a:pt x="0" y="17636"/>
                  </a:lnTo>
                  <a:cubicBezTo>
                    <a:pt x="0" y="19820"/>
                    <a:pt x="1780" y="21600"/>
                    <a:pt x="3964" y="21600"/>
                  </a:cubicBezTo>
                  <a:close/>
                </a:path>
              </a:pathLst>
            </a:custGeom>
            <a:solidFill>
              <a:schemeClr val="accent4">
                <a:lumMod val="60000"/>
                <a:lumOff val="4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000" b="1" noProof="1">
                  <a:solidFill>
                    <a:schemeClr val="tx1"/>
                  </a:solidFill>
                </a:rPr>
                <a:t>05</a:t>
              </a:r>
            </a:p>
          </p:txBody>
        </p:sp>
        <p:cxnSp>
          <p:nvCxnSpPr>
            <p:cNvPr id="33" name="Straight Connector 32">
              <a:extLst>
                <a:ext uri="{FF2B5EF4-FFF2-40B4-BE49-F238E27FC236}">
                  <a16:creationId xmlns:a16="http://schemas.microsoft.com/office/drawing/2014/main" id="{6F58341A-17BF-4ABD-AE7A-5A4B270E6C6A}"/>
                </a:ext>
              </a:extLst>
            </p:cNvPr>
            <p:cNvCxnSpPr/>
            <p:nvPr/>
          </p:nvCxnSpPr>
          <p:spPr>
            <a:xfrm>
              <a:off x="4332547" y="5910512"/>
              <a:ext cx="0" cy="80049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 name="Title 1"/>
          <p:cNvSpPr>
            <a:spLocks noGrp="1"/>
          </p:cNvSpPr>
          <p:nvPr>
            <p:ph type="title"/>
          </p:nvPr>
        </p:nvSpPr>
        <p:spPr>
          <a:xfrm>
            <a:off x="0" y="0"/>
            <a:ext cx="12192000" cy="661256"/>
          </a:xfrm>
          <a:solidFill>
            <a:srgbClr val="7030A0"/>
          </a:solidFill>
        </p:spPr>
        <p:txBody>
          <a:bodyPr>
            <a:normAutofit/>
          </a:bodyPr>
          <a:lstStyle/>
          <a:p>
            <a:r>
              <a:rPr lang="en-US" sz="2400" b="1" dirty="0">
                <a:solidFill>
                  <a:schemeClr val="bg1"/>
                </a:solidFill>
                <a:latin typeface="Arial Black" panose="020B0A04020102020204" pitchFamily="34" charset="0"/>
              </a:rPr>
              <a:t>THE DATA AGENDA FOR AFRICA INVOLVES FIVE BROAD COMPONENTS</a:t>
            </a:r>
          </a:p>
        </p:txBody>
      </p:sp>
    </p:spTree>
    <p:extLst>
      <p:ext uri="{BB962C8B-B14F-4D97-AF65-F5344CB8AC3E}">
        <p14:creationId xmlns:p14="http://schemas.microsoft.com/office/powerpoint/2010/main" val="750826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42385"/>
          </a:xfrm>
        </p:spPr>
        <p:txBody>
          <a:bodyPr>
            <a:noAutofit/>
          </a:bodyPr>
          <a:lstStyle/>
          <a:p>
            <a:pPr algn="just"/>
            <a:r>
              <a:rPr lang="en-US" sz="1800" b="1" dirty="0">
                <a:latin typeface="Arial Black" panose="020B0A04020102020204" pitchFamily="34" charset="0"/>
              </a:rPr>
              <a:t>A DATA AGENDA FOR HOUSING IN AFRICA: 115 HEADLINE MARKET SHAPING INDICATORS HAVE BEEN IDENTIFIED ACROSS THE VALUE CHAIN AND CRITICAL CONTEXTUAL AREAS</a:t>
            </a: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88567" y="956732"/>
            <a:ext cx="6053667" cy="5901267"/>
          </a:xfrm>
        </p:spPr>
      </p:pic>
      <p:sp>
        <p:nvSpPr>
          <p:cNvPr id="8" name="Content Placeholder 2"/>
          <p:cNvSpPr txBox="1">
            <a:spLocks/>
          </p:cNvSpPr>
          <p:nvPr/>
        </p:nvSpPr>
        <p:spPr>
          <a:xfrm>
            <a:off x="0" y="956733"/>
            <a:ext cx="5871634" cy="6062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6" name="Group 5"/>
          <p:cNvGrpSpPr/>
          <p:nvPr/>
        </p:nvGrpSpPr>
        <p:grpSpPr>
          <a:xfrm>
            <a:off x="334433" y="956732"/>
            <a:ext cx="5587990" cy="5885897"/>
            <a:chOff x="334433" y="956732"/>
            <a:chExt cx="5587990" cy="5885897"/>
          </a:xfrm>
        </p:grpSpPr>
        <p:sp>
          <p:nvSpPr>
            <p:cNvPr id="9" name="TextBox 8"/>
            <p:cNvSpPr txBox="1"/>
            <p:nvPr/>
          </p:nvSpPr>
          <p:spPr>
            <a:xfrm>
              <a:off x="685800" y="1110729"/>
              <a:ext cx="4106334" cy="261610"/>
            </a:xfrm>
            <a:prstGeom prst="rect">
              <a:avLst/>
            </a:prstGeom>
            <a:noFill/>
          </p:spPr>
          <p:txBody>
            <a:bodyPr wrap="square" rtlCol="0">
              <a:spAutoFit/>
            </a:bodyPr>
            <a:lstStyle/>
            <a:p>
              <a:r>
                <a:rPr lang="en-US" sz="1100" b="1" dirty="0">
                  <a:latin typeface="Arial Black" panose="020B0A04020102020204" pitchFamily="34" charset="0"/>
                </a:rPr>
                <a:t>Land &amp; Infrastructure</a:t>
              </a:r>
            </a:p>
          </p:txBody>
        </p:sp>
        <p:cxnSp>
          <p:nvCxnSpPr>
            <p:cNvPr id="12" name="Straight Connector 11"/>
            <p:cNvCxnSpPr/>
            <p:nvPr/>
          </p:nvCxnSpPr>
          <p:spPr>
            <a:xfrm>
              <a:off x="592667" y="1337725"/>
              <a:ext cx="3843866" cy="16933"/>
            </a:xfrm>
            <a:prstGeom prst="line">
              <a:avLst/>
            </a:prstGeom>
            <a:ln w="57150">
              <a:solidFill>
                <a:srgbClr val="860000"/>
              </a:solidFill>
            </a:ln>
          </p:spPr>
          <p:style>
            <a:lnRef idx="1">
              <a:schemeClr val="accent1"/>
            </a:lnRef>
            <a:fillRef idx="0">
              <a:schemeClr val="accent1"/>
            </a:fillRef>
            <a:effectRef idx="0">
              <a:schemeClr val="accent1"/>
            </a:effectRef>
            <a:fontRef idx="minor">
              <a:schemeClr val="tx1"/>
            </a:fontRef>
          </p:style>
        </p:cxnSp>
        <p:sp>
          <p:nvSpPr>
            <p:cNvPr id="13" name="&quot;No&quot; Symbol 12"/>
            <p:cNvSpPr/>
            <p:nvPr/>
          </p:nvSpPr>
          <p:spPr>
            <a:xfrm>
              <a:off x="334433" y="1193791"/>
              <a:ext cx="287867" cy="279400"/>
            </a:xfrm>
            <a:prstGeom prst="noSmoking">
              <a:avLst/>
            </a:prstGeom>
            <a:solidFill>
              <a:srgbClr val="860000"/>
            </a:solidFill>
            <a:ln>
              <a:solidFill>
                <a:srgbClr val="A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4" name="TextBox 13"/>
            <p:cNvSpPr txBox="1"/>
            <p:nvPr/>
          </p:nvSpPr>
          <p:spPr>
            <a:xfrm>
              <a:off x="736600" y="1346360"/>
              <a:ext cx="4106334" cy="600164"/>
            </a:xfrm>
            <a:prstGeom prst="rect">
              <a:avLst/>
            </a:prstGeom>
            <a:noFill/>
          </p:spPr>
          <p:txBody>
            <a:bodyPr wrap="square" rtlCol="0">
              <a:spAutoFit/>
            </a:bodyPr>
            <a:lstStyle/>
            <a:p>
              <a:pPr marL="285750" indent="-285750" algn="just">
                <a:buFont typeface="Wingdings" panose="05000000000000000000" pitchFamily="2" charset="2"/>
                <a:buChar char="q"/>
              </a:pPr>
              <a:r>
                <a:rPr lang="en-US" sz="1100" dirty="0"/>
                <a:t>Land Assembly</a:t>
              </a:r>
            </a:p>
            <a:p>
              <a:pPr marL="285750" indent="-285750" algn="just">
                <a:buFont typeface="Wingdings" panose="05000000000000000000" pitchFamily="2" charset="2"/>
                <a:buChar char="q"/>
              </a:pPr>
              <a:r>
                <a:rPr lang="en-US" sz="1100" dirty="0"/>
                <a:t>Land Title</a:t>
              </a:r>
            </a:p>
            <a:p>
              <a:pPr marL="285750" indent="-285750" algn="just">
                <a:buFont typeface="Wingdings" panose="05000000000000000000" pitchFamily="2" charset="2"/>
                <a:buChar char="q"/>
              </a:pPr>
              <a:r>
                <a:rPr lang="en-US" sz="1100" dirty="0"/>
                <a:t>Infrastructure</a:t>
              </a:r>
            </a:p>
          </p:txBody>
        </p:sp>
        <p:cxnSp>
          <p:nvCxnSpPr>
            <p:cNvPr id="15" name="Straight Connector 14"/>
            <p:cNvCxnSpPr/>
            <p:nvPr/>
          </p:nvCxnSpPr>
          <p:spPr>
            <a:xfrm>
              <a:off x="613833" y="2252567"/>
              <a:ext cx="3843866" cy="16933"/>
            </a:xfrm>
            <a:prstGeom prst="line">
              <a:avLst/>
            </a:prstGeom>
            <a:ln w="57150">
              <a:solidFill>
                <a:srgbClr val="A80000"/>
              </a:solidFill>
            </a:ln>
          </p:spPr>
          <p:style>
            <a:lnRef idx="1">
              <a:schemeClr val="accent1"/>
            </a:lnRef>
            <a:fillRef idx="0">
              <a:schemeClr val="accent1"/>
            </a:fillRef>
            <a:effectRef idx="0">
              <a:schemeClr val="accent1"/>
            </a:effectRef>
            <a:fontRef idx="minor">
              <a:schemeClr val="tx1"/>
            </a:fontRef>
          </p:style>
        </p:cxnSp>
        <p:sp>
          <p:nvSpPr>
            <p:cNvPr id="16" name="&quot;No&quot; Symbol 15"/>
            <p:cNvSpPr/>
            <p:nvPr/>
          </p:nvSpPr>
          <p:spPr>
            <a:xfrm>
              <a:off x="334433" y="2112866"/>
              <a:ext cx="287867" cy="279400"/>
            </a:xfrm>
            <a:prstGeom prst="noSmoking">
              <a:avLst/>
            </a:prstGeom>
            <a:solidFill>
              <a:srgbClr val="A80000"/>
            </a:solidFill>
            <a:ln>
              <a:solidFill>
                <a:srgbClr val="A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7" name="TextBox 16"/>
            <p:cNvSpPr txBox="1"/>
            <p:nvPr/>
          </p:nvSpPr>
          <p:spPr>
            <a:xfrm>
              <a:off x="685800" y="2021756"/>
              <a:ext cx="4106334" cy="261610"/>
            </a:xfrm>
            <a:prstGeom prst="rect">
              <a:avLst/>
            </a:prstGeom>
            <a:noFill/>
          </p:spPr>
          <p:txBody>
            <a:bodyPr wrap="square" rtlCol="0">
              <a:spAutoFit/>
            </a:bodyPr>
            <a:lstStyle/>
            <a:p>
              <a:r>
                <a:rPr lang="en-US" sz="1100" b="1" dirty="0">
                  <a:latin typeface="Arial Black" panose="020B0A04020102020204" pitchFamily="34" charset="0"/>
                </a:rPr>
                <a:t>Construction &amp; Investment</a:t>
              </a:r>
            </a:p>
          </p:txBody>
        </p:sp>
        <p:sp>
          <p:nvSpPr>
            <p:cNvPr id="18" name="TextBox 17"/>
            <p:cNvSpPr txBox="1"/>
            <p:nvPr/>
          </p:nvSpPr>
          <p:spPr>
            <a:xfrm>
              <a:off x="702733" y="2254548"/>
              <a:ext cx="4106334" cy="938719"/>
            </a:xfrm>
            <a:prstGeom prst="rect">
              <a:avLst/>
            </a:prstGeom>
            <a:noFill/>
          </p:spPr>
          <p:txBody>
            <a:bodyPr wrap="square" rtlCol="0">
              <a:spAutoFit/>
            </a:bodyPr>
            <a:lstStyle/>
            <a:p>
              <a:pPr marL="285750" indent="-285750" algn="just">
                <a:buFont typeface="Wingdings" panose="05000000000000000000" pitchFamily="2" charset="2"/>
                <a:buChar char="q"/>
              </a:pPr>
              <a:r>
                <a:rPr lang="en-US" sz="1100" dirty="0"/>
                <a:t>Stock</a:t>
              </a:r>
            </a:p>
            <a:p>
              <a:pPr marL="285750" indent="-285750" algn="just">
                <a:buFont typeface="Wingdings" panose="05000000000000000000" pitchFamily="2" charset="2"/>
                <a:buChar char="q"/>
              </a:pPr>
              <a:r>
                <a:rPr lang="en-US" sz="1100" dirty="0"/>
                <a:t>Flow</a:t>
              </a:r>
            </a:p>
            <a:p>
              <a:pPr marL="285750" indent="-285750" algn="just">
                <a:buFont typeface="Wingdings" panose="05000000000000000000" pitchFamily="2" charset="2"/>
                <a:buChar char="q"/>
              </a:pPr>
              <a:r>
                <a:rPr lang="en-US" sz="1100" dirty="0"/>
                <a:t>Industry</a:t>
              </a:r>
            </a:p>
            <a:p>
              <a:pPr marL="285750" indent="-285750" algn="just">
                <a:buFont typeface="Wingdings" panose="05000000000000000000" pitchFamily="2" charset="2"/>
                <a:buChar char="q"/>
              </a:pPr>
              <a:r>
                <a:rPr lang="en-US" sz="1100" dirty="0"/>
                <a:t>Building Materials</a:t>
              </a:r>
            </a:p>
            <a:p>
              <a:pPr marL="285750" indent="-285750" algn="just">
                <a:buFont typeface="Wingdings" panose="05000000000000000000" pitchFamily="2" charset="2"/>
                <a:buChar char="q"/>
              </a:pPr>
              <a:r>
                <a:rPr lang="en-US" sz="1100" dirty="0"/>
                <a:t>Process</a:t>
              </a:r>
            </a:p>
          </p:txBody>
        </p:sp>
        <p:cxnSp>
          <p:nvCxnSpPr>
            <p:cNvPr id="24" name="Straight Connector 23"/>
            <p:cNvCxnSpPr/>
            <p:nvPr/>
          </p:nvCxnSpPr>
          <p:spPr>
            <a:xfrm>
              <a:off x="630764" y="3395567"/>
              <a:ext cx="3843866" cy="169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quot;No&quot; Symbol 24"/>
            <p:cNvSpPr/>
            <p:nvPr/>
          </p:nvSpPr>
          <p:spPr>
            <a:xfrm>
              <a:off x="351364" y="3255866"/>
              <a:ext cx="287867" cy="279400"/>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6" name="TextBox 25"/>
            <p:cNvSpPr txBox="1"/>
            <p:nvPr/>
          </p:nvSpPr>
          <p:spPr>
            <a:xfrm>
              <a:off x="702731" y="3173219"/>
              <a:ext cx="4106334" cy="261610"/>
            </a:xfrm>
            <a:prstGeom prst="rect">
              <a:avLst/>
            </a:prstGeom>
            <a:noFill/>
          </p:spPr>
          <p:txBody>
            <a:bodyPr wrap="square" rtlCol="0">
              <a:spAutoFit/>
            </a:bodyPr>
            <a:lstStyle/>
            <a:p>
              <a:r>
                <a:rPr lang="en-US" sz="1100" b="1" dirty="0">
                  <a:latin typeface="Arial Black" panose="020B0A04020102020204" pitchFamily="34" charset="0"/>
                </a:rPr>
                <a:t>Sales &amp; Rental</a:t>
              </a:r>
            </a:p>
          </p:txBody>
        </p:sp>
        <p:sp>
          <p:nvSpPr>
            <p:cNvPr id="27" name="TextBox 26"/>
            <p:cNvSpPr txBox="1"/>
            <p:nvPr/>
          </p:nvSpPr>
          <p:spPr>
            <a:xfrm>
              <a:off x="719664" y="3406016"/>
              <a:ext cx="4106334" cy="938719"/>
            </a:xfrm>
            <a:prstGeom prst="rect">
              <a:avLst/>
            </a:prstGeom>
            <a:noFill/>
          </p:spPr>
          <p:txBody>
            <a:bodyPr wrap="square" rtlCol="0">
              <a:spAutoFit/>
            </a:bodyPr>
            <a:lstStyle/>
            <a:p>
              <a:pPr marL="285750" indent="-285750" algn="just">
                <a:buFont typeface="Wingdings" panose="05000000000000000000" pitchFamily="2" charset="2"/>
                <a:buChar char="q"/>
              </a:pPr>
              <a:r>
                <a:rPr lang="en-US" sz="1100" dirty="0"/>
                <a:t>Ownership</a:t>
              </a:r>
            </a:p>
            <a:p>
              <a:pPr marL="285750" indent="-285750" algn="just">
                <a:buFont typeface="Wingdings" panose="05000000000000000000" pitchFamily="2" charset="2"/>
                <a:buChar char="q"/>
              </a:pPr>
              <a:r>
                <a:rPr lang="en-US" sz="1100" dirty="0"/>
                <a:t>Rental</a:t>
              </a:r>
            </a:p>
            <a:p>
              <a:pPr marL="285750" indent="-285750" algn="just">
                <a:buFont typeface="Wingdings" panose="05000000000000000000" pitchFamily="2" charset="2"/>
                <a:buChar char="q"/>
              </a:pPr>
              <a:r>
                <a:rPr lang="en-US" sz="1100" dirty="0"/>
                <a:t>Transactions</a:t>
              </a:r>
            </a:p>
            <a:p>
              <a:pPr marL="285750" indent="-285750" algn="just">
                <a:buFont typeface="Wingdings" panose="05000000000000000000" pitchFamily="2" charset="2"/>
                <a:buChar char="q"/>
              </a:pPr>
              <a:r>
                <a:rPr lang="en-US" sz="1100" dirty="0"/>
                <a:t>Finance</a:t>
              </a:r>
            </a:p>
            <a:p>
              <a:pPr marL="285750" indent="-285750" algn="just">
                <a:buFont typeface="Wingdings" panose="05000000000000000000" pitchFamily="2" charset="2"/>
                <a:buChar char="q"/>
              </a:pPr>
              <a:r>
                <a:rPr lang="en-US" sz="1100" dirty="0"/>
                <a:t>Affordability</a:t>
              </a:r>
            </a:p>
          </p:txBody>
        </p:sp>
        <p:cxnSp>
          <p:nvCxnSpPr>
            <p:cNvPr id="28" name="Straight Connector 27"/>
            <p:cNvCxnSpPr/>
            <p:nvPr/>
          </p:nvCxnSpPr>
          <p:spPr>
            <a:xfrm>
              <a:off x="622293" y="4648632"/>
              <a:ext cx="3843866" cy="169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quot;No&quot; Symbol 28"/>
            <p:cNvSpPr/>
            <p:nvPr/>
          </p:nvSpPr>
          <p:spPr>
            <a:xfrm>
              <a:off x="342893" y="4508931"/>
              <a:ext cx="287867" cy="279400"/>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0" name="TextBox 29"/>
            <p:cNvSpPr txBox="1"/>
            <p:nvPr/>
          </p:nvSpPr>
          <p:spPr>
            <a:xfrm>
              <a:off x="694260" y="4417825"/>
              <a:ext cx="4106334" cy="261610"/>
            </a:xfrm>
            <a:prstGeom prst="rect">
              <a:avLst/>
            </a:prstGeom>
            <a:noFill/>
          </p:spPr>
          <p:txBody>
            <a:bodyPr wrap="square" rtlCol="0">
              <a:spAutoFit/>
            </a:bodyPr>
            <a:lstStyle/>
            <a:p>
              <a:r>
                <a:rPr lang="en-US" sz="1100" b="1" dirty="0">
                  <a:latin typeface="Arial Black" panose="020B0A04020102020204" pitchFamily="34" charset="0"/>
                </a:rPr>
                <a:t>Maintenance &amp; Management</a:t>
              </a:r>
            </a:p>
          </p:txBody>
        </p:sp>
        <p:sp>
          <p:nvSpPr>
            <p:cNvPr id="31" name="TextBox 30"/>
            <p:cNvSpPr txBox="1"/>
            <p:nvPr/>
          </p:nvSpPr>
          <p:spPr>
            <a:xfrm>
              <a:off x="711193" y="4650619"/>
              <a:ext cx="4106334" cy="600164"/>
            </a:xfrm>
            <a:prstGeom prst="rect">
              <a:avLst/>
            </a:prstGeom>
            <a:noFill/>
          </p:spPr>
          <p:txBody>
            <a:bodyPr wrap="square" rtlCol="0">
              <a:spAutoFit/>
            </a:bodyPr>
            <a:lstStyle/>
            <a:p>
              <a:pPr marL="285750" indent="-285750" algn="just">
                <a:buFont typeface="Wingdings" panose="05000000000000000000" pitchFamily="2" charset="2"/>
                <a:buChar char="q"/>
              </a:pPr>
              <a:r>
                <a:rPr lang="en-US" sz="1100" dirty="0"/>
                <a:t>Home Improvements</a:t>
              </a:r>
            </a:p>
            <a:p>
              <a:pPr marL="285750" indent="-285750" algn="just">
                <a:buFont typeface="Wingdings" panose="05000000000000000000" pitchFamily="2" charset="2"/>
                <a:buChar char="q"/>
              </a:pPr>
              <a:r>
                <a:rPr lang="en-US" sz="1100" dirty="0"/>
                <a:t>Municipal Management</a:t>
              </a:r>
            </a:p>
            <a:p>
              <a:pPr marL="285750" indent="-285750" algn="just">
                <a:buFont typeface="Wingdings" panose="05000000000000000000" pitchFamily="2" charset="2"/>
                <a:buChar char="q"/>
              </a:pPr>
              <a:r>
                <a:rPr lang="en-US" sz="1100" dirty="0"/>
                <a:t>Finance</a:t>
              </a:r>
            </a:p>
          </p:txBody>
        </p:sp>
        <p:cxnSp>
          <p:nvCxnSpPr>
            <p:cNvPr id="32" name="Straight Connector 31"/>
            <p:cNvCxnSpPr/>
            <p:nvPr/>
          </p:nvCxnSpPr>
          <p:spPr>
            <a:xfrm>
              <a:off x="630758" y="5503763"/>
              <a:ext cx="3843866" cy="1693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quot;No&quot; Symbol 32"/>
            <p:cNvSpPr/>
            <p:nvPr/>
          </p:nvSpPr>
          <p:spPr>
            <a:xfrm>
              <a:off x="351358" y="5364062"/>
              <a:ext cx="287867" cy="279400"/>
            </a:xfrm>
            <a:prstGeom prst="noSmoking">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4" name="TextBox 33"/>
            <p:cNvSpPr txBox="1"/>
            <p:nvPr/>
          </p:nvSpPr>
          <p:spPr>
            <a:xfrm>
              <a:off x="702725" y="5272956"/>
              <a:ext cx="4106334" cy="261610"/>
            </a:xfrm>
            <a:prstGeom prst="rect">
              <a:avLst/>
            </a:prstGeom>
            <a:noFill/>
          </p:spPr>
          <p:txBody>
            <a:bodyPr wrap="square" rtlCol="0">
              <a:spAutoFit/>
            </a:bodyPr>
            <a:lstStyle/>
            <a:p>
              <a:r>
                <a:rPr lang="en-US" sz="1100" b="1" dirty="0">
                  <a:latin typeface="Arial Black" panose="020B0A04020102020204" pitchFamily="34" charset="0"/>
                </a:rPr>
                <a:t>Enabling Environment</a:t>
              </a:r>
            </a:p>
          </p:txBody>
        </p:sp>
        <p:sp>
          <p:nvSpPr>
            <p:cNvPr id="35" name="TextBox 34"/>
            <p:cNvSpPr txBox="1"/>
            <p:nvPr/>
          </p:nvSpPr>
          <p:spPr>
            <a:xfrm>
              <a:off x="719658" y="5471882"/>
              <a:ext cx="4106334" cy="261610"/>
            </a:xfrm>
            <a:prstGeom prst="rect">
              <a:avLst/>
            </a:prstGeom>
            <a:noFill/>
          </p:spPr>
          <p:txBody>
            <a:bodyPr wrap="square" rtlCol="0">
              <a:spAutoFit/>
            </a:bodyPr>
            <a:lstStyle/>
            <a:p>
              <a:pPr marL="285750" indent="-285750" algn="just">
                <a:buFont typeface="Wingdings" panose="05000000000000000000" pitchFamily="2" charset="2"/>
                <a:buChar char="q"/>
              </a:pPr>
              <a:r>
                <a:rPr lang="en-US" sz="1100" dirty="0"/>
                <a:t>Operating Environment</a:t>
              </a:r>
            </a:p>
          </p:txBody>
        </p:sp>
        <p:cxnSp>
          <p:nvCxnSpPr>
            <p:cNvPr id="36" name="Straight Connector 35"/>
            <p:cNvCxnSpPr/>
            <p:nvPr/>
          </p:nvCxnSpPr>
          <p:spPr>
            <a:xfrm>
              <a:off x="656161" y="6028695"/>
              <a:ext cx="3843866" cy="16933"/>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7" name="&quot;No&quot; Symbol 36"/>
            <p:cNvSpPr/>
            <p:nvPr/>
          </p:nvSpPr>
          <p:spPr>
            <a:xfrm>
              <a:off x="376761" y="5888994"/>
              <a:ext cx="287867" cy="279400"/>
            </a:xfrm>
            <a:prstGeom prst="noSmoking">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8" name="TextBox 37"/>
            <p:cNvSpPr txBox="1"/>
            <p:nvPr/>
          </p:nvSpPr>
          <p:spPr>
            <a:xfrm>
              <a:off x="694260" y="5789429"/>
              <a:ext cx="4106334" cy="261610"/>
            </a:xfrm>
            <a:prstGeom prst="rect">
              <a:avLst/>
            </a:prstGeom>
            <a:noFill/>
          </p:spPr>
          <p:txBody>
            <a:bodyPr wrap="square" rtlCol="0">
              <a:spAutoFit/>
            </a:bodyPr>
            <a:lstStyle/>
            <a:p>
              <a:r>
                <a:rPr lang="en-US" sz="1100" b="1" dirty="0">
                  <a:latin typeface="Arial Black" panose="020B0A04020102020204" pitchFamily="34" charset="0"/>
                </a:rPr>
                <a:t>Economic Environment</a:t>
              </a:r>
            </a:p>
          </p:txBody>
        </p:sp>
        <p:sp>
          <p:nvSpPr>
            <p:cNvPr id="39" name="TextBox 38"/>
            <p:cNvSpPr txBox="1"/>
            <p:nvPr/>
          </p:nvSpPr>
          <p:spPr>
            <a:xfrm>
              <a:off x="728127" y="6030682"/>
              <a:ext cx="4106334" cy="261610"/>
            </a:xfrm>
            <a:prstGeom prst="rect">
              <a:avLst/>
            </a:prstGeom>
            <a:noFill/>
          </p:spPr>
          <p:txBody>
            <a:bodyPr wrap="square" rtlCol="0">
              <a:spAutoFit/>
            </a:bodyPr>
            <a:lstStyle/>
            <a:p>
              <a:pPr marL="285750" indent="-285750" algn="just">
                <a:buFont typeface="Wingdings" panose="05000000000000000000" pitchFamily="2" charset="2"/>
                <a:buChar char="q"/>
              </a:pPr>
              <a:r>
                <a:rPr lang="en-US" sz="1100" dirty="0"/>
                <a:t>Macroeconomic Indicators</a:t>
              </a:r>
            </a:p>
          </p:txBody>
        </p:sp>
        <p:cxnSp>
          <p:nvCxnSpPr>
            <p:cNvPr id="40" name="Straight Connector 39"/>
            <p:cNvCxnSpPr/>
            <p:nvPr/>
          </p:nvCxnSpPr>
          <p:spPr>
            <a:xfrm>
              <a:off x="664622" y="6570565"/>
              <a:ext cx="3843866" cy="16933"/>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1" name="&quot;No&quot; Symbol 40"/>
            <p:cNvSpPr/>
            <p:nvPr/>
          </p:nvSpPr>
          <p:spPr>
            <a:xfrm>
              <a:off x="385222" y="6430864"/>
              <a:ext cx="287867" cy="279400"/>
            </a:xfrm>
            <a:prstGeom prst="noSmoking">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2" name="TextBox 41"/>
            <p:cNvSpPr txBox="1"/>
            <p:nvPr/>
          </p:nvSpPr>
          <p:spPr>
            <a:xfrm>
              <a:off x="736589" y="6348225"/>
              <a:ext cx="4106334" cy="261610"/>
            </a:xfrm>
            <a:prstGeom prst="rect">
              <a:avLst/>
            </a:prstGeom>
            <a:noFill/>
          </p:spPr>
          <p:txBody>
            <a:bodyPr wrap="square" rtlCol="0">
              <a:spAutoFit/>
            </a:bodyPr>
            <a:lstStyle/>
            <a:p>
              <a:r>
                <a:rPr lang="en-US" sz="1100" b="1" dirty="0">
                  <a:latin typeface="Arial Black" panose="020B0A04020102020204" pitchFamily="34" charset="0"/>
                </a:rPr>
                <a:t>Economic Environment</a:t>
              </a:r>
            </a:p>
          </p:txBody>
        </p:sp>
        <p:sp>
          <p:nvSpPr>
            <p:cNvPr id="43" name="TextBox 42"/>
            <p:cNvSpPr txBox="1"/>
            <p:nvPr/>
          </p:nvSpPr>
          <p:spPr>
            <a:xfrm>
              <a:off x="753522" y="6581019"/>
              <a:ext cx="4106334" cy="261610"/>
            </a:xfrm>
            <a:prstGeom prst="rect">
              <a:avLst/>
            </a:prstGeom>
            <a:noFill/>
          </p:spPr>
          <p:txBody>
            <a:bodyPr wrap="square" rtlCol="0">
              <a:spAutoFit/>
            </a:bodyPr>
            <a:lstStyle/>
            <a:p>
              <a:pPr marL="285750" indent="-285750" algn="just">
                <a:buFont typeface="Wingdings" panose="05000000000000000000" pitchFamily="2" charset="2"/>
                <a:buChar char="q"/>
              </a:pPr>
              <a:r>
                <a:rPr lang="en-US" sz="1100" dirty="0"/>
                <a:t>Macroeconomic Indicators</a:t>
              </a:r>
            </a:p>
          </p:txBody>
        </p:sp>
        <p:sp>
          <p:nvSpPr>
            <p:cNvPr id="3" name="Right Brace 2"/>
            <p:cNvSpPr/>
            <p:nvPr/>
          </p:nvSpPr>
          <p:spPr>
            <a:xfrm>
              <a:off x="4508488" y="956732"/>
              <a:ext cx="817045" cy="4282356"/>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ight Brace 3"/>
            <p:cNvSpPr/>
            <p:nvPr/>
          </p:nvSpPr>
          <p:spPr>
            <a:xfrm>
              <a:off x="4580467" y="5397459"/>
              <a:ext cx="609600" cy="1352077"/>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4957223" y="2400741"/>
              <a:ext cx="965200" cy="646331"/>
            </a:xfrm>
            <a:prstGeom prst="rect">
              <a:avLst/>
            </a:prstGeom>
            <a:noFill/>
          </p:spPr>
          <p:txBody>
            <a:bodyPr wrap="square" rtlCol="0">
              <a:spAutoFit/>
            </a:bodyPr>
            <a:lstStyle/>
            <a:p>
              <a:r>
                <a:rPr lang="en-US" dirty="0"/>
                <a:t>Value</a:t>
              </a:r>
            </a:p>
            <a:p>
              <a:r>
                <a:rPr lang="en-US" dirty="0"/>
                <a:t>chain</a:t>
              </a:r>
            </a:p>
          </p:txBody>
        </p:sp>
        <p:sp>
          <p:nvSpPr>
            <p:cNvPr id="44" name="TextBox 43"/>
            <p:cNvSpPr txBox="1"/>
            <p:nvPr/>
          </p:nvSpPr>
          <p:spPr>
            <a:xfrm>
              <a:off x="4897960" y="5674491"/>
              <a:ext cx="963082" cy="369332"/>
            </a:xfrm>
            <a:prstGeom prst="rect">
              <a:avLst/>
            </a:prstGeom>
            <a:noFill/>
          </p:spPr>
          <p:txBody>
            <a:bodyPr wrap="square" rtlCol="0">
              <a:spAutoFit/>
            </a:bodyPr>
            <a:lstStyle/>
            <a:p>
              <a:r>
                <a:rPr lang="en-US" dirty="0"/>
                <a:t>Context</a:t>
              </a:r>
            </a:p>
          </p:txBody>
        </p:sp>
      </p:grpSp>
    </p:spTree>
    <p:extLst>
      <p:ext uri="{BB962C8B-B14F-4D97-AF65-F5344CB8AC3E}">
        <p14:creationId xmlns:p14="http://schemas.microsoft.com/office/powerpoint/2010/main" val="2517735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8959B-AA51-4BBB-B8B5-5A8142705891}"/>
              </a:ext>
            </a:extLst>
          </p:cNvPr>
          <p:cNvSpPr>
            <a:spLocks noGrp="1"/>
          </p:cNvSpPr>
          <p:nvPr>
            <p:ph type="title"/>
          </p:nvPr>
        </p:nvSpPr>
        <p:spPr>
          <a:solidFill>
            <a:srgbClr val="0070C0"/>
          </a:solidFill>
          <a:ln>
            <a:solidFill>
              <a:srgbClr val="00B0F0"/>
            </a:solidFill>
          </a:ln>
        </p:spPr>
        <p:txBody>
          <a:bodyPr/>
          <a:lstStyle/>
          <a:p>
            <a:r>
              <a:rPr lang="en-US" dirty="0">
                <a:solidFill>
                  <a:schemeClr val="bg1"/>
                </a:solidFill>
                <a:latin typeface="Arial Black" panose="020B0A04020102020204" pitchFamily="34" charset="0"/>
              </a:rPr>
              <a:t>PRESENTATION OUTLINE</a:t>
            </a:r>
          </a:p>
        </p:txBody>
      </p:sp>
      <p:sp>
        <p:nvSpPr>
          <p:cNvPr id="3" name="Content Placeholder 2">
            <a:extLst>
              <a:ext uri="{FF2B5EF4-FFF2-40B4-BE49-F238E27FC236}">
                <a16:creationId xmlns:a16="http://schemas.microsoft.com/office/drawing/2014/main" id="{9EEE87B0-5B1E-481C-BD70-C86BE5429490}"/>
              </a:ext>
            </a:extLst>
          </p:cNvPr>
          <p:cNvSpPr>
            <a:spLocks noGrp="1"/>
          </p:cNvSpPr>
          <p:nvPr>
            <p:ph idx="1"/>
          </p:nvPr>
        </p:nvSpPr>
        <p:spPr/>
        <p:txBody>
          <a:bodyPr>
            <a:normAutofit fontScale="85000" lnSpcReduction="20000"/>
          </a:bodyPr>
          <a:lstStyle/>
          <a:p>
            <a:pPr>
              <a:buFont typeface="Wingdings" panose="05000000000000000000" pitchFamily="2" charset="2"/>
              <a:buChar char="v"/>
            </a:pPr>
            <a:r>
              <a:rPr lang="en-US" dirty="0"/>
              <a:t>GLOBAL AND AFRICA CONTEXT FOR REAL ESTATE</a:t>
            </a:r>
          </a:p>
          <a:p>
            <a:pPr>
              <a:buFont typeface="Wingdings" panose="05000000000000000000" pitchFamily="2" charset="2"/>
              <a:buChar char="v"/>
            </a:pPr>
            <a:r>
              <a:rPr lang="en-US" dirty="0"/>
              <a:t>TECHNONOGY – DATA MANAGEMENT – HOUSING</a:t>
            </a:r>
          </a:p>
          <a:p>
            <a:pPr>
              <a:buFont typeface="Wingdings" panose="05000000000000000000" pitchFamily="2" charset="2"/>
              <a:buChar char="v"/>
            </a:pPr>
            <a:r>
              <a:rPr lang="en-US" dirty="0"/>
              <a:t>DATA AGENDA FOR AFRICA – DRAWN FROM WORK DONE BY CAHF</a:t>
            </a:r>
          </a:p>
          <a:p>
            <a:pPr>
              <a:buFont typeface="Wingdings" panose="05000000000000000000" pitchFamily="2" charset="2"/>
              <a:buChar char="v"/>
            </a:pPr>
            <a:r>
              <a:rPr lang="en-US" dirty="0"/>
              <a:t>DATA QUALITY ASSESSMENT – FOCUS ON NIGERIA</a:t>
            </a:r>
          </a:p>
          <a:p>
            <a:pPr>
              <a:buFont typeface="Wingdings" panose="05000000000000000000" pitchFamily="2" charset="2"/>
              <a:buChar char="v"/>
            </a:pPr>
            <a:r>
              <a:rPr lang="en-US" dirty="0"/>
              <a:t>APPLICATION OF DATA QUALITY TO LAND –  CASE STUDIES</a:t>
            </a:r>
          </a:p>
          <a:p>
            <a:pPr>
              <a:buFont typeface="Wingdings" panose="05000000000000000000" pitchFamily="2" charset="2"/>
              <a:buChar char="v"/>
            </a:pPr>
            <a:r>
              <a:rPr lang="en-US" dirty="0"/>
              <a:t>DIGITIZATION AND APPLICATION OF BLOCKCHAIN TECHNOLOGY TO HOUSING</a:t>
            </a:r>
          </a:p>
          <a:p>
            <a:pPr>
              <a:buFont typeface="Wingdings" panose="05000000000000000000" pitchFamily="2" charset="2"/>
              <a:buChar char="v"/>
            </a:pPr>
            <a:r>
              <a:rPr lang="en-US" dirty="0"/>
              <a:t>DIGITIZATION OF THE LAND REGISTRY</a:t>
            </a:r>
          </a:p>
          <a:p>
            <a:pPr>
              <a:buFont typeface="Wingdings" panose="05000000000000000000" pitchFamily="2" charset="2"/>
              <a:buChar char="v"/>
            </a:pPr>
            <a:r>
              <a:rPr lang="en-US" dirty="0"/>
              <a:t>BLOCKCHAIN TOKENIZATION – TOKENIZATION OF REAL ESTATE</a:t>
            </a:r>
          </a:p>
          <a:p>
            <a:pPr>
              <a:buFont typeface="Wingdings" panose="05000000000000000000" pitchFamily="2" charset="2"/>
              <a:buChar char="v"/>
            </a:pPr>
            <a:r>
              <a:rPr lang="en-US" dirty="0"/>
              <a:t>MULTIPLIER EFFECT OF DIGITIZATION ON AFFORDABLE HOUSING</a:t>
            </a:r>
          </a:p>
          <a:p>
            <a:pPr>
              <a:buFont typeface="Wingdings" panose="05000000000000000000" pitchFamily="2" charset="2"/>
              <a:buChar char="v"/>
            </a:pPr>
            <a:r>
              <a:rPr lang="en-US" dirty="0"/>
              <a:t>AFFORDABLE HOUSING POLICY – THE NEED FOR IMPACTFUL INVESTMENT</a:t>
            </a:r>
          </a:p>
          <a:p>
            <a:pPr>
              <a:buFont typeface="Wingdings" panose="05000000000000000000" pitchFamily="2" charset="2"/>
              <a:buChar char="v"/>
            </a:pPr>
            <a:r>
              <a:rPr lang="en-US" dirty="0"/>
              <a:t>CONCLUSION</a:t>
            </a:r>
          </a:p>
          <a:p>
            <a:pPr>
              <a:buFont typeface="Wingdings" panose="05000000000000000000" pitchFamily="2" charset="2"/>
              <a:buChar char="v"/>
            </a:pPr>
            <a:endParaRPr lang="en-US" dirty="0"/>
          </a:p>
          <a:p>
            <a:endParaRPr lang="en-US" dirty="0"/>
          </a:p>
          <a:p>
            <a:endParaRPr lang="en-US" dirty="0"/>
          </a:p>
        </p:txBody>
      </p:sp>
    </p:spTree>
    <p:extLst>
      <p:ext uri="{BB962C8B-B14F-4D97-AF65-F5344CB8AC3E}">
        <p14:creationId xmlns:p14="http://schemas.microsoft.com/office/powerpoint/2010/main" val="1699635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FCE9-EFB1-4C09-8503-F751178C1A0F}"/>
              </a:ext>
            </a:extLst>
          </p:cNvPr>
          <p:cNvSpPr>
            <a:spLocks noGrp="1"/>
          </p:cNvSpPr>
          <p:nvPr>
            <p:ph type="title"/>
          </p:nvPr>
        </p:nvSpPr>
        <p:spPr>
          <a:xfrm>
            <a:off x="0" y="0"/>
            <a:ext cx="12192000" cy="4562475"/>
          </a:xfrm>
          <a:solidFill>
            <a:schemeClr val="accent4">
              <a:lumMod val="50000"/>
            </a:schemeClr>
          </a:solidFill>
        </p:spPr>
        <p:txBody>
          <a:bodyPr>
            <a:normAutofit/>
          </a:bodyPr>
          <a:lstStyle/>
          <a:p>
            <a:pPr algn="ctr"/>
            <a:r>
              <a:rPr lang="en-US" sz="4800" dirty="0">
                <a:solidFill>
                  <a:schemeClr val="bg1"/>
                </a:solidFill>
                <a:latin typeface="Arial Black" panose="020B0A04020102020204" pitchFamily="34" charset="0"/>
              </a:rPr>
              <a:t>Section Three</a:t>
            </a:r>
            <a:br>
              <a:rPr lang="en-US" sz="4800" dirty="0">
                <a:solidFill>
                  <a:schemeClr val="bg1"/>
                </a:solidFill>
                <a:latin typeface="Arial Black" panose="020B0A04020102020204" pitchFamily="34" charset="0"/>
              </a:rPr>
            </a:br>
            <a:br>
              <a:rPr lang="en-US" sz="4800" dirty="0">
                <a:solidFill>
                  <a:schemeClr val="bg1"/>
                </a:solidFill>
                <a:latin typeface="Arial Black" panose="020B0A04020102020204" pitchFamily="34" charset="0"/>
              </a:rPr>
            </a:br>
            <a:r>
              <a:rPr lang="en-US" sz="4800" dirty="0">
                <a:solidFill>
                  <a:schemeClr val="bg1"/>
                </a:solidFill>
                <a:latin typeface="Arial Black" panose="020B0A04020102020204" pitchFamily="34" charset="0"/>
              </a:rPr>
              <a:t>DATA QUALITY ASSESSMENT</a:t>
            </a:r>
            <a:br>
              <a:rPr lang="en-US" sz="4800" dirty="0">
                <a:solidFill>
                  <a:schemeClr val="bg1"/>
                </a:solidFill>
                <a:latin typeface="Arial Black" panose="020B0A04020102020204" pitchFamily="34" charset="0"/>
              </a:rPr>
            </a:br>
            <a:br>
              <a:rPr lang="en-US" sz="4800" dirty="0">
                <a:solidFill>
                  <a:schemeClr val="bg1"/>
                </a:solidFill>
                <a:latin typeface="Arial Black" panose="020B0A04020102020204" pitchFamily="34" charset="0"/>
              </a:rPr>
            </a:br>
            <a:endParaRPr lang="en-US" sz="4800" dirty="0">
              <a:solidFill>
                <a:schemeClr val="bg1"/>
              </a:solidFill>
              <a:latin typeface="Arial Black" panose="020B0A04020102020204" pitchFamily="34" charset="0"/>
            </a:endParaRPr>
          </a:p>
        </p:txBody>
      </p:sp>
      <p:sp>
        <p:nvSpPr>
          <p:cNvPr id="3" name="Text Placeholder 2">
            <a:extLst>
              <a:ext uri="{FF2B5EF4-FFF2-40B4-BE49-F238E27FC236}">
                <a16:creationId xmlns:a16="http://schemas.microsoft.com/office/drawing/2014/main" id="{78F1A6C6-DA6A-4817-8E1D-1AAF4A9A8BC3}"/>
              </a:ext>
            </a:extLst>
          </p:cNvPr>
          <p:cNvSpPr>
            <a:spLocks noGrp="1"/>
          </p:cNvSpPr>
          <p:nvPr>
            <p:ph type="body" idx="1"/>
          </p:nvPr>
        </p:nvSpPr>
        <p:spPr/>
        <p:txBody>
          <a:bodyPr/>
          <a:lstStyle/>
          <a:p>
            <a:endParaRPr lang="en-US" dirty="0"/>
          </a:p>
          <a:p>
            <a:pPr algn="ctr"/>
            <a:r>
              <a:rPr lang="en-US" b="1" dirty="0">
                <a:latin typeface="Arial Black" panose="020B0A04020102020204" pitchFamily="34" charset="0"/>
              </a:rPr>
              <a:t>DIGITIZATION THE ESSENCE OF DATA QUALITY</a:t>
            </a:r>
          </a:p>
        </p:txBody>
      </p:sp>
    </p:spTree>
    <p:extLst>
      <p:ext uri="{BB962C8B-B14F-4D97-AF65-F5344CB8AC3E}">
        <p14:creationId xmlns:p14="http://schemas.microsoft.com/office/powerpoint/2010/main" val="2945721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62000"/>
          </a:xfrm>
          <a:solidFill>
            <a:schemeClr val="accent4">
              <a:lumMod val="50000"/>
            </a:schemeClr>
          </a:solidFill>
        </p:spPr>
        <p:txBody>
          <a:bodyPr>
            <a:normAutofit/>
          </a:bodyPr>
          <a:lstStyle/>
          <a:p>
            <a:pPr algn="ctr"/>
            <a:r>
              <a:rPr lang="en-US" sz="3600" dirty="0">
                <a:solidFill>
                  <a:schemeClr val="bg1"/>
                </a:solidFill>
                <a:latin typeface="Arial Black" panose="020B0A04020102020204" pitchFamily="34" charset="0"/>
              </a:rPr>
              <a:t>DATA QUALITY ASSESSMENT FRAMEWORK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667" y="1048290"/>
            <a:ext cx="11870265" cy="5956993"/>
          </a:xfrm>
        </p:spPr>
      </p:pic>
    </p:spTree>
    <p:extLst>
      <p:ext uri="{BB962C8B-B14F-4D97-AF65-F5344CB8AC3E}">
        <p14:creationId xmlns:p14="http://schemas.microsoft.com/office/powerpoint/2010/main" val="1304931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2415"/>
            <a:ext cx="12192000" cy="1014432"/>
          </a:xfrm>
          <a:solidFill>
            <a:schemeClr val="accent4">
              <a:lumMod val="50000"/>
            </a:schemeClr>
          </a:solidFill>
        </p:spPr>
        <p:txBody>
          <a:bodyPr>
            <a:normAutofit fontScale="40000" lnSpcReduction="20000"/>
          </a:bodyPr>
          <a:lstStyle/>
          <a:p>
            <a:pPr marL="0" indent="0" algn="ctr">
              <a:lnSpc>
                <a:spcPct val="120000"/>
              </a:lnSpc>
              <a:buNone/>
            </a:pPr>
            <a:r>
              <a:rPr lang="en-US" sz="7400" dirty="0">
                <a:solidFill>
                  <a:schemeClr val="bg1"/>
                </a:solidFill>
                <a:latin typeface="Arial Black" panose="020B0A04020102020204" pitchFamily="34" charset="0"/>
              </a:rPr>
              <a:t>AN ASSESSMENT OF DATA AVAILABILITY</a:t>
            </a:r>
            <a:endParaRPr lang="en-US" sz="7400" dirty="0">
              <a:solidFill>
                <a:schemeClr val="bg1"/>
              </a:solidFill>
            </a:endParaRPr>
          </a:p>
          <a:p>
            <a:pPr marL="0" indent="0">
              <a:lnSpc>
                <a:spcPct val="120000"/>
              </a:lnSpc>
              <a:buNone/>
            </a:pPr>
            <a:r>
              <a:rPr lang="en-US" sz="4300" b="1" dirty="0">
                <a:solidFill>
                  <a:schemeClr val="bg1"/>
                </a:solidFill>
                <a:latin typeface="Arial Black" panose="020B0A04020102020204" pitchFamily="34" charset="0"/>
              </a:rPr>
              <a:t>Some Government Agencies as Data Sources:</a:t>
            </a:r>
            <a:r>
              <a:rPr lang="en-US" sz="4300" b="1" dirty="0">
                <a:latin typeface="Arial Black" panose="020B0A04020102020204" pitchFamily="34" charset="0"/>
              </a:rPr>
              <a:t> </a:t>
            </a:r>
          </a:p>
          <a:p>
            <a:endParaRPr lang="en-US" dirty="0"/>
          </a:p>
        </p:txBody>
      </p:sp>
      <p:grpSp>
        <p:nvGrpSpPr>
          <p:cNvPr id="4" name="Group 3"/>
          <p:cNvGrpSpPr/>
          <p:nvPr/>
        </p:nvGrpSpPr>
        <p:grpSpPr>
          <a:xfrm>
            <a:off x="281026" y="1076847"/>
            <a:ext cx="11629948" cy="4047603"/>
            <a:chOff x="806186" y="999067"/>
            <a:chExt cx="11629948" cy="4525534"/>
          </a:xfrm>
        </p:grpSpPr>
        <p:grpSp>
          <p:nvGrpSpPr>
            <p:cNvPr id="5" name="Group 4">
              <a:extLst>
                <a:ext uri="{FF2B5EF4-FFF2-40B4-BE49-F238E27FC236}">
                  <a16:creationId xmlns:a16="http://schemas.microsoft.com/office/drawing/2014/main" id="{F75441FF-6E26-39E5-B866-4517B0A430AE}"/>
                </a:ext>
              </a:extLst>
            </p:cNvPr>
            <p:cNvGrpSpPr/>
            <p:nvPr/>
          </p:nvGrpSpPr>
          <p:grpSpPr>
            <a:xfrm>
              <a:off x="806186" y="999067"/>
              <a:ext cx="2208713" cy="4525534"/>
              <a:chOff x="797720" y="1154466"/>
              <a:chExt cx="2208713" cy="4525534"/>
            </a:xfrm>
          </p:grpSpPr>
          <p:sp>
            <p:nvSpPr>
              <p:cNvPr id="24" name="Rectangle: Rounded Corners 60">
                <a:extLst>
                  <a:ext uri="{FF2B5EF4-FFF2-40B4-BE49-F238E27FC236}">
                    <a16:creationId xmlns:a16="http://schemas.microsoft.com/office/drawing/2014/main" id="{27C6343E-5BB4-F592-5F0C-102276B78CCE}"/>
                  </a:ext>
                </a:extLst>
              </p:cNvPr>
              <p:cNvSpPr/>
              <p:nvPr/>
            </p:nvSpPr>
            <p:spPr>
              <a:xfrm>
                <a:off x="837058" y="1732039"/>
                <a:ext cx="2130037"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Rounded Corners 61">
                <a:extLst>
                  <a:ext uri="{FF2B5EF4-FFF2-40B4-BE49-F238E27FC236}">
                    <a16:creationId xmlns:a16="http://schemas.microsoft.com/office/drawing/2014/main" id="{BB74B0AF-F54D-3D6C-7BF4-B9B7F3446213}"/>
                  </a:ext>
                </a:extLst>
              </p:cNvPr>
              <p:cNvSpPr/>
              <p:nvPr/>
            </p:nvSpPr>
            <p:spPr>
              <a:xfrm>
                <a:off x="797720" y="1660450"/>
                <a:ext cx="2208713" cy="4019550"/>
              </a:xfrm>
              <a:prstGeom prst="roundRect">
                <a:avLst>
                  <a:gd name="adj" fmla="val 4921"/>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Oval 25">
                <a:extLst>
                  <a:ext uri="{FF2B5EF4-FFF2-40B4-BE49-F238E27FC236}">
                    <a16:creationId xmlns:a16="http://schemas.microsoft.com/office/drawing/2014/main" id="{AEC529F0-A80C-DDD3-EA75-D42BD4E53CB8}"/>
                  </a:ext>
                </a:extLst>
              </p:cNvPr>
              <p:cNvSpPr/>
              <p:nvPr/>
            </p:nvSpPr>
            <p:spPr>
              <a:xfrm>
                <a:off x="1389992" y="1154466"/>
                <a:ext cx="1024169" cy="1024128"/>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dirty="0">
                    <a:solidFill>
                      <a:schemeClr val="accent2">
                        <a:lumMod val="50000"/>
                      </a:schemeClr>
                    </a:solidFill>
                  </a:rPr>
                  <a:t>NBS</a:t>
                </a:r>
              </a:p>
            </p:txBody>
          </p:sp>
          <p:sp>
            <p:nvSpPr>
              <p:cNvPr id="27" name="Rectangle 26">
                <a:extLst>
                  <a:ext uri="{FF2B5EF4-FFF2-40B4-BE49-F238E27FC236}">
                    <a16:creationId xmlns:a16="http://schemas.microsoft.com/office/drawing/2014/main" id="{753FA54E-CA3B-5498-6C44-302E08ED58EB}"/>
                  </a:ext>
                </a:extLst>
              </p:cNvPr>
              <p:cNvSpPr/>
              <p:nvPr/>
            </p:nvSpPr>
            <p:spPr>
              <a:xfrm>
                <a:off x="797720" y="2369108"/>
                <a:ext cx="2208713"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cap="all" dirty="0">
                    <a:solidFill>
                      <a:schemeClr val="accent2">
                        <a:lumMod val="50000"/>
                      </a:schemeClr>
                    </a:solidFill>
                  </a:rPr>
                  <a:t>Nigeria National Bureau of Statistics</a:t>
                </a:r>
              </a:p>
            </p:txBody>
          </p:sp>
          <p:sp>
            <p:nvSpPr>
              <p:cNvPr id="28" name="TextBox 65">
                <a:extLst>
                  <a:ext uri="{FF2B5EF4-FFF2-40B4-BE49-F238E27FC236}">
                    <a16:creationId xmlns:a16="http://schemas.microsoft.com/office/drawing/2014/main" id="{D97CA87F-27B5-EA78-3CE5-6D0D9DA76AA8}"/>
                  </a:ext>
                </a:extLst>
              </p:cNvPr>
              <p:cNvSpPr txBox="1"/>
              <p:nvPr/>
            </p:nvSpPr>
            <p:spPr>
              <a:xfrm>
                <a:off x="843592" y="3408497"/>
                <a:ext cx="2130037" cy="2062103"/>
              </a:xfrm>
              <a:prstGeom prst="rect">
                <a:avLst/>
              </a:prstGeom>
              <a:noFill/>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t>NBS publishes demographic, socio-economic, and economic statistics on its website through downloadable reports and open data platforms.</a:t>
                </a:r>
              </a:p>
            </p:txBody>
          </p:sp>
        </p:grpSp>
        <p:grpSp>
          <p:nvGrpSpPr>
            <p:cNvPr id="6" name="Group 5">
              <a:extLst>
                <a:ext uri="{FF2B5EF4-FFF2-40B4-BE49-F238E27FC236}">
                  <a16:creationId xmlns:a16="http://schemas.microsoft.com/office/drawing/2014/main" id="{BC126289-18A0-AA78-3471-13382AAF28E6}"/>
                </a:ext>
              </a:extLst>
            </p:cNvPr>
            <p:cNvGrpSpPr/>
            <p:nvPr/>
          </p:nvGrpSpPr>
          <p:grpSpPr>
            <a:xfrm>
              <a:off x="3161853" y="999067"/>
              <a:ext cx="2211716" cy="4525534"/>
              <a:chOff x="3153387" y="1154466"/>
              <a:chExt cx="2211716" cy="4525534"/>
            </a:xfrm>
          </p:grpSpPr>
          <p:sp>
            <p:nvSpPr>
              <p:cNvPr id="19" name="Rectangle: Rounded Corners 54">
                <a:extLst>
                  <a:ext uri="{FF2B5EF4-FFF2-40B4-BE49-F238E27FC236}">
                    <a16:creationId xmlns:a16="http://schemas.microsoft.com/office/drawing/2014/main" id="{063A92C8-E45B-EE70-74A7-6AC15AE28F33}"/>
                  </a:ext>
                </a:extLst>
              </p:cNvPr>
              <p:cNvSpPr/>
              <p:nvPr/>
            </p:nvSpPr>
            <p:spPr>
              <a:xfrm>
                <a:off x="3235066" y="1732039"/>
                <a:ext cx="2130037"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p>
            </p:txBody>
          </p:sp>
          <p:sp>
            <p:nvSpPr>
              <p:cNvPr id="20" name="Rectangle: Rounded Corners 55">
                <a:extLst>
                  <a:ext uri="{FF2B5EF4-FFF2-40B4-BE49-F238E27FC236}">
                    <a16:creationId xmlns:a16="http://schemas.microsoft.com/office/drawing/2014/main" id="{8742E22E-6697-FC28-93B3-0E6CE37C0F9B}"/>
                  </a:ext>
                </a:extLst>
              </p:cNvPr>
              <p:cNvSpPr/>
              <p:nvPr/>
            </p:nvSpPr>
            <p:spPr>
              <a:xfrm>
                <a:off x="3153387" y="1660450"/>
                <a:ext cx="2208713" cy="4019550"/>
              </a:xfrm>
              <a:prstGeom prst="roundRect">
                <a:avLst>
                  <a:gd name="adj" fmla="val 4921"/>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Oval 20">
                <a:extLst>
                  <a:ext uri="{FF2B5EF4-FFF2-40B4-BE49-F238E27FC236}">
                    <a16:creationId xmlns:a16="http://schemas.microsoft.com/office/drawing/2014/main" id="{CA45F934-1CC8-D45F-D0C8-66B12ADF76BD}"/>
                  </a:ext>
                </a:extLst>
              </p:cNvPr>
              <p:cNvSpPr/>
              <p:nvPr/>
            </p:nvSpPr>
            <p:spPr>
              <a:xfrm>
                <a:off x="3745659" y="1154466"/>
                <a:ext cx="1024169" cy="1024128"/>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dirty="0">
                    <a:solidFill>
                      <a:schemeClr val="tx2">
                        <a:lumMod val="90000"/>
                        <a:lumOff val="10000"/>
                      </a:schemeClr>
                    </a:solidFill>
                  </a:rPr>
                  <a:t>NPC</a:t>
                </a:r>
              </a:p>
            </p:txBody>
          </p:sp>
          <p:sp>
            <p:nvSpPr>
              <p:cNvPr id="22" name="Rectangle 21">
                <a:extLst>
                  <a:ext uri="{FF2B5EF4-FFF2-40B4-BE49-F238E27FC236}">
                    <a16:creationId xmlns:a16="http://schemas.microsoft.com/office/drawing/2014/main" id="{E15363C8-CF92-CC76-47F9-3BC510C61C79}"/>
                  </a:ext>
                </a:extLst>
              </p:cNvPr>
              <p:cNvSpPr/>
              <p:nvPr/>
            </p:nvSpPr>
            <p:spPr>
              <a:xfrm>
                <a:off x="3153387" y="2369108"/>
                <a:ext cx="2208713"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cap="all" dirty="0">
                    <a:solidFill>
                      <a:schemeClr val="tx2">
                        <a:lumMod val="90000"/>
                        <a:lumOff val="10000"/>
                      </a:schemeClr>
                    </a:solidFill>
                  </a:rPr>
                  <a:t>National Population Commission</a:t>
                </a:r>
              </a:p>
            </p:txBody>
          </p:sp>
          <p:sp>
            <p:nvSpPr>
              <p:cNvPr id="23" name="TextBox 59">
                <a:extLst>
                  <a:ext uri="{FF2B5EF4-FFF2-40B4-BE49-F238E27FC236}">
                    <a16:creationId xmlns:a16="http://schemas.microsoft.com/office/drawing/2014/main" id="{28EA5794-84D6-91F9-1D18-BB36021152D7}"/>
                  </a:ext>
                </a:extLst>
              </p:cNvPr>
              <p:cNvSpPr txBox="1"/>
              <p:nvPr/>
            </p:nvSpPr>
            <p:spPr>
              <a:xfrm>
                <a:off x="3174896" y="3408497"/>
                <a:ext cx="2130037" cy="1815882"/>
              </a:xfrm>
              <a:prstGeom prst="rect">
                <a:avLst/>
              </a:prstGeom>
              <a:noFill/>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t>The National Population Commission is responsible for producing data on the Nigerian people and economy.</a:t>
                </a:r>
              </a:p>
            </p:txBody>
          </p:sp>
        </p:grpSp>
        <p:grpSp>
          <p:nvGrpSpPr>
            <p:cNvPr id="7" name="Group 6">
              <a:extLst>
                <a:ext uri="{FF2B5EF4-FFF2-40B4-BE49-F238E27FC236}">
                  <a16:creationId xmlns:a16="http://schemas.microsoft.com/office/drawing/2014/main" id="{DEADA0FD-8EB2-50F3-7551-F30A000E4F50}"/>
                </a:ext>
              </a:extLst>
            </p:cNvPr>
            <p:cNvGrpSpPr/>
            <p:nvPr/>
          </p:nvGrpSpPr>
          <p:grpSpPr>
            <a:xfrm>
              <a:off x="5534472" y="999067"/>
              <a:ext cx="2208713" cy="4525534"/>
              <a:chOff x="5526006" y="1154466"/>
              <a:chExt cx="2208713" cy="4525534"/>
            </a:xfrm>
          </p:grpSpPr>
          <p:sp>
            <p:nvSpPr>
              <p:cNvPr id="14" name="Rectangle: Rounded Corners 48">
                <a:extLst>
                  <a:ext uri="{FF2B5EF4-FFF2-40B4-BE49-F238E27FC236}">
                    <a16:creationId xmlns:a16="http://schemas.microsoft.com/office/drawing/2014/main" id="{61D9BBAC-8D21-3265-4CD1-3ED51F9958D5}"/>
                  </a:ext>
                </a:extLst>
              </p:cNvPr>
              <p:cNvSpPr/>
              <p:nvPr/>
            </p:nvSpPr>
            <p:spPr>
              <a:xfrm>
                <a:off x="5565344" y="1732039"/>
                <a:ext cx="2130037"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Rounded Corners 49">
                <a:extLst>
                  <a:ext uri="{FF2B5EF4-FFF2-40B4-BE49-F238E27FC236}">
                    <a16:creationId xmlns:a16="http://schemas.microsoft.com/office/drawing/2014/main" id="{60285CD7-3937-5DDF-4D24-F93739BA90FF}"/>
                  </a:ext>
                </a:extLst>
              </p:cNvPr>
              <p:cNvSpPr/>
              <p:nvPr/>
            </p:nvSpPr>
            <p:spPr>
              <a:xfrm>
                <a:off x="5526006" y="1660450"/>
                <a:ext cx="2208713" cy="4019550"/>
              </a:xfrm>
              <a:prstGeom prst="roundRect">
                <a:avLst>
                  <a:gd name="adj" fmla="val 492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DD807153-F6B9-FB72-4035-E1051C9E4CA6}"/>
                  </a:ext>
                </a:extLst>
              </p:cNvPr>
              <p:cNvSpPr/>
              <p:nvPr/>
            </p:nvSpPr>
            <p:spPr>
              <a:xfrm>
                <a:off x="6118278" y="1154466"/>
                <a:ext cx="1024169" cy="1024128"/>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dirty="0">
                    <a:solidFill>
                      <a:schemeClr val="accent5"/>
                    </a:solidFill>
                  </a:rPr>
                  <a:t>CBN</a:t>
                </a:r>
              </a:p>
            </p:txBody>
          </p:sp>
          <p:sp>
            <p:nvSpPr>
              <p:cNvPr id="17" name="Rectangle 16">
                <a:extLst>
                  <a:ext uri="{FF2B5EF4-FFF2-40B4-BE49-F238E27FC236}">
                    <a16:creationId xmlns:a16="http://schemas.microsoft.com/office/drawing/2014/main" id="{7ECC6047-1C3C-51CF-98AA-9ECCF713EE1C}"/>
                  </a:ext>
                </a:extLst>
              </p:cNvPr>
              <p:cNvSpPr/>
              <p:nvPr/>
            </p:nvSpPr>
            <p:spPr>
              <a:xfrm>
                <a:off x="5526006" y="2369108"/>
                <a:ext cx="2208713"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cap="all" dirty="0">
                    <a:solidFill>
                      <a:schemeClr val="tx2">
                        <a:lumMod val="90000"/>
                        <a:lumOff val="10000"/>
                      </a:schemeClr>
                    </a:solidFill>
                  </a:rPr>
                  <a:t>Central Bank of Nigeria</a:t>
                </a:r>
              </a:p>
            </p:txBody>
          </p:sp>
          <p:sp>
            <p:nvSpPr>
              <p:cNvPr id="18" name="TextBox 53">
                <a:extLst>
                  <a:ext uri="{FF2B5EF4-FFF2-40B4-BE49-F238E27FC236}">
                    <a16:creationId xmlns:a16="http://schemas.microsoft.com/office/drawing/2014/main" id="{D1AEA5B8-AAE7-AAFC-E75F-92A7A9F995E6}"/>
                  </a:ext>
                </a:extLst>
              </p:cNvPr>
              <p:cNvSpPr txBox="1"/>
              <p:nvPr/>
            </p:nvSpPr>
            <p:spPr>
              <a:xfrm>
                <a:off x="5604682" y="3387404"/>
                <a:ext cx="2130037" cy="1815882"/>
              </a:xfrm>
              <a:prstGeom prst="rect">
                <a:avLst/>
              </a:prstGeom>
              <a:noFill/>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bg1"/>
                    </a:solidFill>
                  </a:rPr>
                  <a:t>Data on Nigeria's housing finance sector is primarily collected by the Central Bank of Nigeria (CBN) and shared on various platforms.</a:t>
                </a:r>
              </a:p>
            </p:txBody>
          </p:sp>
        </p:grpSp>
        <p:grpSp>
          <p:nvGrpSpPr>
            <p:cNvPr id="8" name="Group 7">
              <a:extLst>
                <a:ext uri="{FF2B5EF4-FFF2-40B4-BE49-F238E27FC236}">
                  <a16:creationId xmlns:a16="http://schemas.microsoft.com/office/drawing/2014/main" id="{0E123582-2DC3-5C75-0E6D-D146F8017CB7}"/>
                </a:ext>
              </a:extLst>
            </p:cNvPr>
            <p:cNvGrpSpPr/>
            <p:nvPr/>
          </p:nvGrpSpPr>
          <p:grpSpPr>
            <a:xfrm>
              <a:off x="7856294" y="999067"/>
              <a:ext cx="4579840" cy="4525534"/>
              <a:chOff x="7847828" y="1154466"/>
              <a:chExt cx="4579840" cy="4525534"/>
            </a:xfrm>
          </p:grpSpPr>
          <p:sp>
            <p:nvSpPr>
              <p:cNvPr id="9" name="Rectangle: Rounded Corners 42">
                <a:extLst>
                  <a:ext uri="{FF2B5EF4-FFF2-40B4-BE49-F238E27FC236}">
                    <a16:creationId xmlns:a16="http://schemas.microsoft.com/office/drawing/2014/main" id="{C2F73B4B-938C-2851-B7EA-078CDBB13EFC}"/>
                  </a:ext>
                </a:extLst>
              </p:cNvPr>
              <p:cNvSpPr/>
              <p:nvPr/>
            </p:nvSpPr>
            <p:spPr>
              <a:xfrm>
                <a:off x="7887166" y="1732039"/>
                <a:ext cx="2130037"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Rounded Corners 43">
                <a:extLst>
                  <a:ext uri="{FF2B5EF4-FFF2-40B4-BE49-F238E27FC236}">
                    <a16:creationId xmlns:a16="http://schemas.microsoft.com/office/drawing/2014/main" id="{30E281BA-AA77-6BD4-5DFD-315552E5D389}"/>
                  </a:ext>
                </a:extLst>
              </p:cNvPr>
              <p:cNvSpPr/>
              <p:nvPr/>
            </p:nvSpPr>
            <p:spPr>
              <a:xfrm>
                <a:off x="7847828" y="1660450"/>
                <a:ext cx="2208713" cy="4019550"/>
              </a:xfrm>
              <a:prstGeom prst="roundRect">
                <a:avLst>
                  <a:gd name="adj" fmla="val 4921"/>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a:extLst>
                  <a:ext uri="{FF2B5EF4-FFF2-40B4-BE49-F238E27FC236}">
                    <a16:creationId xmlns:a16="http://schemas.microsoft.com/office/drawing/2014/main" id="{B30E90F6-650C-DBE3-5835-C9D57BCE42E1}"/>
                  </a:ext>
                </a:extLst>
              </p:cNvPr>
              <p:cNvSpPr/>
              <p:nvPr/>
            </p:nvSpPr>
            <p:spPr>
              <a:xfrm>
                <a:off x="8440100" y="1154466"/>
                <a:ext cx="1024169" cy="1024128"/>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dirty="0">
                    <a:solidFill>
                      <a:schemeClr val="accent6">
                        <a:lumMod val="50000"/>
                      </a:schemeClr>
                    </a:solidFill>
                  </a:rPr>
                  <a:t>NMRC</a:t>
                </a:r>
              </a:p>
            </p:txBody>
          </p:sp>
          <p:sp>
            <p:nvSpPr>
              <p:cNvPr id="12" name="Rectangle 11">
                <a:extLst>
                  <a:ext uri="{FF2B5EF4-FFF2-40B4-BE49-F238E27FC236}">
                    <a16:creationId xmlns:a16="http://schemas.microsoft.com/office/drawing/2014/main" id="{AE5BF31B-B630-6E35-6056-16A8FFA4526D}"/>
                  </a:ext>
                </a:extLst>
              </p:cNvPr>
              <p:cNvSpPr/>
              <p:nvPr/>
            </p:nvSpPr>
            <p:spPr>
              <a:xfrm>
                <a:off x="7847828" y="2369108"/>
                <a:ext cx="2208713"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cap="all" dirty="0">
                    <a:solidFill>
                      <a:schemeClr val="accent6">
                        <a:lumMod val="50000"/>
                      </a:schemeClr>
                    </a:solidFill>
                  </a:rPr>
                  <a:t>Nigeria Mortgage Refinance Company</a:t>
                </a:r>
              </a:p>
            </p:txBody>
          </p:sp>
          <p:sp>
            <p:nvSpPr>
              <p:cNvPr id="13" name="TextBox 47">
                <a:extLst>
                  <a:ext uri="{FF2B5EF4-FFF2-40B4-BE49-F238E27FC236}">
                    <a16:creationId xmlns:a16="http://schemas.microsoft.com/office/drawing/2014/main" id="{D0DF5CCB-5DAB-E37E-F74C-363977AC2ADD}"/>
                  </a:ext>
                </a:extLst>
              </p:cNvPr>
              <p:cNvSpPr txBox="1"/>
              <p:nvPr/>
            </p:nvSpPr>
            <p:spPr>
              <a:xfrm>
                <a:off x="7895622" y="3408497"/>
                <a:ext cx="2130037" cy="2062103"/>
              </a:xfrm>
              <a:prstGeom prst="rect">
                <a:avLst/>
              </a:prstGeom>
              <a:noFill/>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bg1"/>
                    </a:solidFill>
                  </a:rPr>
                  <a:t>NMRC hosts the Housing Market Information Portal (HMIP), a decision-making tool supporting affordable housing and housing finance growth in Nigeria.</a:t>
                </a:r>
              </a:p>
            </p:txBody>
          </p:sp>
          <p:sp>
            <p:nvSpPr>
              <p:cNvPr id="38" name="Rectangle: Rounded Corners 42">
                <a:extLst>
                  <a:ext uri="{FF2B5EF4-FFF2-40B4-BE49-F238E27FC236}">
                    <a16:creationId xmlns:a16="http://schemas.microsoft.com/office/drawing/2014/main" id="{C2F73B4B-938C-2851-B7EA-078CDBB13EFC}"/>
                  </a:ext>
                </a:extLst>
              </p:cNvPr>
              <p:cNvSpPr/>
              <p:nvPr/>
            </p:nvSpPr>
            <p:spPr>
              <a:xfrm>
                <a:off x="10258293" y="1732039"/>
                <a:ext cx="2130037"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Rectangle: Rounded Corners 43">
                <a:extLst>
                  <a:ext uri="{FF2B5EF4-FFF2-40B4-BE49-F238E27FC236}">
                    <a16:creationId xmlns:a16="http://schemas.microsoft.com/office/drawing/2014/main" id="{30E281BA-AA77-6BD4-5DFD-315552E5D389}"/>
                  </a:ext>
                </a:extLst>
              </p:cNvPr>
              <p:cNvSpPr/>
              <p:nvPr/>
            </p:nvSpPr>
            <p:spPr>
              <a:xfrm>
                <a:off x="10218955" y="1660450"/>
                <a:ext cx="2208713" cy="4019550"/>
              </a:xfrm>
              <a:prstGeom prst="roundRect">
                <a:avLst>
                  <a:gd name="adj" fmla="val 4921"/>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39">
                <a:extLst>
                  <a:ext uri="{FF2B5EF4-FFF2-40B4-BE49-F238E27FC236}">
                    <a16:creationId xmlns:a16="http://schemas.microsoft.com/office/drawing/2014/main" id="{B30E90F6-650C-DBE3-5835-C9D57BCE42E1}"/>
                  </a:ext>
                </a:extLst>
              </p:cNvPr>
              <p:cNvSpPr/>
              <p:nvPr/>
            </p:nvSpPr>
            <p:spPr>
              <a:xfrm>
                <a:off x="10811227" y="1154466"/>
                <a:ext cx="1024169" cy="1024128"/>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dirty="0">
                    <a:solidFill>
                      <a:schemeClr val="accent6">
                        <a:lumMod val="50000"/>
                      </a:schemeClr>
                    </a:solidFill>
                  </a:rPr>
                  <a:t>FMBN</a:t>
                </a:r>
              </a:p>
            </p:txBody>
          </p:sp>
          <p:sp>
            <p:nvSpPr>
              <p:cNvPr id="41" name="Rectangle 40">
                <a:extLst>
                  <a:ext uri="{FF2B5EF4-FFF2-40B4-BE49-F238E27FC236}">
                    <a16:creationId xmlns:a16="http://schemas.microsoft.com/office/drawing/2014/main" id="{AE5BF31B-B630-6E35-6056-16A8FFA4526D}"/>
                  </a:ext>
                </a:extLst>
              </p:cNvPr>
              <p:cNvSpPr/>
              <p:nvPr/>
            </p:nvSpPr>
            <p:spPr>
              <a:xfrm>
                <a:off x="10218955" y="2369108"/>
                <a:ext cx="2208713"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cap="all" dirty="0">
                    <a:solidFill>
                      <a:schemeClr val="accent6">
                        <a:lumMod val="50000"/>
                      </a:schemeClr>
                    </a:solidFill>
                  </a:rPr>
                  <a:t>Federal Mortgage Bank of Nigeria </a:t>
                </a:r>
              </a:p>
            </p:txBody>
          </p:sp>
          <p:sp>
            <p:nvSpPr>
              <p:cNvPr id="42" name="TextBox 47">
                <a:extLst>
                  <a:ext uri="{FF2B5EF4-FFF2-40B4-BE49-F238E27FC236}">
                    <a16:creationId xmlns:a16="http://schemas.microsoft.com/office/drawing/2014/main" id="{D0DF5CCB-5DAB-E37E-F74C-363977AC2ADD}"/>
                  </a:ext>
                </a:extLst>
              </p:cNvPr>
              <p:cNvSpPr txBox="1"/>
              <p:nvPr/>
            </p:nvSpPr>
            <p:spPr>
              <a:xfrm>
                <a:off x="10266749" y="3900939"/>
                <a:ext cx="2130037" cy="1077218"/>
              </a:xfrm>
              <a:prstGeom prst="rect">
                <a:avLst/>
              </a:prstGeom>
              <a:noFill/>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bg1"/>
                    </a:solidFill>
                  </a:rPr>
                  <a:t>Provide long-term credit facilities to mortgage institutions in Nigeria.</a:t>
                </a:r>
              </a:p>
            </p:txBody>
          </p:sp>
        </p:grpSp>
      </p:grpSp>
      <p:sp>
        <p:nvSpPr>
          <p:cNvPr id="43" name="TextBox 42"/>
          <p:cNvSpPr txBox="1"/>
          <p:nvPr/>
        </p:nvSpPr>
        <p:spPr>
          <a:xfrm>
            <a:off x="281026" y="5325553"/>
            <a:ext cx="11584076" cy="3416320"/>
          </a:xfrm>
          <a:prstGeom prst="rect">
            <a:avLst/>
          </a:prstGeom>
          <a:noFill/>
        </p:spPr>
        <p:txBody>
          <a:bodyPr wrap="square" rtlCol="0">
            <a:spAutoFit/>
          </a:bodyPr>
          <a:lstStyle/>
          <a:p>
            <a:pPr algn="just">
              <a:spcBef>
                <a:spcPts val="1000"/>
              </a:spcBef>
            </a:pPr>
            <a:r>
              <a:rPr lang="en-US" sz="1400" dirty="0"/>
              <a:t>Data sources for </a:t>
            </a:r>
            <a:r>
              <a:rPr lang="en-US" sz="1400" b="1" dirty="0"/>
              <a:t>climate issues </a:t>
            </a:r>
            <a:r>
              <a:rPr lang="en-US" sz="1400" dirty="0"/>
              <a:t>related to </a:t>
            </a:r>
            <a:r>
              <a:rPr lang="en-US" sz="1400" b="1" dirty="0"/>
              <a:t>housing</a:t>
            </a:r>
            <a:r>
              <a:rPr lang="en-US" sz="1400" dirty="0"/>
              <a:t> are the </a:t>
            </a:r>
            <a:r>
              <a:rPr lang="en-US" sz="1400" b="1" dirty="0"/>
              <a:t>National Environmental Standards and Regulations Enforcement Agency (NESREA) </a:t>
            </a:r>
            <a:r>
              <a:rPr lang="en-US" sz="1400" i="1" dirty="0"/>
              <a:t>monitors environmental compliance and enforcement</a:t>
            </a:r>
            <a:r>
              <a:rPr lang="en-US" sz="1400" dirty="0"/>
              <a:t>, the </a:t>
            </a:r>
            <a:r>
              <a:rPr lang="en-US" sz="1400" b="1" dirty="0"/>
              <a:t>Nigerian Meteorological Agency (</a:t>
            </a:r>
            <a:r>
              <a:rPr lang="en-US" sz="1400" b="1" dirty="0" err="1"/>
              <a:t>NiMet</a:t>
            </a:r>
            <a:r>
              <a:rPr lang="en-US" sz="1400" b="1" dirty="0"/>
              <a:t>) </a:t>
            </a:r>
            <a:r>
              <a:rPr lang="en-US" sz="1400" i="1" dirty="0"/>
              <a:t>provides weather and climate information</a:t>
            </a:r>
            <a:r>
              <a:rPr lang="en-US" sz="1400" dirty="0"/>
              <a:t>, the </a:t>
            </a:r>
            <a:r>
              <a:rPr lang="en-US" sz="1400" b="1" dirty="0"/>
              <a:t>Nigerian Hydrological Services Agency (NIHSA) </a:t>
            </a:r>
            <a:r>
              <a:rPr lang="en-US" sz="1400" i="1" dirty="0"/>
              <a:t>provides hydrological information</a:t>
            </a:r>
            <a:r>
              <a:rPr lang="en-US" sz="1400" dirty="0"/>
              <a:t> and the </a:t>
            </a:r>
            <a:r>
              <a:rPr lang="en-US" sz="1400" b="1" dirty="0"/>
              <a:t>National Emergency Management Agency (NEMA)</a:t>
            </a:r>
            <a:r>
              <a:rPr lang="en-US" sz="1400" dirty="0"/>
              <a:t> </a:t>
            </a:r>
            <a:r>
              <a:rPr lang="en-US" sz="1400" i="1" dirty="0"/>
              <a:t>provides disaster management information.</a:t>
            </a:r>
            <a:r>
              <a:rPr lang="en-US" sz="1400" b="1" dirty="0"/>
              <a:t> </a:t>
            </a:r>
          </a:p>
          <a:p>
            <a:pPr algn="just">
              <a:spcBef>
                <a:spcPts val="1000"/>
              </a:spcBef>
            </a:pPr>
            <a:r>
              <a:rPr lang="en-US" sz="1400" b="1" dirty="0"/>
              <a:t>World Bank data </a:t>
            </a:r>
            <a:r>
              <a:rPr lang="en-US" sz="1400" dirty="0"/>
              <a:t>and the </a:t>
            </a:r>
            <a:r>
              <a:rPr lang="en-US" sz="1400" b="1" dirty="0"/>
              <a:t>Demographic and Health Survey (DHS) program by USAID </a:t>
            </a:r>
            <a:r>
              <a:rPr lang="en-US" sz="1400" dirty="0"/>
              <a:t>are widely used as data sources.</a:t>
            </a:r>
          </a:p>
          <a:p>
            <a:pPr algn="just">
              <a:spcBef>
                <a:spcPts val="1000"/>
              </a:spcBef>
            </a:pPr>
            <a:r>
              <a:rPr lang="en-US" sz="1400" b="1" dirty="0"/>
              <a:t>Commercial banks </a:t>
            </a:r>
            <a:r>
              <a:rPr lang="en-US" sz="1400" dirty="0"/>
              <a:t>provide data through their annual reports and financial statements, accessible on their websites.</a:t>
            </a:r>
          </a:p>
          <a:p>
            <a:pPr algn="just">
              <a:spcBef>
                <a:spcPts val="1000"/>
              </a:spcBef>
            </a:pPr>
            <a:endParaRPr lang="en-US" sz="1400" dirty="0"/>
          </a:p>
          <a:p>
            <a:pPr algn="just">
              <a:spcBef>
                <a:spcPts val="1000"/>
              </a:spcBef>
            </a:pPr>
            <a:endParaRPr lang="en-US" sz="1700" i="1" dirty="0"/>
          </a:p>
          <a:p>
            <a:pPr algn="just">
              <a:spcBef>
                <a:spcPts val="1000"/>
              </a:spcBef>
            </a:pPr>
            <a:endParaRPr lang="en-US" sz="1700" i="1" dirty="0"/>
          </a:p>
          <a:p>
            <a:pPr algn="just">
              <a:spcBef>
                <a:spcPts val="1000"/>
              </a:spcBef>
            </a:pPr>
            <a:endParaRPr lang="en-US" sz="1700" i="1" dirty="0"/>
          </a:p>
          <a:p>
            <a:endParaRPr lang="en-US" sz="1700" i="1" dirty="0"/>
          </a:p>
        </p:txBody>
      </p:sp>
    </p:spTree>
    <p:extLst>
      <p:ext uri="{BB962C8B-B14F-4D97-AF65-F5344CB8AC3E}">
        <p14:creationId xmlns:p14="http://schemas.microsoft.com/office/powerpoint/2010/main" val="1071198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2415"/>
            <a:ext cx="12192000" cy="1014432"/>
          </a:xfrm>
          <a:solidFill>
            <a:schemeClr val="accent4">
              <a:lumMod val="50000"/>
            </a:schemeClr>
          </a:solidFill>
        </p:spPr>
        <p:txBody>
          <a:bodyPr>
            <a:normAutofit fontScale="40000" lnSpcReduction="20000"/>
          </a:bodyPr>
          <a:lstStyle/>
          <a:p>
            <a:pPr marL="0" indent="0">
              <a:lnSpc>
                <a:spcPct val="120000"/>
              </a:lnSpc>
              <a:buNone/>
            </a:pPr>
            <a:r>
              <a:rPr lang="en-US" sz="4300" b="1" dirty="0">
                <a:solidFill>
                  <a:schemeClr val="bg1"/>
                </a:solidFill>
                <a:latin typeface="Arial Black" panose="020B0A04020102020204" pitchFamily="34" charset="0"/>
              </a:rPr>
              <a:t>The delivery of affordable housing and the development of the mortgage sector often require collaborative efforts between various government agencies.</a:t>
            </a:r>
          </a:p>
          <a:p>
            <a:pPr marL="0" indent="0">
              <a:lnSpc>
                <a:spcPct val="120000"/>
              </a:lnSpc>
              <a:buNone/>
            </a:pPr>
            <a:r>
              <a:rPr lang="en-US" sz="4300" b="1" dirty="0">
                <a:solidFill>
                  <a:schemeClr val="bg1"/>
                </a:solidFill>
                <a:latin typeface="Arial Black" panose="020B0A04020102020204" pitchFamily="34" charset="0"/>
              </a:rPr>
              <a:t>These agencies includes:</a:t>
            </a:r>
          </a:p>
          <a:p>
            <a:endParaRPr lang="en-US" dirty="0"/>
          </a:p>
        </p:txBody>
      </p:sp>
      <p:grpSp>
        <p:nvGrpSpPr>
          <p:cNvPr id="4" name="Group 3"/>
          <p:cNvGrpSpPr/>
          <p:nvPr/>
        </p:nvGrpSpPr>
        <p:grpSpPr>
          <a:xfrm>
            <a:off x="281026" y="1076847"/>
            <a:ext cx="11629948" cy="4525534"/>
            <a:chOff x="806186" y="999067"/>
            <a:chExt cx="11629948" cy="4525534"/>
          </a:xfrm>
        </p:grpSpPr>
        <p:grpSp>
          <p:nvGrpSpPr>
            <p:cNvPr id="5" name="Group 4">
              <a:extLst>
                <a:ext uri="{FF2B5EF4-FFF2-40B4-BE49-F238E27FC236}">
                  <a16:creationId xmlns:a16="http://schemas.microsoft.com/office/drawing/2014/main" id="{F75441FF-6E26-39E5-B866-4517B0A430AE}"/>
                </a:ext>
              </a:extLst>
            </p:cNvPr>
            <p:cNvGrpSpPr/>
            <p:nvPr/>
          </p:nvGrpSpPr>
          <p:grpSpPr>
            <a:xfrm>
              <a:off x="806186" y="999067"/>
              <a:ext cx="2208713" cy="4525534"/>
              <a:chOff x="797720" y="1154466"/>
              <a:chExt cx="2208713" cy="4525534"/>
            </a:xfrm>
          </p:grpSpPr>
          <p:sp>
            <p:nvSpPr>
              <p:cNvPr id="24" name="Rectangle: Rounded Corners 60">
                <a:extLst>
                  <a:ext uri="{FF2B5EF4-FFF2-40B4-BE49-F238E27FC236}">
                    <a16:creationId xmlns:a16="http://schemas.microsoft.com/office/drawing/2014/main" id="{27C6343E-5BB4-F592-5F0C-102276B78CCE}"/>
                  </a:ext>
                </a:extLst>
              </p:cNvPr>
              <p:cNvSpPr/>
              <p:nvPr/>
            </p:nvSpPr>
            <p:spPr>
              <a:xfrm>
                <a:off x="837058" y="1732039"/>
                <a:ext cx="2130037"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Rounded Corners 61">
                <a:extLst>
                  <a:ext uri="{FF2B5EF4-FFF2-40B4-BE49-F238E27FC236}">
                    <a16:creationId xmlns:a16="http://schemas.microsoft.com/office/drawing/2014/main" id="{BB74B0AF-F54D-3D6C-7BF4-B9B7F3446213}"/>
                  </a:ext>
                </a:extLst>
              </p:cNvPr>
              <p:cNvSpPr/>
              <p:nvPr/>
            </p:nvSpPr>
            <p:spPr>
              <a:xfrm>
                <a:off x="797720" y="1660450"/>
                <a:ext cx="2208713" cy="4019550"/>
              </a:xfrm>
              <a:prstGeom prst="roundRect">
                <a:avLst>
                  <a:gd name="adj" fmla="val 4921"/>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Oval 25">
                <a:extLst>
                  <a:ext uri="{FF2B5EF4-FFF2-40B4-BE49-F238E27FC236}">
                    <a16:creationId xmlns:a16="http://schemas.microsoft.com/office/drawing/2014/main" id="{AEC529F0-A80C-DDD3-EA75-D42BD4E53CB8}"/>
                  </a:ext>
                </a:extLst>
              </p:cNvPr>
              <p:cNvSpPr/>
              <p:nvPr/>
            </p:nvSpPr>
            <p:spPr>
              <a:xfrm>
                <a:off x="1389992" y="1154466"/>
                <a:ext cx="1024169" cy="1024128"/>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dirty="0">
                    <a:solidFill>
                      <a:schemeClr val="accent2">
                        <a:lumMod val="50000"/>
                      </a:schemeClr>
                    </a:solidFill>
                  </a:rPr>
                  <a:t>FHA</a:t>
                </a:r>
              </a:p>
            </p:txBody>
          </p:sp>
          <p:sp>
            <p:nvSpPr>
              <p:cNvPr id="27" name="Rectangle 26">
                <a:extLst>
                  <a:ext uri="{FF2B5EF4-FFF2-40B4-BE49-F238E27FC236}">
                    <a16:creationId xmlns:a16="http://schemas.microsoft.com/office/drawing/2014/main" id="{753FA54E-CA3B-5498-6C44-302E08ED58EB}"/>
                  </a:ext>
                </a:extLst>
              </p:cNvPr>
              <p:cNvSpPr/>
              <p:nvPr/>
            </p:nvSpPr>
            <p:spPr>
              <a:xfrm>
                <a:off x="797720" y="2369108"/>
                <a:ext cx="2208713"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cap="all" dirty="0">
                    <a:solidFill>
                      <a:schemeClr val="accent2">
                        <a:lumMod val="50000"/>
                      </a:schemeClr>
                    </a:solidFill>
                  </a:rPr>
                  <a:t>FEDERAL HOUSING AUTHORITY</a:t>
                </a:r>
              </a:p>
            </p:txBody>
          </p:sp>
          <p:sp>
            <p:nvSpPr>
              <p:cNvPr id="28" name="TextBox 65">
                <a:extLst>
                  <a:ext uri="{FF2B5EF4-FFF2-40B4-BE49-F238E27FC236}">
                    <a16:creationId xmlns:a16="http://schemas.microsoft.com/office/drawing/2014/main" id="{D97CA87F-27B5-EA78-3CE5-6D0D9DA76AA8}"/>
                  </a:ext>
                </a:extLst>
              </p:cNvPr>
              <p:cNvSpPr txBox="1"/>
              <p:nvPr/>
            </p:nvSpPr>
            <p:spPr>
              <a:xfrm>
                <a:off x="843592" y="3408498"/>
                <a:ext cx="2130037" cy="2062103"/>
              </a:xfrm>
              <a:prstGeom prst="rect">
                <a:avLst/>
              </a:prstGeom>
              <a:noFill/>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t>FHA delivers national housing </a:t>
                </a:r>
                <a:r>
                  <a:rPr lang="en-US" sz="1600" b="1" dirty="0" err="1"/>
                  <a:t>programmes</a:t>
                </a:r>
                <a:r>
                  <a:rPr lang="en-US" sz="1600" b="1" dirty="0"/>
                  <a:t>, planning approvals &amp; permits its website through downloadable application forms, reports and open data platforms.</a:t>
                </a:r>
              </a:p>
            </p:txBody>
          </p:sp>
        </p:grpSp>
        <p:grpSp>
          <p:nvGrpSpPr>
            <p:cNvPr id="6" name="Group 5">
              <a:extLst>
                <a:ext uri="{FF2B5EF4-FFF2-40B4-BE49-F238E27FC236}">
                  <a16:creationId xmlns:a16="http://schemas.microsoft.com/office/drawing/2014/main" id="{BC126289-18A0-AA78-3471-13382AAF28E6}"/>
                </a:ext>
              </a:extLst>
            </p:cNvPr>
            <p:cNvGrpSpPr/>
            <p:nvPr/>
          </p:nvGrpSpPr>
          <p:grpSpPr>
            <a:xfrm>
              <a:off x="3161853" y="999067"/>
              <a:ext cx="2211716" cy="4525534"/>
              <a:chOff x="3153387" y="1154466"/>
              <a:chExt cx="2211716" cy="4525534"/>
            </a:xfrm>
          </p:grpSpPr>
          <p:sp>
            <p:nvSpPr>
              <p:cNvPr id="19" name="Rectangle: Rounded Corners 54">
                <a:extLst>
                  <a:ext uri="{FF2B5EF4-FFF2-40B4-BE49-F238E27FC236}">
                    <a16:creationId xmlns:a16="http://schemas.microsoft.com/office/drawing/2014/main" id="{063A92C8-E45B-EE70-74A7-6AC15AE28F33}"/>
                  </a:ext>
                </a:extLst>
              </p:cNvPr>
              <p:cNvSpPr/>
              <p:nvPr/>
            </p:nvSpPr>
            <p:spPr>
              <a:xfrm>
                <a:off x="3235066" y="1732039"/>
                <a:ext cx="2130037"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p>
            </p:txBody>
          </p:sp>
          <p:sp>
            <p:nvSpPr>
              <p:cNvPr id="20" name="Rectangle: Rounded Corners 55">
                <a:extLst>
                  <a:ext uri="{FF2B5EF4-FFF2-40B4-BE49-F238E27FC236}">
                    <a16:creationId xmlns:a16="http://schemas.microsoft.com/office/drawing/2014/main" id="{8742E22E-6697-FC28-93B3-0E6CE37C0F9B}"/>
                  </a:ext>
                </a:extLst>
              </p:cNvPr>
              <p:cNvSpPr/>
              <p:nvPr/>
            </p:nvSpPr>
            <p:spPr>
              <a:xfrm>
                <a:off x="3153387" y="1660450"/>
                <a:ext cx="2208713" cy="4019550"/>
              </a:xfrm>
              <a:prstGeom prst="roundRect">
                <a:avLst>
                  <a:gd name="adj" fmla="val 4921"/>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Oval 20">
                <a:extLst>
                  <a:ext uri="{FF2B5EF4-FFF2-40B4-BE49-F238E27FC236}">
                    <a16:creationId xmlns:a16="http://schemas.microsoft.com/office/drawing/2014/main" id="{CA45F934-1CC8-D45F-D0C8-66B12ADF76BD}"/>
                  </a:ext>
                </a:extLst>
              </p:cNvPr>
              <p:cNvSpPr/>
              <p:nvPr/>
            </p:nvSpPr>
            <p:spPr>
              <a:xfrm>
                <a:off x="3745659" y="1154466"/>
                <a:ext cx="1024169" cy="1024128"/>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b="1" dirty="0">
                    <a:solidFill>
                      <a:schemeClr val="tx2">
                        <a:lumMod val="90000"/>
                        <a:lumOff val="10000"/>
                      </a:schemeClr>
                    </a:solidFill>
                  </a:rPr>
                  <a:t>FHFL</a:t>
                </a:r>
              </a:p>
            </p:txBody>
          </p:sp>
          <p:sp>
            <p:nvSpPr>
              <p:cNvPr id="22" name="Rectangle 21">
                <a:extLst>
                  <a:ext uri="{FF2B5EF4-FFF2-40B4-BE49-F238E27FC236}">
                    <a16:creationId xmlns:a16="http://schemas.microsoft.com/office/drawing/2014/main" id="{E15363C8-CF92-CC76-47F9-3BC510C61C79}"/>
                  </a:ext>
                </a:extLst>
              </p:cNvPr>
              <p:cNvSpPr/>
              <p:nvPr/>
            </p:nvSpPr>
            <p:spPr>
              <a:xfrm>
                <a:off x="3153387" y="2369108"/>
                <a:ext cx="2208713"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cap="all" dirty="0">
                    <a:solidFill>
                      <a:schemeClr val="tx2">
                        <a:lumMod val="90000"/>
                        <a:lumOff val="10000"/>
                      </a:schemeClr>
                    </a:solidFill>
                  </a:rPr>
                  <a:t>FAMILY HOMES FUNDS</a:t>
                </a:r>
              </a:p>
            </p:txBody>
          </p:sp>
          <p:sp>
            <p:nvSpPr>
              <p:cNvPr id="23" name="TextBox 59">
                <a:extLst>
                  <a:ext uri="{FF2B5EF4-FFF2-40B4-BE49-F238E27FC236}">
                    <a16:creationId xmlns:a16="http://schemas.microsoft.com/office/drawing/2014/main" id="{28EA5794-84D6-91F9-1D18-BB36021152D7}"/>
                  </a:ext>
                </a:extLst>
              </p:cNvPr>
              <p:cNvSpPr txBox="1"/>
              <p:nvPr/>
            </p:nvSpPr>
            <p:spPr>
              <a:xfrm>
                <a:off x="3174896" y="3531610"/>
                <a:ext cx="2130037" cy="1569660"/>
              </a:xfrm>
              <a:prstGeom prst="rect">
                <a:avLst/>
              </a:prstGeom>
              <a:noFill/>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t>FHF is responsible for the delivery of social housing -  also responsible for producing data on social housing</a:t>
                </a:r>
              </a:p>
            </p:txBody>
          </p:sp>
        </p:grpSp>
        <p:grpSp>
          <p:nvGrpSpPr>
            <p:cNvPr id="7" name="Group 6">
              <a:extLst>
                <a:ext uri="{FF2B5EF4-FFF2-40B4-BE49-F238E27FC236}">
                  <a16:creationId xmlns:a16="http://schemas.microsoft.com/office/drawing/2014/main" id="{DEADA0FD-8EB2-50F3-7551-F30A000E4F50}"/>
                </a:ext>
              </a:extLst>
            </p:cNvPr>
            <p:cNvGrpSpPr/>
            <p:nvPr/>
          </p:nvGrpSpPr>
          <p:grpSpPr>
            <a:xfrm>
              <a:off x="5534472" y="999067"/>
              <a:ext cx="2208713" cy="4525534"/>
              <a:chOff x="5526006" y="1154466"/>
              <a:chExt cx="2208713" cy="4525534"/>
            </a:xfrm>
          </p:grpSpPr>
          <p:sp>
            <p:nvSpPr>
              <p:cNvPr id="14" name="Rectangle: Rounded Corners 48">
                <a:extLst>
                  <a:ext uri="{FF2B5EF4-FFF2-40B4-BE49-F238E27FC236}">
                    <a16:creationId xmlns:a16="http://schemas.microsoft.com/office/drawing/2014/main" id="{61D9BBAC-8D21-3265-4CD1-3ED51F9958D5}"/>
                  </a:ext>
                </a:extLst>
              </p:cNvPr>
              <p:cNvSpPr/>
              <p:nvPr/>
            </p:nvSpPr>
            <p:spPr>
              <a:xfrm>
                <a:off x="5565344" y="1732039"/>
                <a:ext cx="2130037"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Rounded Corners 49">
                <a:extLst>
                  <a:ext uri="{FF2B5EF4-FFF2-40B4-BE49-F238E27FC236}">
                    <a16:creationId xmlns:a16="http://schemas.microsoft.com/office/drawing/2014/main" id="{60285CD7-3937-5DDF-4D24-F93739BA90FF}"/>
                  </a:ext>
                </a:extLst>
              </p:cNvPr>
              <p:cNvSpPr/>
              <p:nvPr/>
            </p:nvSpPr>
            <p:spPr>
              <a:xfrm>
                <a:off x="5526006" y="1660450"/>
                <a:ext cx="2208713" cy="4019550"/>
              </a:xfrm>
              <a:prstGeom prst="roundRect">
                <a:avLst>
                  <a:gd name="adj" fmla="val 492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DD807153-F6B9-FB72-4035-E1051C9E4CA6}"/>
                  </a:ext>
                </a:extLst>
              </p:cNvPr>
              <p:cNvSpPr/>
              <p:nvPr/>
            </p:nvSpPr>
            <p:spPr>
              <a:xfrm>
                <a:off x="6118278" y="1154466"/>
                <a:ext cx="1024169" cy="1024128"/>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dirty="0">
                  <a:solidFill>
                    <a:schemeClr val="accent5"/>
                  </a:solidFill>
                </a:endParaRPr>
              </a:p>
            </p:txBody>
          </p:sp>
          <p:sp>
            <p:nvSpPr>
              <p:cNvPr id="17" name="Rectangle 16">
                <a:extLst>
                  <a:ext uri="{FF2B5EF4-FFF2-40B4-BE49-F238E27FC236}">
                    <a16:creationId xmlns:a16="http://schemas.microsoft.com/office/drawing/2014/main" id="{7ECC6047-1C3C-51CF-98AA-9ECCF713EE1C}"/>
                  </a:ext>
                </a:extLst>
              </p:cNvPr>
              <p:cNvSpPr/>
              <p:nvPr/>
            </p:nvSpPr>
            <p:spPr>
              <a:xfrm>
                <a:off x="5526006" y="2369108"/>
                <a:ext cx="2208713"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cap="all" dirty="0">
                  <a:solidFill>
                    <a:schemeClr val="tx2">
                      <a:lumMod val="90000"/>
                      <a:lumOff val="10000"/>
                    </a:schemeClr>
                  </a:solidFill>
                </a:endParaRPr>
              </a:p>
            </p:txBody>
          </p:sp>
          <p:sp>
            <p:nvSpPr>
              <p:cNvPr id="18" name="TextBox 53">
                <a:extLst>
                  <a:ext uri="{FF2B5EF4-FFF2-40B4-BE49-F238E27FC236}">
                    <a16:creationId xmlns:a16="http://schemas.microsoft.com/office/drawing/2014/main" id="{D1AEA5B8-AAE7-AAFC-E75F-92A7A9F995E6}"/>
                  </a:ext>
                </a:extLst>
              </p:cNvPr>
              <p:cNvSpPr txBox="1"/>
              <p:nvPr/>
            </p:nvSpPr>
            <p:spPr>
              <a:xfrm>
                <a:off x="5604682" y="4126068"/>
                <a:ext cx="2130037" cy="338554"/>
              </a:xfrm>
              <a:prstGeom prst="rect">
                <a:avLst/>
              </a:prstGeom>
              <a:noFill/>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schemeClr val="bg1"/>
                  </a:solidFill>
                </a:endParaRPr>
              </a:p>
            </p:txBody>
          </p:sp>
        </p:grpSp>
        <p:grpSp>
          <p:nvGrpSpPr>
            <p:cNvPr id="8" name="Group 7">
              <a:extLst>
                <a:ext uri="{FF2B5EF4-FFF2-40B4-BE49-F238E27FC236}">
                  <a16:creationId xmlns:a16="http://schemas.microsoft.com/office/drawing/2014/main" id="{0E123582-2DC3-5C75-0E6D-D146F8017CB7}"/>
                </a:ext>
              </a:extLst>
            </p:cNvPr>
            <p:cNvGrpSpPr/>
            <p:nvPr/>
          </p:nvGrpSpPr>
          <p:grpSpPr>
            <a:xfrm>
              <a:off x="7856294" y="999067"/>
              <a:ext cx="4579840" cy="4525534"/>
              <a:chOff x="7847828" y="1154466"/>
              <a:chExt cx="4579840" cy="4525534"/>
            </a:xfrm>
          </p:grpSpPr>
          <p:sp>
            <p:nvSpPr>
              <p:cNvPr id="9" name="Rectangle: Rounded Corners 42">
                <a:extLst>
                  <a:ext uri="{FF2B5EF4-FFF2-40B4-BE49-F238E27FC236}">
                    <a16:creationId xmlns:a16="http://schemas.microsoft.com/office/drawing/2014/main" id="{C2F73B4B-938C-2851-B7EA-078CDBB13EFC}"/>
                  </a:ext>
                </a:extLst>
              </p:cNvPr>
              <p:cNvSpPr/>
              <p:nvPr/>
            </p:nvSpPr>
            <p:spPr>
              <a:xfrm>
                <a:off x="7887166" y="1732039"/>
                <a:ext cx="2130037"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Rounded Corners 43">
                <a:extLst>
                  <a:ext uri="{FF2B5EF4-FFF2-40B4-BE49-F238E27FC236}">
                    <a16:creationId xmlns:a16="http://schemas.microsoft.com/office/drawing/2014/main" id="{30E281BA-AA77-6BD4-5DFD-315552E5D389}"/>
                  </a:ext>
                </a:extLst>
              </p:cNvPr>
              <p:cNvSpPr/>
              <p:nvPr/>
            </p:nvSpPr>
            <p:spPr>
              <a:xfrm>
                <a:off x="7847828" y="1660450"/>
                <a:ext cx="2208713" cy="4019550"/>
              </a:xfrm>
              <a:prstGeom prst="roundRect">
                <a:avLst>
                  <a:gd name="adj" fmla="val 4921"/>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a:extLst>
                  <a:ext uri="{FF2B5EF4-FFF2-40B4-BE49-F238E27FC236}">
                    <a16:creationId xmlns:a16="http://schemas.microsoft.com/office/drawing/2014/main" id="{B30E90F6-650C-DBE3-5835-C9D57BCE42E1}"/>
                  </a:ext>
                </a:extLst>
              </p:cNvPr>
              <p:cNvSpPr/>
              <p:nvPr/>
            </p:nvSpPr>
            <p:spPr>
              <a:xfrm>
                <a:off x="8440100" y="1154466"/>
                <a:ext cx="1024169" cy="1024128"/>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600" b="1" dirty="0">
                  <a:solidFill>
                    <a:schemeClr val="accent6">
                      <a:lumMod val="50000"/>
                    </a:schemeClr>
                  </a:solidFill>
                </a:endParaRPr>
              </a:p>
            </p:txBody>
          </p:sp>
          <p:sp>
            <p:nvSpPr>
              <p:cNvPr id="12" name="Rectangle 11">
                <a:extLst>
                  <a:ext uri="{FF2B5EF4-FFF2-40B4-BE49-F238E27FC236}">
                    <a16:creationId xmlns:a16="http://schemas.microsoft.com/office/drawing/2014/main" id="{AE5BF31B-B630-6E35-6056-16A8FFA4526D}"/>
                  </a:ext>
                </a:extLst>
              </p:cNvPr>
              <p:cNvSpPr/>
              <p:nvPr/>
            </p:nvSpPr>
            <p:spPr>
              <a:xfrm>
                <a:off x="7847828" y="2369108"/>
                <a:ext cx="2208713"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cap="all" dirty="0">
                  <a:solidFill>
                    <a:schemeClr val="accent6">
                      <a:lumMod val="50000"/>
                    </a:schemeClr>
                  </a:solidFill>
                </a:endParaRPr>
              </a:p>
            </p:txBody>
          </p:sp>
          <p:sp>
            <p:nvSpPr>
              <p:cNvPr id="13" name="TextBox 47">
                <a:extLst>
                  <a:ext uri="{FF2B5EF4-FFF2-40B4-BE49-F238E27FC236}">
                    <a16:creationId xmlns:a16="http://schemas.microsoft.com/office/drawing/2014/main" id="{D0DF5CCB-5DAB-E37E-F74C-363977AC2ADD}"/>
                  </a:ext>
                </a:extLst>
              </p:cNvPr>
              <p:cNvSpPr txBox="1"/>
              <p:nvPr/>
            </p:nvSpPr>
            <p:spPr>
              <a:xfrm>
                <a:off x="7895622" y="4270271"/>
                <a:ext cx="2130037" cy="338554"/>
              </a:xfrm>
              <a:prstGeom prst="rect">
                <a:avLst/>
              </a:prstGeom>
              <a:noFill/>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schemeClr val="bg1"/>
                  </a:solidFill>
                </a:endParaRPr>
              </a:p>
            </p:txBody>
          </p:sp>
          <p:sp>
            <p:nvSpPr>
              <p:cNvPr id="38" name="Rectangle: Rounded Corners 42">
                <a:extLst>
                  <a:ext uri="{FF2B5EF4-FFF2-40B4-BE49-F238E27FC236}">
                    <a16:creationId xmlns:a16="http://schemas.microsoft.com/office/drawing/2014/main" id="{C2F73B4B-938C-2851-B7EA-078CDBB13EFC}"/>
                  </a:ext>
                </a:extLst>
              </p:cNvPr>
              <p:cNvSpPr/>
              <p:nvPr/>
            </p:nvSpPr>
            <p:spPr>
              <a:xfrm>
                <a:off x="10258293" y="1732039"/>
                <a:ext cx="2130037"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Rectangle: Rounded Corners 43">
                <a:extLst>
                  <a:ext uri="{FF2B5EF4-FFF2-40B4-BE49-F238E27FC236}">
                    <a16:creationId xmlns:a16="http://schemas.microsoft.com/office/drawing/2014/main" id="{30E281BA-AA77-6BD4-5DFD-315552E5D389}"/>
                  </a:ext>
                </a:extLst>
              </p:cNvPr>
              <p:cNvSpPr/>
              <p:nvPr/>
            </p:nvSpPr>
            <p:spPr>
              <a:xfrm>
                <a:off x="10218955" y="1660450"/>
                <a:ext cx="2208713" cy="4019550"/>
              </a:xfrm>
              <a:prstGeom prst="roundRect">
                <a:avLst>
                  <a:gd name="adj" fmla="val 4921"/>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39">
                <a:extLst>
                  <a:ext uri="{FF2B5EF4-FFF2-40B4-BE49-F238E27FC236}">
                    <a16:creationId xmlns:a16="http://schemas.microsoft.com/office/drawing/2014/main" id="{B30E90F6-650C-DBE3-5835-C9D57BCE42E1}"/>
                  </a:ext>
                </a:extLst>
              </p:cNvPr>
              <p:cNvSpPr/>
              <p:nvPr/>
            </p:nvSpPr>
            <p:spPr>
              <a:xfrm>
                <a:off x="10811227" y="1154466"/>
                <a:ext cx="1024169" cy="1024128"/>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600" b="1" dirty="0">
                  <a:solidFill>
                    <a:schemeClr val="accent6">
                      <a:lumMod val="50000"/>
                    </a:schemeClr>
                  </a:solidFill>
                </a:endParaRPr>
              </a:p>
            </p:txBody>
          </p:sp>
          <p:sp>
            <p:nvSpPr>
              <p:cNvPr id="41" name="Rectangle 40">
                <a:extLst>
                  <a:ext uri="{FF2B5EF4-FFF2-40B4-BE49-F238E27FC236}">
                    <a16:creationId xmlns:a16="http://schemas.microsoft.com/office/drawing/2014/main" id="{AE5BF31B-B630-6E35-6056-16A8FFA4526D}"/>
                  </a:ext>
                </a:extLst>
              </p:cNvPr>
              <p:cNvSpPr/>
              <p:nvPr/>
            </p:nvSpPr>
            <p:spPr>
              <a:xfrm>
                <a:off x="10218955" y="2369108"/>
                <a:ext cx="2208713"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cap="all" dirty="0">
                  <a:solidFill>
                    <a:schemeClr val="accent6">
                      <a:lumMod val="50000"/>
                    </a:schemeClr>
                  </a:solidFill>
                </a:endParaRPr>
              </a:p>
            </p:txBody>
          </p:sp>
          <p:sp>
            <p:nvSpPr>
              <p:cNvPr id="42" name="TextBox 47">
                <a:extLst>
                  <a:ext uri="{FF2B5EF4-FFF2-40B4-BE49-F238E27FC236}">
                    <a16:creationId xmlns:a16="http://schemas.microsoft.com/office/drawing/2014/main" id="{D0DF5CCB-5DAB-E37E-F74C-363977AC2ADD}"/>
                  </a:ext>
                </a:extLst>
              </p:cNvPr>
              <p:cNvSpPr txBox="1"/>
              <p:nvPr/>
            </p:nvSpPr>
            <p:spPr>
              <a:xfrm>
                <a:off x="10266749" y="4270271"/>
                <a:ext cx="2130037" cy="338554"/>
              </a:xfrm>
              <a:prstGeom prst="rect">
                <a:avLst/>
              </a:prstGeom>
              <a:noFill/>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schemeClr val="bg1"/>
                  </a:solidFill>
                </a:endParaRPr>
              </a:p>
            </p:txBody>
          </p:sp>
        </p:grpSp>
      </p:grpSp>
      <p:sp>
        <p:nvSpPr>
          <p:cNvPr id="43" name="TextBox 42"/>
          <p:cNvSpPr txBox="1"/>
          <p:nvPr/>
        </p:nvSpPr>
        <p:spPr>
          <a:xfrm>
            <a:off x="320364" y="5673970"/>
            <a:ext cx="11544738" cy="1415772"/>
          </a:xfrm>
          <a:prstGeom prst="rect">
            <a:avLst/>
          </a:prstGeom>
          <a:noFill/>
        </p:spPr>
        <p:txBody>
          <a:bodyPr wrap="square" rtlCol="0">
            <a:spAutoFit/>
          </a:bodyPr>
          <a:lstStyle/>
          <a:p>
            <a:pPr algn="just">
              <a:spcBef>
                <a:spcPts val="1000"/>
              </a:spcBef>
            </a:pPr>
            <a:r>
              <a:rPr lang="en-US" sz="1700" dirty="0"/>
              <a:t>The data sources for </a:t>
            </a:r>
            <a:r>
              <a:rPr lang="en-US" sz="1700" b="1" dirty="0"/>
              <a:t>climate issues </a:t>
            </a:r>
            <a:r>
              <a:rPr lang="en-US" sz="1700" dirty="0"/>
              <a:t>related to </a:t>
            </a:r>
            <a:r>
              <a:rPr lang="en-US" sz="1700" b="1" dirty="0"/>
              <a:t>housing</a:t>
            </a:r>
            <a:r>
              <a:rPr lang="en-US" sz="1700" dirty="0"/>
              <a:t> are the </a:t>
            </a:r>
            <a:r>
              <a:rPr lang="en-US" sz="1700" b="1" dirty="0"/>
              <a:t>National Environmental Standards and Regulations Enforcement Agency (NESREA) </a:t>
            </a:r>
            <a:r>
              <a:rPr lang="en-US" sz="1700" i="1" dirty="0"/>
              <a:t>monitors environmental compliance and enforcement</a:t>
            </a:r>
            <a:r>
              <a:rPr lang="en-US" sz="1700" dirty="0"/>
              <a:t>, the </a:t>
            </a:r>
            <a:r>
              <a:rPr lang="en-US" sz="1700" b="1" dirty="0"/>
              <a:t>Nigerian Meteorological Agency (</a:t>
            </a:r>
            <a:r>
              <a:rPr lang="en-US" sz="1700" b="1" dirty="0" err="1"/>
              <a:t>NiMet</a:t>
            </a:r>
            <a:r>
              <a:rPr lang="en-US" sz="1700" b="1" dirty="0"/>
              <a:t>) </a:t>
            </a:r>
            <a:r>
              <a:rPr lang="en-US" sz="1700" i="1" dirty="0"/>
              <a:t>provides weather and climate information</a:t>
            </a:r>
            <a:r>
              <a:rPr lang="en-US" sz="1700" dirty="0"/>
              <a:t>, the </a:t>
            </a:r>
            <a:r>
              <a:rPr lang="en-US" sz="1700" b="1" dirty="0"/>
              <a:t>Nigerian Hydrological Services Agency (NIHSA) </a:t>
            </a:r>
            <a:r>
              <a:rPr lang="en-US" sz="1700" i="1" dirty="0"/>
              <a:t>provides hydrological information</a:t>
            </a:r>
            <a:r>
              <a:rPr lang="en-US" sz="1700" dirty="0"/>
              <a:t> and the </a:t>
            </a:r>
            <a:r>
              <a:rPr lang="en-US" sz="1700" b="1" dirty="0"/>
              <a:t>National Emergency Management Agency (NEMA)</a:t>
            </a:r>
            <a:r>
              <a:rPr lang="en-US" sz="1700" dirty="0"/>
              <a:t> </a:t>
            </a:r>
            <a:r>
              <a:rPr lang="en-US" sz="1700" i="1" dirty="0"/>
              <a:t>provides disaster management information.</a:t>
            </a:r>
          </a:p>
          <a:p>
            <a:endParaRPr lang="en-US" sz="1700" i="1" dirty="0"/>
          </a:p>
        </p:txBody>
      </p:sp>
    </p:spTree>
    <p:extLst>
      <p:ext uri="{BB962C8B-B14F-4D97-AF65-F5344CB8AC3E}">
        <p14:creationId xmlns:p14="http://schemas.microsoft.com/office/powerpoint/2010/main" val="2457781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68866"/>
          </a:xfrm>
          <a:solidFill>
            <a:schemeClr val="accent4">
              <a:lumMod val="50000"/>
            </a:schemeClr>
          </a:solidFill>
        </p:spPr>
        <p:txBody>
          <a:bodyPr>
            <a:normAutofit/>
          </a:bodyPr>
          <a:lstStyle/>
          <a:p>
            <a:pPr algn="ctr"/>
            <a:r>
              <a:rPr lang="en-US" sz="2800" dirty="0">
                <a:solidFill>
                  <a:schemeClr val="bg1"/>
                </a:solidFill>
                <a:latin typeface="Arial Black" panose="020B0A04020102020204" pitchFamily="34" charset="0"/>
              </a:rPr>
              <a:t>KEY DATA PRODUCERS AND CUSTODIANS IN NIGERIA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472" y="865916"/>
            <a:ext cx="10925129" cy="6020659"/>
          </a:xfrm>
        </p:spPr>
      </p:pic>
    </p:spTree>
    <p:extLst>
      <p:ext uri="{BB962C8B-B14F-4D97-AF65-F5344CB8AC3E}">
        <p14:creationId xmlns:p14="http://schemas.microsoft.com/office/powerpoint/2010/main" val="2456916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55132"/>
          </a:xfrm>
          <a:solidFill>
            <a:schemeClr val="accent4">
              <a:lumMod val="50000"/>
            </a:schemeClr>
          </a:solidFill>
        </p:spPr>
        <p:txBody>
          <a:bodyPr>
            <a:normAutofit/>
          </a:bodyPr>
          <a:lstStyle/>
          <a:p>
            <a:pPr algn="ctr"/>
            <a:r>
              <a:rPr lang="en-US" sz="3200" dirty="0">
                <a:solidFill>
                  <a:schemeClr val="bg1"/>
                </a:solidFill>
                <a:latin typeface="Arial Black" panose="020B0A04020102020204" pitchFamily="34" charset="0"/>
              </a:rPr>
              <a:t>OVERVIEW OF DATA AVAILABILITY AND QUALITY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31264" y="855133"/>
            <a:ext cx="7569200" cy="5901267"/>
          </a:xfrm>
        </p:spPr>
      </p:pic>
      <p:sp>
        <p:nvSpPr>
          <p:cNvPr id="5" name="TextBox 4"/>
          <p:cNvSpPr txBox="1"/>
          <p:nvPr/>
        </p:nvSpPr>
        <p:spPr>
          <a:xfrm>
            <a:off x="1" y="1059391"/>
            <a:ext cx="4495798" cy="2400657"/>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b="1" dirty="0"/>
              <a:t>Data published by these institutions has allowed CAHF and 71Point4 to populate available data according to the Headline Indicator Market Shaping Framework</a:t>
            </a:r>
          </a:p>
        </p:txBody>
      </p:sp>
      <p:sp>
        <p:nvSpPr>
          <p:cNvPr id="6" name="TextBox 5"/>
          <p:cNvSpPr txBox="1"/>
          <p:nvPr/>
        </p:nvSpPr>
        <p:spPr>
          <a:xfrm>
            <a:off x="1" y="4250267"/>
            <a:ext cx="4495798" cy="2352952"/>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b="1" dirty="0"/>
              <a:t>The Figure illustrates this data collection activity per component by including a high-level characterization of data quality for indicators that were populated.</a:t>
            </a:r>
          </a:p>
        </p:txBody>
      </p:sp>
    </p:spTree>
    <p:extLst>
      <p:ext uri="{BB962C8B-B14F-4D97-AF65-F5344CB8AC3E}">
        <p14:creationId xmlns:p14="http://schemas.microsoft.com/office/powerpoint/2010/main" val="91661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3818" y="2067189"/>
            <a:ext cx="5204166" cy="2428611"/>
          </a:xfrm>
        </p:spPr>
      </p:pic>
      <p:sp>
        <p:nvSpPr>
          <p:cNvPr id="6" name="TextBox 5"/>
          <p:cNvSpPr txBox="1"/>
          <p:nvPr/>
        </p:nvSpPr>
        <p:spPr>
          <a:xfrm>
            <a:off x="1032933" y="4495800"/>
            <a:ext cx="10083800" cy="1261533"/>
          </a:xfrm>
          <a:prstGeom prst="rect">
            <a:avLst/>
          </a:prstGeom>
          <a:noFill/>
        </p:spPr>
        <p:txBody>
          <a:bodyPr wrap="square" rtlCol="0">
            <a:spAutoFit/>
          </a:bodyPr>
          <a:lstStyle/>
          <a:p>
            <a:endParaRPr lang="en-US" dirty="0"/>
          </a:p>
        </p:txBody>
      </p:sp>
      <p:sp>
        <p:nvSpPr>
          <p:cNvPr id="3" name="Title 2"/>
          <p:cNvSpPr>
            <a:spLocks noGrp="1"/>
          </p:cNvSpPr>
          <p:nvPr>
            <p:ph type="title"/>
          </p:nvPr>
        </p:nvSpPr>
        <p:spPr>
          <a:xfrm>
            <a:off x="0" y="1"/>
            <a:ext cx="12192000" cy="1690688"/>
          </a:xfrm>
          <a:solidFill>
            <a:schemeClr val="accent4">
              <a:lumMod val="50000"/>
            </a:schemeClr>
          </a:solidFill>
        </p:spPr>
        <p:txBody>
          <a:bodyPr/>
          <a:lstStyle/>
          <a:p>
            <a:pPr algn="ctr"/>
            <a:r>
              <a:rPr lang="en-US" b="1" dirty="0">
                <a:solidFill>
                  <a:schemeClr val="bg1"/>
                </a:solidFill>
                <a:latin typeface="Arial Black" panose="020B0A04020102020204" pitchFamily="34" charset="0"/>
              </a:rPr>
              <a:t>Quality Assessment: Scoring</a:t>
            </a:r>
            <a:br>
              <a:rPr lang="en-US" b="1" dirty="0">
                <a:solidFill>
                  <a:schemeClr val="bg1"/>
                </a:solidFill>
                <a:latin typeface="Arial Black" panose="020B0A04020102020204" pitchFamily="34" charset="0"/>
              </a:rPr>
            </a:br>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541412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1" cy="685800"/>
          </a:xfrm>
          <a:solidFill>
            <a:schemeClr val="accent4">
              <a:lumMod val="50000"/>
            </a:schemeClr>
          </a:solidFill>
        </p:spPr>
        <p:txBody>
          <a:bodyPr>
            <a:normAutofit/>
          </a:bodyPr>
          <a:lstStyle/>
          <a:p>
            <a:pPr algn="ctr"/>
            <a:r>
              <a:rPr lang="en-US" sz="2800" dirty="0">
                <a:solidFill>
                  <a:schemeClr val="bg1"/>
                </a:solidFill>
                <a:latin typeface="Arial Black" panose="020B0A04020102020204" pitchFamily="34" charset="0"/>
              </a:rPr>
              <a:t>INDICATORS POPULATED WITH DATA FROM THE NBS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66" y="1003830"/>
            <a:ext cx="9384665" cy="4455169"/>
          </a:xfrm>
        </p:spPr>
      </p:pic>
    </p:spTree>
    <p:extLst>
      <p:ext uri="{BB962C8B-B14F-4D97-AF65-F5344CB8AC3E}">
        <p14:creationId xmlns:p14="http://schemas.microsoft.com/office/powerpoint/2010/main" val="610683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7" y="0"/>
            <a:ext cx="12251267" cy="1185333"/>
          </a:xfrm>
          <a:solidFill>
            <a:schemeClr val="accent4">
              <a:lumMod val="50000"/>
            </a:schemeClr>
          </a:solidFill>
        </p:spPr>
        <p:txBody>
          <a:bodyPr>
            <a:noAutofit/>
          </a:bodyPr>
          <a:lstStyle/>
          <a:p>
            <a:pPr algn="just"/>
            <a:r>
              <a:rPr lang="en-US" sz="1800" b="1" dirty="0">
                <a:solidFill>
                  <a:schemeClr val="bg1"/>
                </a:solidFill>
                <a:latin typeface="Arial Black" panose="020B0A04020102020204" pitchFamily="34" charset="0"/>
              </a:rPr>
              <a:t>THE TABLE BELOW SUMMARISES SOME OF THE KEY CONSIDERATIONS THAT MAY FRAME NEXT STEPS FOR DATA PRODUCERS AND CUSTODIANS GOING FORWARD, WITH HIGH VALUE INTERVENTIONS IN RED. MUCH OF THE DATA THAT CAN PROVIDE RICH INSIGHTS INTO </a:t>
            </a:r>
            <a:br>
              <a:rPr lang="en-US" sz="1800" b="1" dirty="0">
                <a:solidFill>
                  <a:schemeClr val="bg1"/>
                </a:solidFill>
                <a:latin typeface="Arial Black" panose="020B0A04020102020204" pitchFamily="34" charset="0"/>
              </a:rPr>
            </a:br>
            <a:r>
              <a:rPr lang="en-US" sz="1800" b="1" dirty="0">
                <a:solidFill>
                  <a:schemeClr val="bg1"/>
                </a:solidFill>
                <a:latin typeface="Arial Black" panose="020B0A04020102020204" pitchFamily="34" charset="0"/>
              </a:rPr>
              <a:t>NIGERIA’S HOUSING MARKET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995" y="1325562"/>
            <a:ext cx="9677738" cy="5501453"/>
          </a:xfrm>
        </p:spPr>
      </p:pic>
    </p:spTree>
    <p:extLst>
      <p:ext uri="{BB962C8B-B14F-4D97-AF65-F5344CB8AC3E}">
        <p14:creationId xmlns:p14="http://schemas.microsoft.com/office/powerpoint/2010/main" val="1731513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3534" y="1041400"/>
            <a:ext cx="6220605" cy="5816599"/>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195" y="2439459"/>
            <a:ext cx="3571875" cy="1809750"/>
          </a:xfrm>
          <a:prstGeom prst="rect">
            <a:avLst/>
          </a:prstGeom>
        </p:spPr>
      </p:pic>
      <p:sp>
        <p:nvSpPr>
          <p:cNvPr id="7" name="Title 1"/>
          <p:cNvSpPr>
            <a:spLocks noGrp="1"/>
          </p:cNvSpPr>
          <p:nvPr>
            <p:ph type="title"/>
          </p:nvPr>
        </p:nvSpPr>
        <p:spPr>
          <a:xfrm>
            <a:off x="0" y="1"/>
            <a:ext cx="12192000" cy="1041399"/>
          </a:xfrm>
          <a:solidFill>
            <a:schemeClr val="accent4">
              <a:lumMod val="50000"/>
            </a:schemeClr>
          </a:solidFill>
        </p:spPr>
        <p:txBody>
          <a:bodyPr>
            <a:normAutofit fontScale="90000"/>
          </a:bodyPr>
          <a:lstStyle/>
          <a:p>
            <a:pPr algn="ctr"/>
            <a:r>
              <a:rPr lang="en-US" sz="2800" b="1" dirty="0">
                <a:solidFill>
                  <a:schemeClr val="bg1"/>
                </a:solidFill>
                <a:latin typeface="Arial Black" panose="020B0A04020102020204" pitchFamily="34" charset="0"/>
              </a:rPr>
              <a:t>LATEST GLOBAL ESTIMATES FOR GROSS DOMESTIC PRODUCT IN PPP INT$ ADJUSTED FOR BASE YEAR AND INFORMAL ECONOMY</a:t>
            </a:r>
            <a:endParaRPr lang="en-US" sz="4000" dirty="0">
              <a:solidFill>
                <a:schemeClr val="bg1"/>
              </a:solidFill>
            </a:endParaRPr>
          </a:p>
        </p:txBody>
      </p:sp>
      <p:sp>
        <p:nvSpPr>
          <p:cNvPr id="8" name="TextBox 7"/>
          <p:cNvSpPr txBox="1"/>
          <p:nvPr/>
        </p:nvSpPr>
        <p:spPr>
          <a:xfrm>
            <a:off x="7408333" y="6138333"/>
            <a:ext cx="4318000" cy="646331"/>
          </a:xfrm>
          <a:prstGeom prst="rect">
            <a:avLst/>
          </a:prstGeom>
          <a:noFill/>
        </p:spPr>
        <p:txBody>
          <a:bodyPr wrap="square" rtlCol="0">
            <a:spAutoFit/>
          </a:bodyPr>
          <a:lstStyle/>
          <a:p>
            <a:r>
              <a:rPr lang="en-US" i="1" dirty="0"/>
              <a:t>Data source: </a:t>
            </a:r>
            <a:r>
              <a:rPr lang="en-US" i="1" dirty="0">
                <a:hlinkClick r:id="rId4"/>
              </a:rPr>
              <a:t>World Economics Research</a:t>
            </a:r>
            <a:r>
              <a:rPr lang="en-US" i="1" dirty="0"/>
              <a:t>, London</a:t>
            </a:r>
          </a:p>
        </p:txBody>
      </p:sp>
    </p:spTree>
    <p:extLst>
      <p:ext uri="{BB962C8B-B14F-4D97-AF65-F5344CB8AC3E}">
        <p14:creationId xmlns:p14="http://schemas.microsoft.com/office/powerpoint/2010/main" val="3280739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728C-9E0B-4171-A25A-29058A09A241}"/>
              </a:ext>
            </a:extLst>
          </p:cNvPr>
          <p:cNvSpPr>
            <a:spLocks noGrp="1"/>
          </p:cNvSpPr>
          <p:nvPr>
            <p:ph type="title"/>
          </p:nvPr>
        </p:nvSpPr>
        <p:spPr>
          <a:xfrm>
            <a:off x="85725" y="85726"/>
            <a:ext cx="12020550" cy="4476750"/>
          </a:xfrm>
          <a:solidFill>
            <a:schemeClr val="tx1">
              <a:lumMod val="85000"/>
              <a:lumOff val="15000"/>
            </a:schemeClr>
          </a:solidFill>
        </p:spPr>
        <p:txBody>
          <a:bodyPr>
            <a:normAutofit/>
          </a:bodyPr>
          <a:lstStyle/>
          <a:p>
            <a:pPr algn="ctr"/>
            <a:r>
              <a:rPr lang="en-US" sz="5400" dirty="0">
                <a:solidFill>
                  <a:schemeClr val="bg1"/>
                </a:solidFill>
                <a:latin typeface="Arial Black" panose="020B0A04020102020204" pitchFamily="34" charset="0"/>
              </a:rPr>
              <a:t>Background</a:t>
            </a:r>
            <a:br>
              <a:rPr lang="en-US" sz="5400" dirty="0">
                <a:solidFill>
                  <a:schemeClr val="bg1"/>
                </a:solidFill>
                <a:latin typeface="Arial Black" panose="020B0A04020102020204" pitchFamily="34" charset="0"/>
              </a:rPr>
            </a:br>
            <a:br>
              <a:rPr lang="en-US" sz="5400" dirty="0">
                <a:solidFill>
                  <a:schemeClr val="bg1"/>
                </a:solidFill>
                <a:latin typeface="Arial Black" panose="020B0A04020102020204" pitchFamily="34" charset="0"/>
              </a:rPr>
            </a:br>
            <a:r>
              <a:rPr lang="en-US" sz="5400" dirty="0">
                <a:solidFill>
                  <a:schemeClr val="bg1"/>
                </a:solidFill>
                <a:latin typeface="Arial Black" panose="020B0A04020102020204" pitchFamily="34" charset="0"/>
              </a:rPr>
              <a:t>Global and Africa Context</a:t>
            </a:r>
            <a:br>
              <a:rPr lang="en-US" sz="5400" dirty="0">
                <a:solidFill>
                  <a:schemeClr val="bg1"/>
                </a:solidFill>
                <a:latin typeface="Arial Black" panose="020B0A04020102020204" pitchFamily="34" charset="0"/>
              </a:rPr>
            </a:br>
            <a:br>
              <a:rPr lang="en-US" sz="5400" dirty="0">
                <a:solidFill>
                  <a:schemeClr val="bg1"/>
                </a:solidFill>
                <a:latin typeface="Arial Black" panose="020B0A04020102020204" pitchFamily="34" charset="0"/>
              </a:rPr>
            </a:br>
            <a:r>
              <a:rPr lang="en-US" sz="5400" dirty="0">
                <a:solidFill>
                  <a:schemeClr val="bg1"/>
                </a:solidFill>
                <a:latin typeface="Arial Black" panose="020B0A04020102020204" pitchFamily="34" charset="0"/>
              </a:rPr>
              <a:t>Backdrop For Digitized Data</a:t>
            </a:r>
          </a:p>
        </p:txBody>
      </p:sp>
      <p:sp>
        <p:nvSpPr>
          <p:cNvPr id="3" name="Text Placeholder 2">
            <a:extLst>
              <a:ext uri="{FF2B5EF4-FFF2-40B4-BE49-F238E27FC236}">
                <a16:creationId xmlns:a16="http://schemas.microsoft.com/office/drawing/2014/main" id="{F044D3C1-45F4-4B9D-B888-9ECA2DB1084D}"/>
              </a:ext>
            </a:extLst>
          </p:cNvPr>
          <p:cNvSpPr>
            <a:spLocks noGrp="1"/>
          </p:cNvSpPr>
          <p:nvPr>
            <p:ph type="body" idx="1"/>
          </p:nvPr>
        </p:nvSpPr>
        <p:spPr/>
        <p:txBody>
          <a:bodyPr/>
          <a:lstStyle/>
          <a:p>
            <a:endParaRPr lang="en-US" dirty="0"/>
          </a:p>
          <a:p>
            <a:r>
              <a:rPr lang="en-US" dirty="0">
                <a:latin typeface="Arial Black" panose="020B0A04020102020204" pitchFamily="34" charset="0"/>
              </a:rPr>
              <a:t>The Imperative of Good Data  for Digitization of Real Estate</a:t>
            </a:r>
            <a:r>
              <a:rPr lang="en-US" dirty="0"/>
              <a:t> </a:t>
            </a:r>
          </a:p>
        </p:txBody>
      </p:sp>
    </p:spTree>
    <p:extLst>
      <p:ext uri="{BB962C8B-B14F-4D97-AF65-F5344CB8AC3E}">
        <p14:creationId xmlns:p14="http://schemas.microsoft.com/office/powerpoint/2010/main" val="3287408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000" y="1107681"/>
            <a:ext cx="10515600" cy="311175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4835526"/>
            <a:ext cx="3571875" cy="1809750"/>
          </a:xfrm>
          <a:prstGeom prst="rect">
            <a:avLst/>
          </a:prstGeom>
        </p:spPr>
      </p:pic>
      <p:sp>
        <p:nvSpPr>
          <p:cNvPr id="6" name="Title 1"/>
          <p:cNvSpPr>
            <a:spLocks noGrp="1"/>
          </p:cNvSpPr>
          <p:nvPr>
            <p:ph type="title"/>
          </p:nvPr>
        </p:nvSpPr>
        <p:spPr>
          <a:xfrm>
            <a:off x="0" y="1"/>
            <a:ext cx="12192000" cy="1041399"/>
          </a:xfrm>
          <a:solidFill>
            <a:schemeClr val="accent4">
              <a:lumMod val="50000"/>
            </a:schemeClr>
          </a:solidFill>
        </p:spPr>
        <p:txBody>
          <a:bodyPr>
            <a:normAutofit fontScale="90000"/>
          </a:bodyPr>
          <a:lstStyle/>
          <a:p>
            <a:pPr algn="ctr"/>
            <a:r>
              <a:rPr lang="en-US" sz="2800" b="1" dirty="0">
                <a:solidFill>
                  <a:schemeClr val="bg1"/>
                </a:solidFill>
                <a:latin typeface="Arial Black" panose="020B0A04020102020204" pitchFamily="34" charset="0"/>
              </a:rPr>
              <a:t>LATEST AFRICA’S ESTIMATES FOR GROSS DOMESTIC PRODUCT IN PPP INT$ ADJUSTED FOR BASE YEAR AND INFORMAL ECONOMY</a:t>
            </a:r>
            <a:endParaRPr lang="en-US" sz="4000" dirty="0">
              <a:solidFill>
                <a:schemeClr val="bg1"/>
              </a:solidFill>
            </a:endParaRPr>
          </a:p>
        </p:txBody>
      </p:sp>
      <p:sp>
        <p:nvSpPr>
          <p:cNvPr id="7" name="TextBox 6"/>
          <p:cNvSpPr txBox="1"/>
          <p:nvPr/>
        </p:nvSpPr>
        <p:spPr>
          <a:xfrm>
            <a:off x="7408333" y="6138333"/>
            <a:ext cx="4318000" cy="646331"/>
          </a:xfrm>
          <a:prstGeom prst="rect">
            <a:avLst/>
          </a:prstGeom>
          <a:noFill/>
        </p:spPr>
        <p:txBody>
          <a:bodyPr wrap="square" rtlCol="0">
            <a:spAutoFit/>
          </a:bodyPr>
          <a:lstStyle/>
          <a:p>
            <a:r>
              <a:rPr lang="en-US" i="1" dirty="0"/>
              <a:t>Data source: </a:t>
            </a:r>
            <a:r>
              <a:rPr lang="en-US" i="1" dirty="0">
                <a:hlinkClick r:id="rId4"/>
              </a:rPr>
              <a:t>World Economics Research</a:t>
            </a:r>
            <a:r>
              <a:rPr lang="en-US" i="1" dirty="0"/>
              <a:t>, London</a:t>
            </a:r>
          </a:p>
        </p:txBody>
      </p:sp>
    </p:spTree>
    <p:extLst>
      <p:ext uri="{BB962C8B-B14F-4D97-AF65-F5344CB8AC3E}">
        <p14:creationId xmlns:p14="http://schemas.microsoft.com/office/powerpoint/2010/main" val="3648865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1066" y="1041400"/>
            <a:ext cx="6019920" cy="5750373"/>
          </a:xfrm>
        </p:spPr>
      </p:pic>
      <p:sp>
        <p:nvSpPr>
          <p:cNvPr id="5" name="Title 1"/>
          <p:cNvSpPr>
            <a:spLocks noGrp="1"/>
          </p:cNvSpPr>
          <p:nvPr>
            <p:ph type="title"/>
          </p:nvPr>
        </p:nvSpPr>
        <p:spPr>
          <a:xfrm>
            <a:off x="0" y="1"/>
            <a:ext cx="12192000" cy="1041399"/>
          </a:xfrm>
          <a:solidFill>
            <a:schemeClr val="accent4">
              <a:lumMod val="50000"/>
            </a:schemeClr>
          </a:solidFill>
        </p:spPr>
        <p:txBody>
          <a:bodyPr>
            <a:normAutofit fontScale="90000"/>
          </a:bodyPr>
          <a:lstStyle/>
          <a:p>
            <a:pPr algn="ctr"/>
            <a:r>
              <a:rPr lang="en-US" sz="2800" b="1" dirty="0">
                <a:solidFill>
                  <a:schemeClr val="bg1"/>
                </a:solidFill>
                <a:latin typeface="Arial Black" panose="020B0A04020102020204" pitchFamily="34" charset="0"/>
              </a:rPr>
              <a:t>LATEST AFRICA’S ESTIMATES FOR GROSS DOMESTIC PRODUCT IN PPP INT$ ADJUSTED FOR BASE YEAR AND INFORMAL ECONOMY</a:t>
            </a:r>
            <a:endParaRPr lang="en-US" sz="4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395" y="2718859"/>
            <a:ext cx="3571875" cy="1809750"/>
          </a:xfrm>
          <a:prstGeom prst="rect">
            <a:avLst/>
          </a:prstGeom>
        </p:spPr>
      </p:pic>
      <p:sp>
        <p:nvSpPr>
          <p:cNvPr id="7" name="TextBox 6"/>
          <p:cNvSpPr txBox="1"/>
          <p:nvPr/>
        </p:nvSpPr>
        <p:spPr>
          <a:xfrm>
            <a:off x="7408333" y="6138333"/>
            <a:ext cx="4318000" cy="646331"/>
          </a:xfrm>
          <a:prstGeom prst="rect">
            <a:avLst/>
          </a:prstGeom>
          <a:noFill/>
        </p:spPr>
        <p:txBody>
          <a:bodyPr wrap="square" rtlCol="0">
            <a:spAutoFit/>
          </a:bodyPr>
          <a:lstStyle/>
          <a:p>
            <a:r>
              <a:rPr lang="en-US" i="1" dirty="0"/>
              <a:t>Data source: </a:t>
            </a:r>
            <a:r>
              <a:rPr lang="en-US" i="1" dirty="0">
                <a:hlinkClick r:id="rId4"/>
              </a:rPr>
              <a:t>World Economics Research</a:t>
            </a:r>
            <a:r>
              <a:rPr lang="en-US" i="1" dirty="0"/>
              <a:t>, London</a:t>
            </a:r>
          </a:p>
        </p:txBody>
      </p:sp>
    </p:spTree>
    <p:extLst>
      <p:ext uri="{BB962C8B-B14F-4D97-AF65-F5344CB8AC3E}">
        <p14:creationId xmlns:p14="http://schemas.microsoft.com/office/powerpoint/2010/main" val="1136372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7933" y="1040271"/>
            <a:ext cx="6406360" cy="584298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395" y="2718859"/>
            <a:ext cx="3571875" cy="1809750"/>
          </a:xfrm>
          <a:prstGeom prst="rect">
            <a:avLst/>
          </a:prstGeom>
        </p:spPr>
      </p:pic>
      <p:sp>
        <p:nvSpPr>
          <p:cNvPr id="6" name="Title 1"/>
          <p:cNvSpPr>
            <a:spLocks noGrp="1"/>
          </p:cNvSpPr>
          <p:nvPr>
            <p:ph type="title"/>
          </p:nvPr>
        </p:nvSpPr>
        <p:spPr>
          <a:xfrm>
            <a:off x="0" y="1"/>
            <a:ext cx="12192000" cy="1041399"/>
          </a:xfrm>
          <a:solidFill>
            <a:schemeClr val="accent4">
              <a:lumMod val="50000"/>
            </a:schemeClr>
          </a:solidFill>
        </p:spPr>
        <p:txBody>
          <a:bodyPr>
            <a:normAutofit fontScale="90000"/>
          </a:bodyPr>
          <a:lstStyle/>
          <a:p>
            <a:pPr algn="ctr"/>
            <a:r>
              <a:rPr lang="en-US" sz="2800" b="1" dirty="0">
                <a:solidFill>
                  <a:schemeClr val="bg1"/>
                </a:solidFill>
                <a:latin typeface="Arial Black" panose="020B0A04020102020204" pitchFamily="34" charset="0"/>
              </a:rPr>
              <a:t>LATEST AFRICA’S ESTIMATES FOR GROSS DOMESTIC PRODUCT IN PPP INT$ ADJUSTED FOR BASE YEAR AND INFORMAL ECONOMY</a:t>
            </a:r>
            <a:endParaRPr lang="en-US" sz="4000" dirty="0">
              <a:solidFill>
                <a:schemeClr val="bg1"/>
              </a:solidFill>
            </a:endParaRPr>
          </a:p>
        </p:txBody>
      </p:sp>
      <p:sp>
        <p:nvSpPr>
          <p:cNvPr id="7" name="TextBox 6"/>
          <p:cNvSpPr txBox="1"/>
          <p:nvPr/>
        </p:nvSpPr>
        <p:spPr>
          <a:xfrm>
            <a:off x="7408333" y="6138333"/>
            <a:ext cx="4318000" cy="646331"/>
          </a:xfrm>
          <a:prstGeom prst="rect">
            <a:avLst/>
          </a:prstGeom>
          <a:noFill/>
        </p:spPr>
        <p:txBody>
          <a:bodyPr wrap="square" rtlCol="0">
            <a:spAutoFit/>
          </a:bodyPr>
          <a:lstStyle/>
          <a:p>
            <a:r>
              <a:rPr lang="en-US" i="1" dirty="0"/>
              <a:t>Data source: </a:t>
            </a:r>
            <a:r>
              <a:rPr lang="en-US" i="1" dirty="0">
                <a:hlinkClick r:id="rId4"/>
              </a:rPr>
              <a:t>World Economics Research</a:t>
            </a:r>
            <a:r>
              <a:rPr lang="en-US" i="1" dirty="0"/>
              <a:t>, London</a:t>
            </a:r>
          </a:p>
        </p:txBody>
      </p:sp>
    </p:spTree>
    <p:extLst>
      <p:ext uri="{BB962C8B-B14F-4D97-AF65-F5344CB8AC3E}">
        <p14:creationId xmlns:p14="http://schemas.microsoft.com/office/powerpoint/2010/main" val="2600306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AB76A-B905-460B-9F70-2260F5E16DC8}"/>
              </a:ext>
            </a:extLst>
          </p:cNvPr>
          <p:cNvSpPr>
            <a:spLocks noGrp="1"/>
          </p:cNvSpPr>
          <p:nvPr>
            <p:ph type="title"/>
          </p:nvPr>
        </p:nvSpPr>
        <p:spPr>
          <a:xfrm>
            <a:off x="0" y="0"/>
            <a:ext cx="12192000" cy="4562475"/>
          </a:xfrm>
          <a:solidFill>
            <a:schemeClr val="tx1"/>
          </a:solidFill>
        </p:spPr>
        <p:txBody>
          <a:bodyPr>
            <a:normAutofit/>
          </a:bodyPr>
          <a:lstStyle/>
          <a:p>
            <a:pPr algn="ctr"/>
            <a:r>
              <a:rPr lang="en-US" dirty="0">
                <a:solidFill>
                  <a:schemeClr val="bg1"/>
                </a:solidFill>
                <a:latin typeface="Arial Black" panose="020B0A04020102020204" pitchFamily="34" charset="0"/>
              </a:rPr>
              <a:t>Section Four</a:t>
            </a:r>
            <a:br>
              <a:rPr lang="en-US" dirty="0">
                <a:solidFill>
                  <a:schemeClr val="bg1"/>
                </a:solidFill>
                <a:latin typeface="Arial Black" panose="020B0A04020102020204" pitchFamily="34" charset="0"/>
              </a:rPr>
            </a:br>
            <a:br>
              <a:rPr lang="en-US" dirty="0">
                <a:solidFill>
                  <a:schemeClr val="bg1"/>
                </a:solidFill>
                <a:latin typeface="Arial Black" panose="020B0A04020102020204" pitchFamily="34" charset="0"/>
              </a:rPr>
            </a:br>
            <a:r>
              <a:rPr lang="en-US" sz="4800" dirty="0">
                <a:solidFill>
                  <a:schemeClr val="bg1"/>
                </a:solidFill>
                <a:latin typeface="Arial Black" panose="020B0A04020102020204" pitchFamily="34" charset="0"/>
              </a:rPr>
              <a:t>DIGITIZATION AND APPLICATION OF BLOCK CHAIN </a:t>
            </a:r>
          </a:p>
        </p:txBody>
      </p:sp>
      <p:sp>
        <p:nvSpPr>
          <p:cNvPr id="3" name="Text Placeholder 2">
            <a:extLst>
              <a:ext uri="{FF2B5EF4-FFF2-40B4-BE49-F238E27FC236}">
                <a16:creationId xmlns:a16="http://schemas.microsoft.com/office/drawing/2014/main" id="{8C2892DA-575E-4528-89CE-6E484FA2C24F}"/>
              </a:ext>
            </a:extLst>
          </p:cNvPr>
          <p:cNvSpPr>
            <a:spLocks noGrp="1"/>
          </p:cNvSpPr>
          <p:nvPr>
            <p:ph type="body" idx="1"/>
          </p:nvPr>
        </p:nvSpPr>
        <p:spPr/>
        <p:txBody>
          <a:bodyPr/>
          <a:lstStyle/>
          <a:p>
            <a:endParaRPr lang="en-US" dirty="0"/>
          </a:p>
          <a:p>
            <a:pPr algn="ctr"/>
            <a:r>
              <a:rPr lang="en-US" dirty="0">
                <a:latin typeface="Arial Black" panose="020B0A04020102020204" pitchFamily="34" charset="0"/>
              </a:rPr>
              <a:t>IMPERATIVES FOR AFFORDABLE HOUSING</a:t>
            </a:r>
          </a:p>
        </p:txBody>
      </p:sp>
    </p:spTree>
    <p:extLst>
      <p:ext uri="{BB962C8B-B14F-4D97-AF65-F5344CB8AC3E}">
        <p14:creationId xmlns:p14="http://schemas.microsoft.com/office/powerpoint/2010/main" val="4251881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801784" cy="1690689"/>
          </a:xfrm>
        </p:spPr>
        <p:txBody>
          <a:bodyPr>
            <a:normAutofit/>
          </a:bodyPr>
          <a:lstStyle/>
          <a:p>
            <a:pPr algn="ctr"/>
            <a:endParaRPr lang="en-US" dirty="0">
              <a:solidFill>
                <a:schemeClr val="bg1"/>
              </a:solidFill>
              <a:highlight>
                <a:srgbClr val="000080"/>
              </a:highlight>
              <a:latin typeface="Arial Black" panose="020B0A0402010202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715"/>
            <a:ext cx="5801784" cy="6858000"/>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1784" y="-9526"/>
            <a:ext cx="6390216" cy="6858000"/>
          </a:xfrm>
          <a:prstGeom prst="rect">
            <a:avLst/>
          </a:prstGeom>
          <a:ln>
            <a:noFill/>
          </a:ln>
          <a:effectLst>
            <a:softEdge rad="112500"/>
          </a:effectLst>
        </p:spPr>
      </p:pic>
      <p:grpSp>
        <p:nvGrpSpPr>
          <p:cNvPr id="7" name="Group 6">
            <a:extLst>
              <a:ext uri="{FF2B5EF4-FFF2-40B4-BE49-F238E27FC236}">
                <a16:creationId xmlns:a16="http://schemas.microsoft.com/office/drawing/2014/main" id="{27531EAB-2BAE-444E-95E9-BEADA68E9532}"/>
              </a:ext>
            </a:extLst>
          </p:cNvPr>
          <p:cNvGrpSpPr/>
          <p:nvPr/>
        </p:nvGrpSpPr>
        <p:grpSpPr>
          <a:xfrm>
            <a:off x="469236" y="345512"/>
            <a:ext cx="360" cy="360"/>
            <a:chOff x="469236" y="345512"/>
            <a:chExt cx="360" cy="360"/>
          </a:xfrm>
        </p:grpSpPr>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3CDA5B08-EA3C-46BC-8937-B356C3F7A50F}"/>
                    </a:ext>
                  </a:extLst>
                </p14:cNvPr>
                <p14:cNvContentPartPr/>
                <p14:nvPr/>
              </p14:nvContentPartPr>
              <p14:xfrm>
                <a:off x="469236" y="345512"/>
                <a:ext cx="360" cy="360"/>
              </p14:xfrm>
            </p:contentPart>
          </mc:Choice>
          <mc:Fallback xmlns="">
            <p:pic>
              <p:nvPicPr>
                <p:cNvPr id="3" name="Ink 2">
                  <a:extLst>
                    <a:ext uri="{FF2B5EF4-FFF2-40B4-BE49-F238E27FC236}">
                      <a16:creationId xmlns:a16="http://schemas.microsoft.com/office/drawing/2014/main" id="{3CDA5B08-EA3C-46BC-8937-B356C3F7A50F}"/>
                    </a:ext>
                  </a:extLst>
                </p:cNvPr>
                <p:cNvPicPr/>
                <p:nvPr/>
              </p:nvPicPr>
              <p:blipFill>
                <a:blip r:embed="rId5"/>
                <a:stretch>
                  <a:fillRect/>
                </a:stretch>
              </p:blipFill>
              <p:spPr>
                <a:xfrm>
                  <a:off x="460236" y="3365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6CA9A57-31CB-4CDE-B1F1-F419BC86902F}"/>
                    </a:ext>
                  </a:extLst>
                </p14:cNvPr>
                <p14:cNvContentPartPr/>
                <p14:nvPr/>
              </p14:nvContentPartPr>
              <p14:xfrm>
                <a:off x="469236" y="345512"/>
                <a:ext cx="360" cy="360"/>
              </p14:xfrm>
            </p:contentPart>
          </mc:Choice>
          <mc:Fallback xmlns="">
            <p:pic>
              <p:nvPicPr>
                <p:cNvPr id="6" name="Ink 5">
                  <a:extLst>
                    <a:ext uri="{FF2B5EF4-FFF2-40B4-BE49-F238E27FC236}">
                      <a16:creationId xmlns:a16="http://schemas.microsoft.com/office/drawing/2014/main" id="{B6CA9A57-31CB-4CDE-B1F1-F419BC86902F}"/>
                    </a:ext>
                  </a:extLst>
                </p:cNvPr>
                <p:cNvPicPr/>
                <p:nvPr/>
              </p:nvPicPr>
              <p:blipFill>
                <a:blip r:embed="rId5"/>
                <a:stretch>
                  <a:fillRect/>
                </a:stretch>
              </p:blipFill>
              <p:spPr>
                <a:xfrm>
                  <a:off x="460236" y="336512"/>
                  <a:ext cx="18000" cy="18000"/>
                </a:xfrm>
                <a:prstGeom prst="rect">
                  <a:avLst/>
                </a:prstGeom>
              </p:spPr>
            </p:pic>
          </mc:Fallback>
        </mc:AlternateContent>
      </p:grpSp>
      <p:grpSp>
        <p:nvGrpSpPr>
          <p:cNvPr id="10" name="Group 9">
            <a:extLst>
              <a:ext uri="{FF2B5EF4-FFF2-40B4-BE49-F238E27FC236}">
                <a16:creationId xmlns:a16="http://schemas.microsoft.com/office/drawing/2014/main" id="{4B413EB7-16D3-458E-A1F4-E1E90F513836}"/>
              </a:ext>
            </a:extLst>
          </p:cNvPr>
          <p:cNvGrpSpPr/>
          <p:nvPr/>
        </p:nvGrpSpPr>
        <p:grpSpPr>
          <a:xfrm>
            <a:off x="691716" y="678872"/>
            <a:ext cx="360" cy="360"/>
            <a:chOff x="691716" y="678872"/>
            <a:chExt cx="360" cy="360"/>
          </a:xfrm>
        </p:grpSpPr>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53584E2E-1E91-4969-B674-3333E8EFC12A}"/>
                    </a:ext>
                  </a:extLst>
                </p14:cNvPr>
                <p14:cNvContentPartPr/>
                <p14:nvPr/>
              </p14:nvContentPartPr>
              <p14:xfrm>
                <a:off x="691716" y="678872"/>
                <a:ext cx="360" cy="360"/>
              </p14:xfrm>
            </p:contentPart>
          </mc:Choice>
          <mc:Fallback xmlns="">
            <p:pic>
              <p:nvPicPr>
                <p:cNvPr id="8" name="Ink 7">
                  <a:extLst>
                    <a:ext uri="{FF2B5EF4-FFF2-40B4-BE49-F238E27FC236}">
                      <a16:creationId xmlns:a16="http://schemas.microsoft.com/office/drawing/2014/main" id="{53584E2E-1E91-4969-B674-3333E8EFC12A}"/>
                    </a:ext>
                  </a:extLst>
                </p:cNvPr>
                <p:cNvPicPr/>
                <p:nvPr/>
              </p:nvPicPr>
              <p:blipFill>
                <a:blip r:embed="rId5"/>
                <a:stretch>
                  <a:fillRect/>
                </a:stretch>
              </p:blipFill>
              <p:spPr>
                <a:xfrm>
                  <a:off x="683076" y="6698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2931C77D-DE4C-4B73-9E51-1B82D827E44D}"/>
                    </a:ext>
                  </a:extLst>
                </p14:cNvPr>
                <p14:cNvContentPartPr/>
                <p14:nvPr/>
              </p14:nvContentPartPr>
              <p14:xfrm>
                <a:off x="691716" y="678872"/>
                <a:ext cx="360" cy="360"/>
              </p14:xfrm>
            </p:contentPart>
          </mc:Choice>
          <mc:Fallback xmlns="">
            <p:pic>
              <p:nvPicPr>
                <p:cNvPr id="9" name="Ink 8">
                  <a:extLst>
                    <a:ext uri="{FF2B5EF4-FFF2-40B4-BE49-F238E27FC236}">
                      <a16:creationId xmlns:a16="http://schemas.microsoft.com/office/drawing/2014/main" id="{2931C77D-DE4C-4B73-9E51-1B82D827E44D}"/>
                    </a:ext>
                  </a:extLst>
                </p:cNvPr>
                <p:cNvPicPr/>
                <p:nvPr/>
              </p:nvPicPr>
              <p:blipFill>
                <a:blip r:embed="rId5"/>
                <a:stretch>
                  <a:fillRect/>
                </a:stretch>
              </p:blipFill>
              <p:spPr>
                <a:xfrm>
                  <a:off x="683076" y="669872"/>
                  <a:ext cx="18000" cy="18000"/>
                </a:xfrm>
                <a:prstGeom prst="rect">
                  <a:avLst/>
                </a:prstGeom>
              </p:spPr>
            </p:pic>
          </mc:Fallback>
        </mc:AlternateContent>
      </p:grpSp>
      <p:grpSp>
        <p:nvGrpSpPr>
          <p:cNvPr id="15" name="Group 14">
            <a:extLst>
              <a:ext uri="{FF2B5EF4-FFF2-40B4-BE49-F238E27FC236}">
                <a16:creationId xmlns:a16="http://schemas.microsoft.com/office/drawing/2014/main" id="{FC65FE20-DDDC-4513-849A-8ACEB82BE6C7}"/>
              </a:ext>
            </a:extLst>
          </p:cNvPr>
          <p:cNvGrpSpPr/>
          <p:nvPr/>
        </p:nvGrpSpPr>
        <p:grpSpPr>
          <a:xfrm>
            <a:off x="345756" y="469352"/>
            <a:ext cx="360" cy="360"/>
            <a:chOff x="345756" y="469352"/>
            <a:chExt cx="360" cy="360"/>
          </a:xfrm>
        </p:grpSpPr>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527493A9-6B73-443F-ABB7-75BC2BF7FE0B}"/>
                    </a:ext>
                  </a:extLst>
                </p14:cNvPr>
                <p14:cNvContentPartPr/>
                <p14:nvPr/>
              </p14:nvContentPartPr>
              <p14:xfrm>
                <a:off x="345756" y="469352"/>
                <a:ext cx="360" cy="360"/>
              </p14:xfrm>
            </p:contentPart>
          </mc:Choice>
          <mc:Fallback xmlns="">
            <p:pic>
              <p:nvPicPr>
                <p:cNvPr id="11" name="Ink 10">
                  <a:extLst>
                    <a:ext uri="{FF2B5EF4-FFF2-40B4-BE49-F238E27FC236}">
                      <a16:creationId xmlns:a16="http://schemas.microsoft.com/office/drawing/2014/main" id="{527493A9-6B73-443F-ABB7-75BC2BF7FE0B}"/>
                    </a:ext>
                  </a:extLst>
                </p:cNvPr>
                <p:cNvPicPr/>
                <p:nvPr/>
              </p:nvPicPr>
              <p:blipFill>
                <a:blip r:embed="rId5"/>
                <a:stretch>
                  <a:fillRect/>
                </a:stretch>
              </p:blipFill>
              <p:spPr>
                <a:xfrm>
                  <a:off x="337116" y="4607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C1DDBF46-D3F9-4FA5-BCAF-C3D8EAD6E836}"/>
                    </a:ext>
                  </a:extLst>
                </p14:cNvPr>
                <p14:cNvContentPartPr/>
                <p14:nvPr/>
              </p14:nvContentPartPr>
              <p14:xfrm>
                <a:off x="345756" y="469352"/>
                <a:ext cx="360" cy="360"/>
              </p14:xfrm>
            </p:contentPart>
          </mc:Choice>
          <mc:Fallback xmlns="">
            <p:pic>
              <p:nvPicPr>
                <p:cNvPr id="12" name="Ink 11">
                  <a:extLst>
                    <a:ext uri="{FF2B5EF4-FFF2-40B4-BE49-F238E27FC236}">
                      <a16:creationId xmlns:a16="http://schemas.microsoft.com/office/drawing/2014/main" id="{C1DDBF46-D3F9-4FA5-BCAF-C3D8EAD6E836}"/>
                    </a:ext>
                  </a:extLst>
                </p:cNvPr>
                <p:cNvPicPr/>
                <p:nvPr/>
              </p:nvPicPr>
              <p:blipFill>
                <a:blip r:embed="rId5"/>
                <a:stretch>
                  <a:fillRect/>
                </a:stretch>
              </p:blipFill>
              <p:spPr>
                <a:xfrm>
                  <a:off x="337116" y="4607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B0390237-A202-4519-9750-AA4731F96003}"/>
                    </a:ext>
                  </a:extLst>
                </p14:cNvPr>
                <p14:cNvContentPartPr/>
                <p14:nvPr/>
              </p14:nvContentPartPr>
              <p14:xfrm>
                <a:off x="345756" y="469352"/>
                <a:ext cx="360" cy="360"/>
              </p14:xfrm>
            </p:contentPart>
          </mc:Choice>
          <mc:Fallback xmlns="">
            <p:pic>
              <p:nvPicPr>
                <p:cNvPr id="14" name="Ink 13">
                  <a:extLst>
                    <a:ext uri="{FF2B5EF4-FFF2-40B4-BE49-F238E27FC236}">
                      <a16:creationId xmlns:a16="http://schemas.microsoft.com/office/drawing/2014/main" id="{B0390237-A202-4519-9750-AA4731F96003}"/>
                    </a:ext>
                  </a:extLst>
                </p:cNvPr>
                <p:cNvPicPr/>
                <p:nvPr/>
              </p:nvPicPr>
              <p:blipFill>
                <a:blip r:embed="rId5"/>
                <a:stretch>
                  <a:fillRect/>
                </a:stretch>
              </p:blipFill>
              <p:spPr>
                <a:xfrm>
                  <a:off x="337116" y="460712"/>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E40FB741-80F9-4B3C-88F1-495F092991C1}"/>
                  </a:ext>
                </a:extLst>
              </p14:cNvPr>
              <p14:cNvContentPartPr/>
              <p14:nvPr/>
            </p14:nvContentPartPr>
            <p14:xfrm>
              <a:off x="-2520924" y="1692632"/>
              <a:ext cx="360" cy="360"/>
            </p14:xfrm>
          </p:contentPart>
        </mc:Choice>
        <mc:Fallback xmlns="">
          <p:pic>
            <p:nvPicPr>
              <p:cNvPr id="16" name="Ink 15">
                <a:extLst>
                  <a:ext uri="{FF2B5EF4-FFF2-40B4-BE49-F238E27FC236}">
                    <a16:creationId xmlns:a16="http://schemas.microsoft.com/office/drawing/2014/main" id="{E40FB741-80F9-4B3C-88F1-495F092991C1}"/>
                  </a:ext>
                </a:extLst>
              </p:cNvPr>
              <p:cNvPicPr/>
              <p:nvPr/>
            </p:nvPicPr>
            <p:blipFill>
              <a:blip r:embed="rId5"/>
              <a:stretch>
                <a:fillRect/>
              </a:stretch>
            </p:blipFill>
            <p:spPr>
              <a:xfrm>
                <a:off x="-2529564" y="16836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2DE8D292-CE1C-45DF-AA43-BA1B3AF6322A}"/>
                  </a:ext>
                </a:extLst>
              </p14:cNvPr>
              <p14:cNvContentPartPr/>
              <p14:nvPr/>
            </p14:nvContentPartPr>
            <p14:xfrm>
              <a:off x="-1001364" y="3001952"/>
              <a:ext cx="360" cy="360"/>
            </p14:xfrm>
          </p:contentPart>
        </mc:Choice>
        <mc:Fallback xmlns="">
          <p:pic>
            <p:nvPicPr>
              <p:cNvPr id="18" name="Ink 17">
                <a:extLst>
                  <a:ext uri="{FF2B5EF4-FFF2-40B4-BE49-F238E27FC236}">
                    <a16:creationId xmlns:a16="http://schemas.microsoft.com/office/drawing/2014/main" id="{2DE8D292-CE1C-45DF-AA43-BA1B3AF6322A}"/>
                  </a:ext>
                </a:extLst>
              </p:cNvPr>
              <p:cNvPicPr/>
              <p:nvPr/>
            </p:nvPicPr>
            <p:blipFill>
              <a:blip r:embed="rId5"/>
              <a:stretch>
                <a:fillRect/>
              </a:stretch>
            </p:blipFill>
            <p:spPr>
              <a:xfrm>
                <a:off x="-1010004" y="299295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AEDECD4E-970F-42AC-B5AE-595AD0723301}"/>
                  </a:ext>
                </a:extLst>
              </p14:cNvPr>
              <p14:cNvContentPartPr/>
              <p14:nvPr/>
            </p14:nvContentPartPr>
            <p14:xfrm>
              <a:off x="3175356" y="790112"/>
              <a:ext cx="360" cy="360"/>
            </p14:xfrm>
          </p:contentPart>
        </mc:Choice>
        <mc:Fallback xmlns="">
          <p:pic>
            <p:nvPicPr>
              <p:cNvPr id="19" name="Ink 18">
                <a:extLst>
                  <a:ext uri="{FF2B5EF4-FFF2-40B4-BE49-F238E27FC236}">
                    <a16:creationId xmlns:a16="http://schemas.microsoft.com/office/drawing/2014/main" id="{AEDECD4E-970F-42AC-B5AE-595AD0723301}"/>
                  </a:ext>
                </a:extLst>
              </p:cNvPr>
              <p:cNvPicPr/>
              <p:nvPr/>
            </p:nvPicPr>
            <p:blipFill>
              <a:blip r:embed="rId15"/>
              <a:stretch>
                <a:fillRect/>
              </a:stretch>
            </p:blipFill>
            <p:spPr>
              <a:xfrm>
                <a:off x="3166356" y="781472"/>
                <a:ext cx="18000" cy="18000"/>
              </a:xfrm>
              <a:prstGeom prst="rect">
                <a:avLst/>
              </a:prstGeom>
            </p:spPr>
          </p:pic>
        </mc:Fallback>
      </mc:AlternateContent>
      <p:sp>
        <p:nvSpPr>
          <p:cNvPr id="13" name="Slide Number Placeholder 12">
            <a:extLst>
              <a:ext uri="{FF2B5EF4-FFF2-40B4-BE49-F238E27FC236}">
                <a16:creationId xmlns:a16="http://schemas.microsoft.com/office/drawing/2014/main" id="{B5138094-C8F0-4D72-B6F6-496D5DCAC0EC}"/>
              </a:ext>
            </a:extLst>
          </p:cNvPr>
          <p:cNvSpPr>
            <a:spLocks noGrp="1"/>
          </p:cNvSpPr>
          <p:nvPr>
            <p:ph type="sldNum" sz="quarter" idx="12"/>
          </p:nvPr>
        </p:nvSpPr>
        <p:spPr/>
        <p:txBody>
          <a:bodyPr/>
          <a:lstStyle/>
          <a:p>
            <a:fld id="{9138C2A3-5CC3-47A8-BF10-28688FB61B2F}" type="slidenum">
              <a:rPr lang="en-US" smtClean="0"/>
              <a:t>34</a:t>
            </a:fld>
            <a:endParaRPr lang="en-US"/>
          </a:p>
        </p:txBody>
      </p:sp>
    </p:spTree>
    <p:extLst>
      <p:ext uri="{BB962C8B-B14F-4D97-AF65-F5344CB8AC3E}">
        <p14:creationId xmlns:p14="http://schemas.microsoft.com/office/powerpoint/2010/main" val="1814904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1752600" y="304800"/>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0DEA4"/>
              </a:buClr>
              <a:buSzPts val="4000"/>
            </a:pPr>
            <a:r>
              <a:rPr lang="en-US" sz="4000" b="1" dirty="0">
                <a:solidFill>
                  <a:srgbClr val="2EBCB3"/>
                </a:solidFill>
                <a:latin typeface="Arial"/>
                <a:ea typeface="Arial"/>
                <a:cs typeface="Arial"/>
                <a:sym typeface="Arial"/>
              </a:rPr>
              <a:t>Foreword:</a:t>
            </a:r>
            <a:br>
              <a:rPr lang="en-US" sz="4000" b="1" dirty="0">
                <a:solidFill>
                  <a:srgbClr val="2EBCB3"/>
                </a:solidFill>
                <a:latin typeface="Arial"/>
                <a:ea typeface="Arial"/>
                <a:cs typeface="Arial"/>
                <a:sym typeface="Arial"/>
              </a:rPr>
            </a:br>
            <a:r>
              <a:rPr lang="en-US" sz="4000" b="1" dirty="0">
                <a:solidFill>
                  <a:srgbClr val="2EBCB3"/>
                </a:solidFill>
                <a:latin typeface="Arial"/>
                <a:ea typeface="Arial"/>
                <a:cs typeface="Arial"/>
                <a:sym typeface="Arial"/>
              </a:rPr>
              <a:t>Decentralization and Society</a:t>
            </a:r>
            <a:endParaRPr sz="4000" b="1" dirty="0">
              <a:solidFill>
                <a:srgbClr val="2EBCB3"/>
              </a:solidFill>
              <a:latin typeface="Arial"/>
              <a:ea typeface="Arial"/>
              <a:cs typeface="Arial"/>
              <a:sym typeface="Arial"/>
            </a:endParaRPr>
          </a:p>
        </p:txBody>
      </p:sp>
      <p:sp>
        <p:nvSpPr>
          <p:cNvPr id="106" name="Shape 106"/>
          <p:cNvSpPr txBox="1">
            <a:spLocks noGrp="1"/>
          </p:cNvSpPr>
          <p:nvPr>
            <p:ph type="body" idx="1"/>
          </p:nvPr>
        </p:nvSpPr>
        <p:spPr>
          <a:xfrm>
            <a:off x="506627" y="1722437"/>
            <a:ext cx="10935730" cy="4526100"/>
          </a:xfrm>
          <a:prstGeom prst="rect">
            <a:avLst/>
          </a:prstGeom>
          <a:noFill/>
          <a:ln>
            <a:noFill/>
          </a:ln>
        </p:spPr>
        <p:txBody>
          <a:bodyPr spcFirstLastPara="1" vert="horz" wrap="square" lIns="91425" tIns="45700" rIns="91425" bIns="45700" rtlCol="0" anchor="t" anchorCtr="0">
            <a:noAutofit/>
          </a:bodyPr>
          <a:lstStyle/>
          <a:p>
            <a:pPr marL="342900" indent="-330200" algn="just">
              <a:spcBef>
                <a:spcPts val="0"/>
              </a:spcBef>
              <a:buClr>
                <a:schemeClr val="dk1"/>
              </a:buClr>
              <a:buSzPts val="2400"/>
              <a:buFont typeface="Arial"/>
              <a:buChar char="•"/>
            </a:pPr>
            <a:r>
              <a:rPr lang="en-US" sz="2400" dirty="0">
                <a:solidFill>
                  <a:schemeClr val="dk1"/>
                </a:solidFill>
                <a:ea typeface="Arial"/>
                <a:cs typeface="Arial"/>
                <a:sym typeface="Arial"/>
              </a:rPr>
              <a:t>We acknowledge a need to set </a:t>
            </a:r>
            <a:r>
              <a:rPr lang="en-US" sz="2400" b="1" dirty="0">
                <a:solidFill>
                  <a:srgbClr val="0070C0"/>
                </a:solidFill>
                <a:ea typeface="Arial"/>
                <a:cs typeface="Arial"/>
                <a:sym typeface="Arial"/>
              </a:rPr>
              <a:t>this presentation within the context of a broader relationship</a:t>
            </a:r>
            <a:r>
              <a:rPr lang="en-US" sz="2400" b="1" dirty="0">
                <a:solidFill>
                  <a:srgbClr val="2EBCB3"/>
                </a:solidFill>
                <a:ea typeface="Arial"/>
                <a:cs typeface="Arial"/>
                <a:sym typeface="Arial"/>
              </a:rPr>
              <a:t> </a:t>
            </a:r>
            <a:r>
              <a:rPr lang="en-US" sz="2400" dirty="0">
                <a:solidFill>
                  <a:schemeClr val="dk1"/>
                </a:solidFill>
                <a:ea typeface="Arial"/>
                <a:cs typeface="Arial"/>
                <a:sym typeface="Arial"/>
              </a:rPr>
              <a:t>between blockchain and society.</a:t>
            </a:r>
          </a:p>
          <a:p>
            <a:pPr marL="342900" indent="-330200" algn="just">
              <a:spcBef>
                <a:spcPts val="0"/>
              </a:spcBef>
              <a:buClr>
                <a:schemeClr val="dk1"/>
              </a:buClr>
              <a:buSzPts val="2400"/>
              <a:buFont typeface="Arial"/>
              <a:buChar char="•"/>
            </a:pPr>
            <a:endParaRPr sz="2400" dirty="0">
              <a:ea typeface="Arial"/>
              <a:cs typeface="Arial"/>
              <a:sym typeface="Arial"/>
            </a:endParaRPr>
          </a:p>
          <a:p>
            <a:pPr marL="342900" indent="-330200" algn="just">
              <a:spcBef>
                <a:spcPts val="520"/>
              </a:spcBef>
              <a:buClr>
                <a:schemeClr val="dk1"/>
              </a:buClr>
              <a:buSzPts val="2400"/>
              <a:buFont typeface="Arial"/>
              <a:buChar char="•"/>
            </a:pPr>
            <a:r>
              <a:rPr lang="en-US" sz="2400" dirty="0">
                <a:solidFill>
                  <a:schemeClr val="dk1"/>
                </a:solidFill>
                <a:ea typeface="Arial"/>
                <a:cs typeface="Arial"/>
                <a:sym typeface="Arial"/>
              </a:rPr>
              <a:t>The </a:t>
            </a:r>
            <a:r>
              <a:rPr lang="en-US" sz="2400" b="1" dirty="0">
                <a:solidFill>
                  <a:srgbClr val="0070C0"/>
                </a:solidFill>
                <a:ea typeface="Arial"/>
                <a:cs typeface="Arial"/>
                <a:sym typeface="Arial"/>
              </a:rPr>
              <a:t>current centralization</a:t>
            </a:r>
            <a:r>
              <a:rPr lang="en-US" sz="2400" b="1" dirty="0">
                <a:solidFill>
                  <a:srgbClr val="2EBCB3"/>
                </a:solidFill>
                <a:ea typeface="Arial"/>
                <a:cs typeface="Arial"/>
                <a:sym typeface="Arial"/>
              </a:rPr>
              <a:t> </a:t>
            </a:r>
            <a:r>
              <a:rPr lang="en-US" sz="2400" dirty="0">
                <a:solidFill>
                  <a:schemeClr val="dk1"/>
                </a:solidFill>
                <a:ea typeface="Arial"/>
                <a:cs typeface="Arial"/>
                <a:sym typeface="Arial"/>
              </a:rPr>
              <a:t>of the internet allows a few private companies to effectively control the commons/marketplace of ideas. There are reported cases of dominant big technology companies not acting in the best interest of society.</a:t>
            </a:r>
            <a:endParaRPr sz="2400" dirty="0">
              <a:ea typeface="Arial"/>
              <a:cs typeface="Arial"/>
              <a:sym typeface="Arial"/>
            </a:endParaRPr>
          </a:p>
          <a:p>
            <a:pPr marL="342900" indent="-330200" algn="just">
              <a:spcBef>
                <a:spcPts val="520"/>
              </a:spcBef>
              <a:buClr>
                <a:schemeClr val="dk1"/>
              </a:buClr>
              <a:buSzPts val="2400"/>
              <a:buFont typeface="Arial"/>
              <a:buChar char="•"/>
            </a:pPr>
            <a:endParaRPr lang="en-US" sz="2400" dirty="0">
              <a:ea typeface="Arial"/>
              <a:cs typeface="Arial"/>
              <a:sym typeface="Arial"/>
            </a:endParaRPr>
          </a:p>
          <a:p>
            <a:pPr marL="342900" indent="-330200" algn="just">
              <a:spcBef>
                <a:spcPts val="520"/>
              </a:spcBef>
              <a:buClr>
                <a:schemeClr val="dk1"/>
              </a:buClr>
              <a:buSzPts val="2400"/>
              <a:buFont typeface="Arial"/>
              <a:buChar char="•"/>
            </a:pPr>
            <a:r>
              <a:rPr lang="en-US" sz="2400" dirty="0">
                <a:ea typeface="Arial"/>
                <a:cs typeface="Arial"/>
                <a:sym typeface="Arial"/>
              </a:rPr>
              <a:t>Some see blockchain as a revival of </a:t>
            </a:r>
            <a:r>
              <a:rPr lang="en-US" sz="2400" b="1" dirty="0">
                <a:solidFill>
                  <a:srgbClr val="0070C0"/>
                </a:solidFill>
                <a:ea typeface="Arial"/>
                <a:cs typeface="Arial"/>
                <a:sym typeface="Arial"/>
              </a:rPr>
              <a:t>open-protocol ethos</a:t>
            </a:r>
            <a:r>
              <a:rPr lang="en-US" sz="2400" dirty="0">
                <a:ea typeface="Arial"/>
                <a:cs typeface="Arial"/>
                <a:sym typeface="Arial"/>
              </a:rPr>
              <a:t>, enabling self-sovereign ID, Peer to Peer (P2P) value exchange, etc</a:t>
            </a:r>
            <a:r>
              <a:rPr lang="en-US" sz="2400" dirty="0">
                <a:solidFill>
                  <a:schemeClr val="dk1"/>
                </a:solidFill>
                <a:ea typeface="Arial"/>
                <a:cs typeface="Arial"/>
                <a:sym typeface="Arial"/>
              </a:rPr>
              <a:t>.</a:t>
            </a:r>
          </a:p>
          <a:p>
            <a:pPr marL="342900" indent="-330200" algn="just">
              <a:spcBef>
                <a:spcPts val="520"/>
              </a:spcBef>
              <a:buClr>
                <a:schemeClr val="dk1"/>
              </a:buClr>
              <a:buSzPts val="2400"/>
              <a:buFont typeface="Arial"/>
              <a:buChar char="•"/>
            </a:pPr>
            <a:endParaRPr sz="2400" dirty="0">
              <a:ea typeface="Arial"/>
              <a:cs typeface="Arial"/>
              <a:sym typeface="Arial"/>
            </a:endParaRPr>
          </a:p>
          <a:p>
            <a:pPr marL="342900" indent="-330200" algn="just">
              <a:spcBef>
                <a:spcPts val="520"/>
              </a:spcBef>
              <a:buClr>
                <a:schemeClr val="dk1"/>
              </a:buClr>
              <a:buSzPts val="2400"/>
              <a:buFont typeface="Arial"/>
              <a:buChar char="•"/>
            </a:pPr>
            <a:r>
              <a:rPr lang="en-US" sz="2400" dirty="0">
                <a:solidFill>
                  <a:schemeClr val="dk1"/>
                </a:solidFill>
                <a:ea typeface="Arial"/>
                <a:cs typeface="Arial"/>
                <a:sym typeface="Arial"/>
              </a:rPr>
              <a:t>The </a:t>
            </a:r>
            <a:r>
              <a:rPr lang="en-US" sz="2400" b="1" dirty="0">
                <a:solidFill>
                  <a:srgbClr val="0070C0"/>
                </a:solidFill>
                <a:ea typeface="Arial"/>
                <a:cs typeface="Arial"/>
                <a:sym typeface="Arial"/>
              </a:rPr>
              <a:t>drive for open and democratic values</a:t>
            </a:r>
            <a:r>
              <a:rPr lang="en-US" sz="2400" b="1" dirty="0">
                <a:solidFill>
                  <a:srgbClr val="2EBCB3"/>
                </a:solidFill>
                <a:ea typeface="Arial"/>
                <a:cs typeface="Arial"/>
                <a:sym typeface="Arial"/>
              </a:rPr>
              <a:t> </a:t>
            </a:r>
            <a:r>
              <a:rPr lang="en-US" sz="2400" dirty="0">
                <a:solidFill>
                  <a:schemeClr val="dk1"/>
                </a:solidFill>
                <a:ea typeface="Arial"/>
                <a:cs typeface="Arial"/>
                <a:sym typeface="Arial"/>
              </a:rPr>
              <a:t>online should consider the political powers of technology giants, and social attitudes towards decentralized governance structures. </a:t>
            </a:r>
            <a:endParaRPr sz="2400" dirty="0">
              <a:solidFill>
                <a:schemeClr val="dk1"/>
              </a:solidFill>
              <a:ea typeface="Arial"/>
              <a:cs typeface="Arial"/>
              <a:sym typeface="Arial"/>
            </a:endParaRPr>
          </a:p>
        </p:txBody>
      </p:sp>
      <p:pic>
        <p:nvPicPr>
          <p:cNvPr id="107" name="Shape 107"/>
          <p:cNvPicPr preferRelativeResize="0"/>
          <p:nvPr/>
        </p:nvPicPr>
        <p:blipFill rotWithShape="1">
          <a:blip r:embed="rId3">
            <a:alphaModFix/>
          </a:blip>
          <a:srcRect/>
          <a:stretch/>
        </p:blipFill>
        <p:spPr>
          <a:xfrm>
            <a:off x="8048264" y="457200"/>
            <a:ext cx="2314937" cy="457200"/>
          </a:xfrm>
          <a:prstGeom prst="rect">
            <a:avLst/>
          </a:prstGeom>
          <a:noFill/>
          <a:ln>
            <a:noFill/>
          </a:ln>
        </p:spPr>
      </p:pic>
      <p:sp>
        <p:nvSpPr>
          <p:cNvPr id="108" name="Shape 108"/>
          <p:cNvSpPr txBox="1">
            <a:spLocks noGrp="1"/>
          </p:cNvSpPr>
          <p:nvPr>
            <p:ph type="sldNum" idx="12"/>
          </p:nvPr>
        </p:nvSpPr>
        <p:spPr>
          <a:xfrm>
            <a:off x="9829799" y="6280285"/>
            <a:ext cx="533401" cy="441191"/>
          </a:xfrm>
          <a:prstGeom prst="rect">
            <a:avLst/>
          </a:prstGeom>
          <a:noFill/>
          <a:ln>
            <a:noFill/>
          </a:ln>
        </p:spPr>
        <p:txBody>
          <a:bodyPr spcFirstLastPara="1" vert="horz" wrap="square" lIns="91425" tIns="45700" rIns="91425" bIns="45700" rtlCol="0" anchor="ctr" anchorCtr="0">
            <a:noAutofit/>
          </a:bodyPr>
          <a:lstStyle/>
          <a:p>
            <a:r>
              <a:rPr lang="en-US" sz="2000" dirty="0">
                <a:solidFill>
                  <a:srgbClr val="888888"/>
                </a:solidFill>
                <a:latin typeface="Arial"/>
                <a:ea typeface="Arial"/>
                <a:cs typeface="Arial"/>
                <a:sym typeface="Arial"/>
              </a:rPr>
              <a:t>35</a:t>
            </a:r>
            <a:endParaRPr sz="2000" dirty="0">
              <a:solidFill>
                <a:srgbClr val="888888"/>
              </a:solidFill>
              <a:latin typeface="Arial"/>
              <a:ea typeface="Arial"/>
              <a:cs typeface="Arial"/>
              <a:sym typeface="Arial"/>
            </a:endParaRPr>
          </a:p>
        </p:txBody>
      </p:sp>
      <p:sp>
        <p:nvSpPr>
          <p:cNvPr id="6" name="Title 1">
            <a:extLst>
              <a:ext uri="{FF2B5EF4-FFF2-40B4-BE49-F238E27FC236}">
                <a16:creationId xmlns:a16="http://schemas.microsoft.com/office/drawing/2014/main" id="{9682CA71-D4A3-4164-94F1-779A9F05BB38}"/>
              </a:ext>
            </a:extLst>
          </p:cNvPr>
          <p:cNvSpPr txBox="1">
            <a:spLocks/>
          </p:cNvSpPr>
          <p:nvPr/>
        </p:nvSpPr>
        <p:spPr>
          <a:xfrm>
            <a:off x="0" y="1"/>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Black" panose="020B0A04020102020204" pitchFamily="34" charset="0"/>
              </a:rPr>
              <a:t>Blockchain Decentralization and Society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1828800" y="342900"/>
            <a:ext cx="8229600" cy="14409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0DEA4"/>
              </a:buClr>
              <a:buSzPts val="3959"/>
            </a:pPr>
            <a:r>
              <a:rPr lang="en-US" sz="4000" b="1" dirty="0">
                <a:solidFill>
                  <a:srgbClr val="2EBCB3"/>
                </a:solidFill>
                <a:latin typeface="Arial"/>
                <a:ea typeface="Arial"/>
                <a:cs typeface="Arial"/>
                <a:sym typeface="Arial"/>
              </a:rPr>
              <a:t>Intro: Why Blockchain </a:t>
            </a:r>
            <a:endParaRPr sz="4000" b="1" dirty="0">
              <a:solidFill>
                <a:srgbClr val="2EBCB3"/>
              </a:solidFill>
              <a:latin typeface="Arial"/>
              <a:ea typeface="Arial"/>
              <a:cs typeface="Arial"/>
              <a:sym typeface="Arial"/>
            </a:endParaRPr>
          </a:p>
          <a:p>
            <a:pPr>
              <a:spcBef>
                <a:spcPts val="0"/>
              </a:spcBef>
              <a:buClr>
                <a:srgbClr val="00DEA4"/>
              </a:buClr>
              <a:buSzPts val="3959"/>
            </a:pPr>
            <a:r>
              <a:rPr lang="en-US" sz="4000" b="1" dirty="0">
                <a:solidFill>
                  <a:srgbClr val="2EBCB3"/>
                </a:solidFill>
                <a:latin typeface="Arial"/>
                <a:ea typeface="Arial"/>
                <a:cs typeface="Arial"/>
                <a:sym typeface="Arial"/>
              </a:rPr>
              <a:t>Makes Sense for Real Estate</a:t>
            </a:r>
            <a:endParaRPr sz="4000" b="1" dirty="0">
              <a:solidFill>
                <a:srgbClr val="2EBCB3"/>
              </a:solidFill>
              <a:latin typeface="Arial"/>
              <a:ea typeface="Arial"/>
              <a:cs typeface="Arial"/>
              <a:sym typeface="Arial"/>
            </a:endParaRPr>
          </a:p>
        </p:txBody>
      </p:sp>
      <p:sp>
        <p:nvSpPr>
          <p:cNvPr id="114" name="Shape 114"/>
          <p:cNvSpPr txBox="1">
            <a:spLocks noGrp="1"/>
          </p:cNvSpPr>
          <p:nvPr>
            <p:ph type="body" idx="1"/>
          </p:nvPr>
        </p:nvSpPr>
        <p:spPr>
          <a:xfrm>
            <a:off x="713984" y="1951037"/>
            <a:ext cx="10384076" cy="4526100"/>
          </a:xfrm>
          <a:prstGeom prst="rect">
            <a:avLst/>
          </a:prstGeom>
          <a:noFill/>
          <a:ln>
            <a:noFill/>
          </a:ln>
        </p:spPr>
        <p:txBody>
          <a:bodyPr spcFirstLastPara="1" vert="horz" wrap="square" lIns="91425" tIns="45700" rIns="91425" bIns="45700" rtlCol="0" anchor="t" anchorCtr="0">
            <a:noAutofit/>
          </a:bodyPr>
          <a:lstStyle/>
          <a:p>
            <a:pPr marL="342900" indent="-330200" algn="just">
              <a:spcBef>
                <a:spcPts val="0"/>
              </a:spcBef>
              <a:buClr>
                <a:schemeClr val="dk1"/>
              </a:buClr>
              <a:buSzPts val="2400"/>
              <a:buFont typeface="Arial"/>
              <a:buChar char="•"/>
            </a:pPr>
            <a:r>
              <a:rPr lang="en-US" sz="2400" dirty="0">
                <a:solidFill>
                  <a:schemeClr val="dk1"/>
                </a:solidFill>
                <a:latin typeface="Arial"/>
                <a:ea typeface="Arial"/>
                <a:cs typeface="Arial"/>
                <a:sym typeface="Arial"/>
              </a:rPr>
              <a:t>The technology is </a:t>
            </a:r>
            <a:r>
              <a:rPr lang="en-US" sz="2400" b="1" dirty="0">
                <a:solidFill>
                  <a:schemeClr val="dk1"/>
                </a:solidFill>
                <a:latin typeface="Arial"/>
                <a:ea typeface="Arial"/>
                <a:cs typeface="Arial"/>
                <a:sym typeface="Arial"/>
              </a:rPr>
              <a:t>decentralized</a:t>
            </a:r>
            <a:r>
              <a:rPr lang="en-US" sz="2400" dirty="0">
                <a:solidFill>
                  <a:schemeClr val="dk1"/>
                </a:solidFill>
                <a:latin typeface="Arial"/>
                <a:ea typeface="Arial"/>
                <a:cs typeface="Arial"/>
                <a:sym typeface="Arial"/>
              </a:rPr>
              <a:t>, </a:t>
            </a:r>
            <a:r>
              <a:rPr lang="en-US" sz="2400" b="1" dirty="0">
                <a:solidFill>
                  <a:schemeClr val="dk1"/>
                </a:solidFill>
                <a:latin typeface="Arial"/>
                <a:ea typeface="Arial"/>
                <a:cs typeface="Arial"/>
                <a:sym typeface="Arial"/>
              </a:rPr>
              <a:t>fault</a:t>
            </a:r>
            <a:r>
              <a:rPr lang="en-US" sz="2400" b="1" dirty="0">
                <a:latin typeface="Arial"/>
                <a:ea typeface="Arial"/>
                <a:cs typeface="Arial"/>
                <a:sym typeface="Arial"/>
              </a:rPr>
              <a:t>-</a:t>
            </a:r>
            <a:r>
              <a:rPr lang="en-US" sz="2400" b="1" dirty="0">
                <a:solidFill>
                  <a:schemeClr val="dk1"/>
                </a:solidFill>
                <a:latin typeface="Arial"/>
                <a:ea typeface="Arial"/>
                <a:cs typeface="Arial"/>
                <a:sym typeface="Arial"/>
              </a:rPr>
              <a:t>tolerant</a:t>
            </a:r>
            <a:r>
              <a:rPr lang="en-US" sz="2400" dirty="0">
                <a:solidFill>
                  <a:schemeClr val="dk1"/>
                </a:solidFill>
                <a:latin typeface="Arial"/>
                <a:ea typeface="Arial"/>
                <a:cs typeface="Arial"/>
                <a:sym typeface="Arial"/>
              </a:rPr>
              <a:t>, and </a:t>
            </a:r>
            <a:r>
              <a:rPr lang="en-US" sz="2400" b="1" dirty="0">
                <a:latin typeface="Arial"/>
                <a:ea typeface="Arial"/>
                <a:cs typeface="Arial"/>
                <a:sym typeface="Arial"/>
              </a:rPr>
              <a:t>tamper-resistant</a:t>
            </a:r>
            <a:r>
              <a:rPr lang="en-US" sz="2400" dirty="0">
                <a:latin typeface="Arial"/>
                <a:ea typeface="Arial"/>
                <a:cs typeface="Arial"/>
                <a:sym typeface="Arial"/>
              </a:rPr>
              <a:t>;</a:t>
            </a:r>
            <a:r>
              <a:rPr lang="en-US" sz="2400" dirty="0">
                <a:solidFill>
                  <a:schemeClr val="dk1"/>
                </a:solidFill>
                <a:latin typeface="Arial"/>
                <a:ea typeface="Arial"/>
                <a:cs typeface="Arial"/>
                <a:sym typeface="Arial"/>
              </a:rPr>
              <a:t> offering </a:t>
            </a:r>
            <a:r>
              <a:rPr lang="en-US" sz="2400" b="1" dirty="0">
                <a:solidFill>
                  <a:srgbClr val="0070C0"/>
                </a:solidFill>
                <a:latin typeface="Arial"/>
                <a:ea typeface="Arial"/>
                <a:cs typeface="Arial"/>
                <a:sym typeface="Arial"/>
              </a:rPr>
              <a:t>security and resiliency</a:t>
            </a:r>
            <a:r>
              <a:rPr lang="en-US" sz="2400" dirty="0">
                <a:solidFill>
                  <a:schemeClr val="dk1"/>
                </a:solidFill>
                <a:latin typeface="Arial"/>
                <a:ea typeface="Arial"/>
                <a:cs typeface="Arial"/>
                <a:sym typeface="Arial"/>
              </a:rPr>
              <a:t>.</a:t>
            </a:r>
          </a:p>
          <a:p>
            <a:pPr marL="342900" indent="-330200" algn="just">
              <a:spcBef>
                <a:spcPts val="0"/>
              </a:spcBef>
              <a:buClr>
                <a:schemeClr val="dk1"/>
              </a:buClr>
              <a:buSzPts val="2400"/>
              <a:buFont typeface="Arial"/>
              <a:buChar char="•"/>
            </a:pPr>
            <a:endParaRPr sz="2400" dirty="0">
              <a:solidFill>
                <a:schemeClr val="dk1"/>
              </a:solidFill>
              <a:latin typeface="Arial"/>
              <a:ea typeface="Arial"/>
              <a:cs typeface="Arial"/>
              <a:sym typeface="Arial"/>
            </a:endParaRPr>
          </a:p>
          <a:p>
            <a:pPr marL="342900" indent="-330200" algn="just">
              <a:spcBef>
                <a:spcPts val="520"/>
              </a:spcBef>
              <a:buClr>
                <a:schemeClr val="dk1"/>
              </a:buClr>
              <a:buSzPts val="2400"/>
              <a:buFont typeface="Arial"/>
              <a:buChar char="•"/>
            </a:pPr>
            <a:r>
              <a:rPr lang="en-US" sz="2400" b="1" dirty="0">
                <a:solidFill>
                  <a:srgbClr val="0070C0"/>
                </a:solidFill>
                <a:latin typeface="Arial"/>
                <a:ea typeface="Arial"/>
                <a:cs typeface="Arial"/>
                <a:sym typeface="Arial"/>
              </a:rPr>
              <a:t>Blockchain is disruptive for land governance</a:t>
            </a:r>
            <a:r>
              <a:rPr lang="en-US" sz="2400" dirty="0">
                <a:solidFill>
                  <a:schemeClr val="dk1"/>
                </a:solidFill>
                <a:latin typeface="Arial"/>
                <a:ea typeface="Arial"/>
                <a:cs typeface="Arial"/>
                <a:sym typeface="Arial"/>
              </a:rPr>
              <a:t>, it can </a:t>
            </a:r>
            <a:r>
              <a:rPr lang="en-US" sz="2400" b="1" dirty="0">
                <a:solidFill>
                  <a:srgbClr val="0070C0"/>
                </a:solidFill>
                <a:latin typeface="Arial"/>
                <a:ea typeface="Arial"/>
                <a:cs typeface="Arial"/>
                <a:sym typeface="Arial"/>
              </a:rPr>
              <a:t>promote property rights formalization, registry modernization</a:t>
            </a:r>
            <a:r>
              <a:rPr lang="en-US" sz="2400" dirty="0">
                <a:solidFill>
                  <a:schemeClr val="dk1"/>
                </a:solidFill>
                <a:latin typeface="Arial"/>
                <a:ea typeface="Arial"/>
                <a:cs typeface="Arial"/>
                <a:sym typeface="Arial"/>
              </a:rPr>
              <a:t>, and the collection/analysis of data.</a:t>
            </a:r>
            <a:endParaRPr sz="2400" dirty="0">
              <a:solidFill>
                <a:schemeClr val="dk1"/>
              </a:solidFill>
              <a:latin typeface="Arial"/>
              <a:ea typeface="Arial"/>
              <a:cs typeface="Arial"/>
              <a:sym typeface="Arial"/>
            </a:endParaRPr>
          </a:p>
          <a:p>
            <a:pPr marL="342900" indent="-330200" algn="just">
              <a:spcBef>
                <a:spcPts val="520"/>
              </a:spcBef>
              <a:buClr>
                <a:schemeClr val="dk1"/>
              </a:buClr>
              <a:buSzPts val="2400"/>
              <a:buFont typeface="Arial"/>
              <a:buChar char="•"/>
            </a:pPr>
            <a:endParaRPr lang="en-US" sz="2400" dirty="0">
              <a:solidFill>
                <a:schemeClr val="dk1"/>
              </a:solidFill>
              <a:latin typeface="Arial"/>
              <a:ea typeface="Arial"/>
              <a:cs typeface="Arial"/>
              <a:sym typeface="Arial"/>
            </a:endParaRPr>
          </a:p>
          <a:p>
            <a:pPr marL="342900" indent="-330200" algn="just">
              <a:spcBef>
                <a:spcPts val="520"/>
              </a:spcBef>
              <a:buClr>
                <a:schemeClr val="dk1"/>
              </a:buClr>
              <a:buSzPts val="2400"/>
              <a:buFont typeface="Arial"/>
              <a:buChar char="•"/>
            </a:pPr>
            <a:r>
              <a:rPr lang="en-US" sz="2400" dirty="0">
                <a:solidFill>
                  <a:schemeClr val="dk1"/>
                </a:solidFill>
                <a:latin typeface="Arial"/>
                <a:ea typeface="Arial"/>
                <a:cs typeface="Arial"/>
                <a:sym typeface="Arial"/>
              </a:rPr>
              <a:t>Blockchain can generate </a:t>
            </a:r>
            <a:r>
              <a:rPr lang="en-US" sz="2400" b="1" dirty="0">
                <a:solidFill>
                  <a:srgbClr val="0070C0"/>
                </a:solidFill>
                <a:latin typeface="Arial"/>
                <a:ea typeface="Arial"/>
                <a:cs typeface="Arial"/>
                <a:sym typeface="Arial"/>
              </a:rPr>
              <a:t>increased efficiency and lower transaction costs</a:t>
            </a:r>
            <a:r>
              <a:rPr lang="en-US" sz="2400" b="1" dirty="0">
                <a:solidFill>
                  <a:srgbClr val="2EBCB3"/>
                </a:solidFill>
                <a:latin typeface="Arial"/>
                <a:ea typeface="Arial"/>
                <a:cs typeface="Arial"/>
                <a:sym typeface="Arial"/>
              </a:rPr>
              <a:t> </a:t>
            </a:r>
            <a:r>
              <a:rPr lang="en-US" sz="2400" dirty="0">
                <a:solidFill>
                  <a:schemeClr val="dk1"/>
                </a:solidFill>
                <a:latin typeface="Arial"/>
                <a:ea typeface="Arial"/>
                <a:cs typeface="Arial"/>
                <a:sym typeface="Arial"/>
              </a:rPr>
              <a:t>in the </a:t>
            </a:r>
            <a:r>
              <a:rPr lang="en-US" sz="2400" b="1" dirty="0">
                <a:solidFill>
                  <a:schemeClr val="dk1"/>
                </a:solidFill>
                <a:latin typeface="Arial"/>
                <a:ea typeface="Arial"/>
                <a:cs typeface="Arial"/>
                <a:sym typeface="Arial"/>
              </a:rPr>
              <a:t>global real estate sector</a:t>
            </a:r>
            <a:r>
              <a:rPr lang="en-US" sz="2400" dirty="0">
                <a:solidFill>
                  <a:schemeClr val="dk1"/>
                </a:solidFill>
                <a:latin typeface="Arial"/>
                <a:ea typeface="Arial"/>
                <a:cs typeface="Arial"/>
                <a:sym typeface="Arial"/>
              </a:rPr>
              <a:t>.</a:t>
            </a:r>
            <a:endParaRPr sz="2400" dirty="0">
              <a:solidFill>
                <a:schemeClr val="dk1"/>
              </a:solidFill>
              <a:latin typeface="Arial"/>
              <a:ea typeface="Arial"/>
              <a:cs typeface="Arial"/>
              <a:sym typeface="Arial"/>
            </a:endParaRPr>
          </a:p>
          <a:p>
            <a:pPr marL="342900" indent="-330200" algn="just">
              <a:spcBef>
                <a:spcPts val="520"/>
              </a:spcBef>
              <a:buClr>
                <a:schemeClr val="dk1"/>
              </a:buClr>
              <a:buSzPts val="2400"/>
              <a:buFont typeface="Arial"/>
              <a:buChar char="•"/>
            </a:pPr>
            <a:endParaRPr lang="en-US" sz="2400" dirty="0">
              <a:solidFill>
                <a:schemeClr val="dk1"/>
              </a:solidFill>
              <a:latin typeface="Arial"/>
              <a:ea typeface="Arial"/>
              <a:cs typeface="Arial"/>
              <a:sym typeface="Arial"/>
            </a:endParaRPr>
          </a:p>
          <a:p>
            <a:pPr marL="342900" indent="-330200" algn="just">
              <a:spcBef>
                <a:spcPts val="520"/>
              </a:spcBef>
              <a:buClr>
                <a:schemeClr val="dk1"/>
              </a:buClr>
              <a:buSzPts val="2400"/>
              <a:buFont typeface="Arial"/>
              <a:buChar char="•"/>
            </a:pPr>
            <a:r>
              <a:rPr lang="en-US" sz="2400" dirty="0">
                <a:solidFill>
                  <a:schemeClr val="dk1"/>
                </a:solidFill>
                <a:latin typeface="Arial"/>
                <a:ea typeface="Arial"/>
                <a:cs typeface="Arial"/>
                <a:sym typeface="Arial"/>
              </a:rPr>
              <a:t>The technology allows for </a:t>
            </a:r>
            <a:r>
              <a:rPr lang="en-US" sz="2400" b="1" dirty="0">
                <a:solidFill>
                  <a:srgbClr val="0070C0"/>
                </a:solidFill>
                <a:latin typeface="Arial"/>
                <a:ea typeface="Arial"/>
                <a:cs typeface="Arial"/>
                <a:sym typeface="Arial"/>
              </a:rPr>
              <a:t>improved liquidity</a:t>
            </a:r>
            <a:r>
              <a:rPr lang="en-US" sz="2400" dirty="0">
                <a:solidFill>
                  <a:schemeClr val="dk1"/>
                </a:solidFill>
                <a:latin typeface="Arial"/>
                <a:ea typeface="Arial"/>
                <a:cs typeface="Arial"/>
                <a:sym typeface="Arial"/>
              </a:rPr>
              <a:t> of property, </a:t>
            </a:r>
            <a:r>
              <a:rPr lang="en-US" sz="2400" b="1" dirty="0">
                <a:solidFill>
                  <a:srgbClr val="0070C0"/>
                </a:solidFill>
                <a:latin typeface="Arial"/>
                <a:ea typeface="Arial"/>
                <a:cs typeface="Arial"/>
                <a:sym typeface="Arial"/>
              </a:rPr>
              <a:t>financial inclusion</a:t>
            </a:r>
            <a:r>
              <a:rPr lang="en-US" sz="2400" dirty="0">
                <a:solidFill>
                  <a:schemeClr val="dk1"/>
                </a:solidFill>
                <a:latin typeface="Arial"/>
                <a:ea typeface="Arial"/>
                <a:cs typeface="Arial"/>
                <a:sym typeface="Arial"/>
              </a:rPr>
              <a:t>, and </a:t>
            </a:r>
            <a:r>
              <a:rPr lang="en-US" sz="2400" b="1" dirty="0">
                <a:solidFill>
                  <a:srgbClr val="0070C0"/>
                </a:solidFill>
                <a:latin typeface="Arial"/>
                <a:ea typeface="Arial"/>
                <a:cs typeface="Arial"/>
                <a:sym typeface="Arial"/>
              </a:rPr>
              <a:t>increased foreign investment</a:t>
            </a:r>
            <a:r>
              <a:rPr lang="en-US" sz="2400" dirty="0">
                <a:solidFill>
                  <a:schemeClr val="dk1"/>
                </a:solidFill>
                <a:latin typeface="Arial"/>
                <a:ea typeface="Arial"/>
                <a:cs typeface="Arial"/>
                <a:sym typeface="Arial"/>
              </a:rPr>
              <a:t>.</a:t>
            </a:r>
            <a:endParaRPr sz="2400" dirty="0">
              <a:solidFill>
                <a:schemeClr val="dk1"/>
              </a:solidFill>
              <a:latin typeface="Arial"/>
              <a:ea typeface="Arial"/>
              <a:cs typeface="Arial"/>
              <a:sym typeface="Arial"/>
            </a:endParaRPr>
          </a:p>
          <a:p>
            <a:pPr marL="0" indent="0">
              <a:spcBef>
                <a:spcPts val="640"/>
              </a:spcBef>
              <a:buClr>
                <a:schemeClr val="dk1"/>
              </a:buClr>
              <a:buSzPts val="3200"/>
              <a:buNone/>
            </a:pPr>
            <a:endParaRPr sz="3200" dirty="0">
              <a:solidFill>
                <a:schemeClr val="dk1"/>
              </a:solidFill>
              <a:latin typeface="Calibri"/>
              <a:ea typeface="Calibri"/>
              <a:cs typeface="Calibri"/>
              <a:sym typeface="Calibri"/>
            </a:endParaRPr>
          </a:p>
        </p:txBody>
      </p:sp>
      <p:pic>
        <p:nvPicPr>
          <p:cNvPr id="115" name="Shape 115"/>
          <p:cNvPicPr preferRelativeResize="0"/>
          <p:nvPr/>
        </p:nvPicPr>
        <p:blipFill rotWithShape="1">
          <a:blip r:embed="rId3">
            <a:alphaModFix/>
          </a:blip>
          <a:srcRect/>
          <a:stretch/>
        </p:blipFill>
        <p:spPr>
          <a:xfrm>
            <a:off x="8048264" y="457200"/>
            <a:ext cx="2314937" cy="457200"/>
          </a:xfrm>
          <a:prstGeom prst="rect">
            <a:avLst/>
          </a:prstGeom>
          <a:noFill/>
          <a:ln>
            <a:noFill/>
          </a:ln>
        </p:spPr>
      </p:pic>
      <p:sp>
        <p:nvSpPr>
          <p:cNvPr id="116" name="Shape 116"/>
          <p:cNvSpPr txBox="1">
            <a:spLocks noGrp="1"/>
          </p:cNvSpPr>
          <p:nvPr>
            <p:ph type="sldNum" idx="12"/>
          </p:nvPr>
        </p:nvSpPr>
        <p:spPr>
          <a:xfrm>
            <a:off x="9829799" y="6400800"/>
            <a:ext cx="533401" cy="320676"/>
          </a:xfrm>
          <a:prstGeom prst="rect">
            <a:avLst/>
          </a:prstGeom>
          <a:noFill/>
          <a:ln>
            <a:noFill/>
          </a:ln>
        </p:spPr>
        <p:txBody>
          <a:bodyPr spcFirstLastPara="1" vert="horz" wrap="square" lIns="91425" tIns="45700" rIns="91425" bIns="45700" rtlCol="0" anchor="ctr" anchorCtr="0">
            <a:noAutofit/>
          </a:bodyPr>
          <a:lstStyle/>
          <a:p>
            <a:r>
              <a:rPr lang="en-US" sz="2000" dirty="0">
                <a:solidFill>
                  <a:srgbClr val="888888"/>
                </a:solidFill>
                <a:latin typeface="Arial"/>
                <a:ea typeface="Arial"/>
                <a:cs typeface="Arial"/>
                <a:sym typeface="Arial"/>
              </a:rPr>
              <a:t>36</a:t>
            </a:r>
            <a:endParaRPr sz="2000" dirty="0">
              <a:solidFill>
                <a:srgbClr val="888888"/>
              </a:solidFill>
              <a:latin typeface="Arial"/>
              <a:ea typeface="Arial"/>
              <a:cs typeface="Arial"/>
              <a:sym typeface="Arial"/>
            </a:endParaRPr>
          </a:p>
        </p:txBody>
      </p:sp>
      <p:sp>
        <p:nvSpPr>
          <p:cNvPr id="6" name="Title 1">
            <a:extLst>
              <a:ext uri="{FF2B5EF4-FFF2-40B4-BE49-F238E27FC236}">
                <a16:creationId xmlns:a16="http://schemas.microsoft.com/office/drawing/2014/main" id="{DAE046F9-A9F8-44E5-842E-37C7B2D86377}"/>
              </a:ext>
            </a:extLst>
          </p:cNvPr>
          <p:cNvSpPr txBox="1">
            <a:spLocks/>
          </p:cNvSpPr>
          <p:nvPr/>
        </p:nvSpPr>
        <p:spPr>
          <a:xfrm>
            <a:off x="0" y="1"/>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Arial Black" panose="020B0A04020102020204" pitchFamily="34" charset="0"/>
              </a:rPr>
              <a:t>Why Blockchain Makes Sense for Real Estate in Nigeria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tx1">
              <a:lumMod val="95000"/>
              <a:lumOff val="5000"/>
            </a:schemeClr>
          </a:solidFill>
        </p:spPr>
        <p:txBody>
          <a:bodyPr>
            <a:normAutofit/>
          </a:bodyPr>
          <a:lstStyle/>
          <a:p>
            <a:pPr algn="ctr"/>
            <a:r>
              <a:rPr lang="en-US" sz="3600" b="1" dirty="0">
                <a:solidFill>
                  <a:schemeClr val="bg1"/>
                </a:solidFill>
                <a:latin typeface="+mn-lt"/>
              </a:rPr>
              <a:t>Types of Blockchain:</a:t>
            </a:r>
            <a:br>
              <a:rPr lang="en-US" sz="3600" b="1" dirty="0">
                <a:solidFill>
                  <a:schemeClr val="bg1"/>
                </a:solidFill>
                <a:latin typeface="+mn-lt"/>
              </a:rPr>
            </a:br>
            <a:r>
              <a:rPr lang="en-US" sz="3600" b="1" dirty="0">
                <a:solidFill>
                  <a:schemeClr val="bg1"/>
                </a:solidFill>
                <a:latin typeface="+mn-lt"/>
              </a:rPr>
              <a:t>Public - Private: Consortium-Permissioned and Permissionless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871133"/>
            <a:ext cx="10498899" cy="4538134"/>
          </a:xfrm>
        </p:spPr>
      </p:pic>
      <p:sp>
        <p:nvSpPr>
          <p:cNvPr id="3" name="Slide Number Placeholder 2">
            <a:extLst>
              <a:ext uri="{FF2B5EF4-FFF2-40B4-BE49-F238E27FC236}">
                <a16:creationId xmlns:a16="http://schemas.microsoft.com/office/drawing/2014/main" id="{C1CA2B5E-CC48-497C-8577-159D615AB4C2}"/>
              </a:ext>
            </a:extLst>
          </p:cNvPr>
          <p:cNvSpPr>
            <a:spLocks noGrp="1"/>
          </p:cNvSpPr>
          <p:nvPr>
            <p:ph type="sldNum" sz="quarter" idx="12"/>
          </p:nvPr>
        </p:nvSpPr>
        <p:spPr/>
        <p:txBody>
          <a:bodyPr/>
          <a:lstStyle/>
          <a:p>
            <a:fld id="{9138C2A3-5CC3-47A8-BF10-28688FB61B2F}" type="slidenum">
              <a:rPr lang="en-US" smtClean="0"/>
              <a:t>37</a:t>
            </a:fld>
            <a:endParaRPr lang="en-US"/>
          </a:p>
        </p:txBody>
      </p:sp>
    </p:spTree>
    <p:extLst>
      <p:ext uri="{BB962C8B-B14F-4D97-AF65-F5344CB8AC3E}">
        <p14:creationId xmlns:p14="http://schemas.microsoft.com/office/powerpoint/2010/main" val="3007859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tx1">
              <a:lumMod val="95000"/>
              <a:lumOff val="5000"/>
            </a:schemeClr>
          </a:solidFill>
        </p:spPr>
        <p:txBody>
          <a:bodyPr/>
          <a:lstStyle/>
          <a:p>
            <a:pPr algn="ctr"/>
            <a:r>
              <a:rPr lang="en-US" b="1" dirty="0">
                <a:solidFill>
                  <a:schemeClr val="bg1"/>
                </a:solidFill>
                <a:latin typeface="+mn-lt"/>
              </a:rPr>
              <a:t>Public and Private Blockchain Types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2500" y="2058194"/>
            <a:ext cx="9682618" cy="3886200"/>
          </a:xfrm>
        </p:spPr>
      </p:pic>
      <p:sp>
        <p:nvSpPr>
          <p:cNvPr id="3" name="Slide Number Placeholder 2">
            <a:extLst>
              <a:ext uri="{FF2B5EF4-FFF2-40B4-BE49-F238E27FC236}">
                <a16:creationId xmlns:a16="http://schemas.microsoft.com/office/drawing/2014/main" id="{D1096786-8AD4-41B6-8829-528D63E874D4}"/>
              </a:ext>
            </a:extLst>
          </p:cNvPr>
          <p:cNvSpPr>
            <a:spLocks noGrp="1"/>
          </p:cNvSpPr>
          <p:nvPr>
            <p:ph type="sldNum" sz="quarter" idx="12"/>
          </p:nvPr>
        </p:nvSpPr>
        <p:spPr/>
        <p:txBody>
          <a:bodyPr/>
          <a:lstStyle/>
          <a:p>
            <a:fld id="{9138C2A3-5CC3-47A8-BF10-28688FB61B2F}" type="slidenum">
              <a:rPr lang="en-US" smtClean="0"/>
              <a:t>38</a:t>
            </a:fld>
            <a:endParaRPr lang="en-US"/>
          </a:p>
        </p:txBody>
      </p:sp>
    </p:spTree>
    <p:extLst>
      <p:ext uri="{BB962C8B-B14F-4D97-AF65-F5344CB8AC3E}">
        <p14:creationId xmlns:p14="http://schemas.microsoft.com/office/powerpoint/2010/main" val="1689027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2. Centralized vs. distributed systems of record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055812"/>
            <a:ext cx="12191999" cy="3151189"/>
          </a:xfrm>
        </p:spPr>
      </p:pic>
      <p:sp>
        <p:nvSpPr>
          <p:cNvPr id="6" name="Title 1">
            <a:extLst>
              <a:ext uri="{FF2B5EF4-FFF2-40B4-BE49-F238E27FC236}">
                <a16:creationId xmlns:a16="http://schemas.microsoft.com/office/drawing/2014/main" id="{E5958216-BA9C-44CF-9C74-263289DCBF68}"/>
              </a:ext>
            </a:extLst>
          </p:cNvPr>
          <p:cNvSpPr txBox="1">
            <a:spLocks/>
          </p:cNvSpPr>
          <p:nvPr/>
        </p:nvSpPr>
        <p:spPr>
          <a:xfrm>
            <a:off x="0" y="1"/>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Black" panose="020B0A04020102020204" pitchFamily="34" charset="0"/>
              </a:rPr>
              <a:t>Centralized vs Distributed Systems Record</a:t>
            </a:r>
          </a:p>
        </p:txBody>
      </p:sp>
      <p:sp>
        <p:nvSpPr>
          <p:cNvPr id="3" name="Slide Number Placeholder 2">
            <a:extLst>
              <a:ext uri="{FF2B5EF4-FFF2-40B4-BE49-F238E27FC236}">
                <a16:creationId xmlns:a16="http://schemas.microsoft.com/office/drawing/2014/main" id="{855C9F14-0971-4621-B182-F87C1233F68D}"/>
              </a:ext>
            </a:extLst>
          </p:cNvPr>
          <p:cNvSpPr>
            <a:spLocks noGrp="1"/>
          </p:cNvSpPr>
          <p:nvPr>
            <p:ph type="sldNum" sz="quarter" idx="12"/>
          </p:nvPr>
        </p:nvSpPr>
        <p:spPr/>
        <p:txBody>
          <a:bodyPr/>
          <a:lstStyle/>
          <a:p>
            <a:fld id="{9138C2A3-5CC3-47A8-BF10-28688FB61B2F}" type="slidenum">
              <a:rPr lang="en-US" smtClean="0"/>
              <a:t>39</a:t>
            </a:fld>
            <a:endParaRPr lang="en-US"/>
          </a:p>
        </p:txBody>
      </p:sp>
    </p:spTree>
    <p:extLst>
      <p:ext uri="{BB962C8B-B14F-4D97-AF65-F5344CB8AC3E}">
        <p14:creationId xmlns:p14="http://schemas.microsoft.com/office/powerpoint/2010/main" val="3298840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tx1">
              <a:lumMod val="95000"/>
              <a:lumOff val="5000"/>
            </a:schemeClr>
          </a:solidFill>
        </p:spPr>
        <p:txBody>
          <a:bodyPr>
            <a:normAutofit/>
          </a:bodyPr>
          <a:lstStyle/>
          <a:p>
            <a:r>
              <a:rPr lang="en-GB" sz="3600" b="1" dirty="0">
                <a:solidFill>
                  <a:schemeClr val="bg1"/>
                </a:solidFill>
                <a:latin typeface="Arial Black" panose="020B0A04020102020204" pitchFamily="34" charset="0"/>
              </a:rPr>
              <a:t>Global Housing – Multi Trillion $ Opportunity</a:t>
            </a:r>
          </a:p>
        </p:txBody>
      </p:sp>
      <p:sp>
        <p:nvSpPr>
          <p:cNvPr id="3" name="Content Placeholder 2"/>
          <p:cNvSpPr>
            <a:spLocks noGrp="1"/>
          </p:cNvSpPr>
          <p:nvPr>
            <p:ph idx="1"/>
          </p:nvPr>
        </p:nvSpPr>
        <p:spPr/>
        <p:txBody>
          <a:bodyPr>
            <a:normAutofit fontScale="92500" lnSpcReduction="10000"/>
          </a:bodyPr>
          <a:lstStyle/>
          <a:p>
            <a:pPr marL="0" indent="0" algn="just">
              <a:buNone/>
            </a:pPr>
            <a:r>
              <a:rPr lang="en-GB" b="1" dirty="0">
                <a:latin typeface="Arial Black" panose="020B0A04020102020204" pitchFamily="34" charset="0"/>
              </a:rPr>
              <a:t>Developing Affordable Housing</a:t>
            </a:r>
            <a:r>
              <a:rPr lang="en-GB" b="1" dirty="0">
                <a:latin typeface="+mj-lt"/>
              </a:rPr>
              <a:t>: </a:t>
            </a:r>
            <a:r>
              <a:rPr lang="en-GB" b="1" dirty="0">
                <a:solidFill>
                  <a:srgbClr val="00B050"/>
                </a:solidFill>
                <a:latin typeface="Arial Black" panose="020B0A04020102020204" pitchFamily="34" charset="0"/>
              </a:rPr>
              <a:t>Investment Opportunity</a:t>
            </a:r>
            <a:r>
              <a:rPr lang="en-GB" b="1" dirty="0">
                <a:latin typeface="+mj-lt"/>
              </a:rPr>
              <a:t>—and </a:t>
            </a:r>
            <a:r>
              <a:rPr lang="en-GB" b="1" dirty="0">
                <a:latin typeface="Arial Black" panose="020B0A04020102020204" pitchFamily="34" charset="0"/>
              </a:rPr>
              <a:t>Challenge</a:t>
            </a:r>
            <a:r>
              <a:rPr lang="en-GB" b="1" dirty="0">
                <a:latin typeface="+mj-lt"/>
              </a:rPr>
              <a:t> </a:t>
            </a:r>
          </a:p>
          <a:p>
            <a:pPr marL="0" indent="0" algn="just">
              <a:buNone/>
            </a:pPr>
            <a:r>
              <a:rPr lang="en-GB" dirty="0">
                <a:latin typeface="+mj-lt"/>
              </a:rPr>
              <a:t>The prospect of trying to fill a </a:t>
            </a:r>
            <a:r>
              <a:rPr lang="en-GB" dirty="0">
                <a:latin typeface="Arial Black" panose="020B0A04020102020204" pitchFamily="34" charset="0"/>
              </a:rPr>
              <a:t>gap of </a:t>
            </a:r>
            <a:r>
              <a:rPr lang="en-GB" b="1" dirty="0">
                <a:latin typeface="Arial Black" panose="020B0A04020102020204" pitchFamily="34" charset="0"/>
              </a:rPr>
              <a:t>440 million housing units</a:t>
            </a:r>
            <a:r>
              <a:rPr lang="en-GB" dirty="0">
                <a:latin typeface="+mj-lt"/>
              </a:rPr>
              <a:t> may seem </a:t>
            </a:r>
            <a:r>
              <a:rPr lang="en-GB" b="1" dirty="0">
                <a:latin typeface="+mj-lt"/>
              </a:rPr>
              <a:t>daunting to policy makers</a:t>
            </a:r>
            <a:r>
              <a:rPr lang="en-GB" dirty="0">
                <a:latin typeface="+mj-lt"/>
              </a:rPr>
              <a:t>, but it could represent a </a:t>
            </a:r>
            <a:r>
              <a:rPr lang="en-GB" b="1" dirty="0">
                <a:latin typeface="Arial Black" panose="020B0A04020102020204" pitchFamily="34" charset="0"/>
              </a:rPr>
              <a:t>massive opportunity for the private sector</a:t>
            </a:r>
            <a:r>
              <a:rPr lang="en-GB" dirty="0">
                <a:latin typeface="+mj-lt"/>
              </a:rPr>
              <a:t>. </a:t>
            </a:r>
          </a:p>
          <a:p>
            <a:pPr marL="0" indent="0" algn="just">
              <a:buNone/>
            </a:pPr>
            <a:r>
              <a:rPr lang="en-GB" dirty="0">
                <a:latin typeface="+mj-lt"/>
              </a:rPr>
              <a:t>The </a:t>
            </a:r>
            <a:r>
              <a:rPr lang="en-GB" dirty="0">
                <a:solidFill>
                  <a:srgbClr val="00B050"/>
                </a:solidFill>
                <a:latin typeface="Arial Black" panose="020B0A04020102020204" pitchFamily="34" charset="0"/>
              </a:rPr>
              <a:t>investment associated with building the housing needed to close this gap</a:t>
            </a:r>
            <a:r>
              <a:rPr lang="en-GB" dirty="0">
                <a:latin typeface="+mj-lt"/>
              </a:rPr>
              <a:t> would be </a:t>
            </a:r>
            <a:r>
              <a:rPr lang="en-GB" b="1" dirty="0">
                <a:solidFill>
                  <a:srgbClr val="00B050"/>
                </a:solidFill>
                <a:latin typeface="Arial Black" panose="020B0A04020102020204" pitchFamily="34" charset="0"/>
              </a:rPr>
              <a:t>$9 trillion to $11 trillion for construction</a:t>
            </a:r>
            <a:r>
              <a:rPr lang="en-GB" dirty="0">
                <a:latin typeface="+mj-lt"/>
              </a:rPr>
              <a:t> alone. </a:t>
            </a:r>
          </a:p>
          <a:p>
            <a:pPr marL="0" indent="0" algn="just">
              <a:buNone/>
            </a:pPr>
            <a:r>
              <a:rPr lang="en-GB" dirty="0">
                <a:latin typeface="+mj-lt"/>
              </a:rPr>
              <a:t> </a:t>
            </a:r>
            <a:r>
              <a:rPr lang="en-GB" b="1" dirty="0">
                <a:latin typeface="+mj-lt"/>
              </a:rPr>
              <a:t>With the </a:t>
            </a:r>
            <a:r>
              <a:rPr lang="en-GB" b="1" dirty="0">
                <a:latin typeface="Arial Black" panose="020B0A04020102020204" pitchFamily="34" charset="0"/>
              </a:rPr>
              <a:t>cost of land</a:t>
            </a:r>
            <a:r>
              <a:rPr lang="en-GB" b="1" dirty="0">
                <a:latin typeface="+mj-lt"/>
              </a:rPr>
              <a:t>, we estimate the </a:t>
            </a:r>
            <a:r>
              <a:rPr lang="en-GB" b="1" dirty="0">
                <a:latin typeface="Arial Black" panose="020B0A04020102020204" pitchFamily="34" charset="0"/>
              </a:rPr>
              <a:t>total could be as much as $16 trillion</a:t>
            </a:r>
            <a:r>
              <a:rPr lang="en-GB" b="1" dirty="0">
                <a:latin typeface="+mj-lt"/>
              </a:rPr>
              <a:t>.</a:t>
            </a:r>
          </a:p>
          <a:p>
            <a:pPr marL="0" indent="0">
              <a:buNone/>
            </a:pPr>
            <a:r>
              <a:rPr lang="en-GB" dirty="0"/>
              <a:t>                                                                           -</a:t>
            </a:r>
            <a:r>
              <a:rPr lang="en-GB" b="1" i="1" dirty="0"/>
              <a:t> McKinsey Global Institute</a:t>
            </a:r>
          </a:p>
        </p:txBody>
      </p:sp>
      <p:sp>
        <p:nvSpPr>
          <p:cNvPr id="4" name="Slide Number Placeholder 3">
            <a:extLst>
              <a:ext uri="{FF2B5EF4-FFF2-40B4-BE49-F238E27FC236}">
                <a16:creationId xmlns:a16="http://schemas.microsoft.com/office/drawing/2014/main" id="{A15944A3-C0A5-4D7C-9D7B-DFF3CC3BA759}"/>
              </a:ext>
            </a:extLst>
          </p:cNvPr>
          <p:cNvSpPr>
            <a:spLocks noGrp="1"/>
          </p:cNvSpPr>
          <p:nvPr>
            <p:ph type="sldNum" sz="quarter" idx="12"/>
          </p:nvPr>
        </p:nvSpPr>
        <p:spPr/>
        <p:txBody>
          <a:bodyPr/>
          <a:lstStyle/>
          <a:p>
            <a:fld id="{9138C2A3-5CC3-47A8-BF10-28688FB61B2F}" type="slidenum">
              <a:rPr lang="en-US" smtClean="0"/>
              <a:t>4</a:t>
            </a:fld>
            <a:endParaRPr lang="en-US"/>
          </a:p>
        </p:txBody>
      </p:sp>
    </p:spTree>
    <p:extLst>
      <p:ext uri="{BB962C8B-B14F-4D97-AF65-F5344CB8AC3E}">
        <p14:creationId xmlns:p14="http://schemas.microsoft.com/office/powerpoint/2010/main" val="1027543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1" cy="1690688"/>
          </a:xfrm>
          <a:solidFill>
            <a:schemeClr val="tx1">
              <a:lumMod val="95000"/>
              <a:lumOff val="5000"/>
            </a:schemeClr>
          </a:solidFill>
        </p:spPr>
        <p:txBody>
          <a:bodyPr>
            <a:normAutofit/>
          </a:bodyPr>
          <a:lstStyle/>
          <a:p>
            <a:r>
              <a:rPr lang="en-US" sz="3500" b="1" dirty="0" err="1">
                <a:solidFill>
                  <a:schemeClr val="bg1"/>
                </a:solidFill>
                <a:latin typeface="+mn-lt"/>
              </a:rPr>
              <a:t>Centralised</a:t>
            </a:r>
            <a:r>
              <a:rPr lang="en-US" sz="3500" b="1" dirty="0">
                <a:solidFill>
                  <a:schemeClr val="bg1"/>
                </a:solidFill>
                <a:latin typeface="+mn-lt"/>
              </a:rPr>
              <a:t> (a.) and Distributed (Blockchain) Record Keeping (b.)</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6926" y="1825625"/>
            <a:ext cx="9995770" cy="4351338"/>
          </a:xfrm>
        </p:spPr>
      </p:pic>
      <p:sp>
        <p:nvSpPr>
          <p:cNvPr id="3" name="Slide Number Placeholder 2">
            <a:extLst>
              <a:ext uri="{FF2B5EF4-FFF2-40B4-BE49-F238E27FC236}">
                <a16:creationId xmlns:a16="http://schemas.microsoft.com/office/drawing/2014/main" id="{30F7E805-BDAA-4D99-AB8B-A28534501920}"/>
              </a:ext>
            </a:extLst>
          </p:cNvPr>
          <p:cNvSpPr>
            <a:spLocks noGrp="1"/>
          </p:cNvSpPr>
          <p:nvPr>
            <p:ph type="sldNum" sz="quarter" idx="12"/>
          </p:nvPr>
        </p:nvSpPr>
        <p:spPr/>
        <p:txBody>
          <a:bodyPr/>
          <a:lstStyle/>
          <a:p>
            <a:fld id="{9138C2A3-5CC3-47A8-BF10-28688FB61B2F}" type="slidenum">
              <a:rPr lang="en-US" smtClean="0"/>
              <a:t>40</a:t>
            </a:fld>
            <a:endParaRPr lang="en-US"/>
          </a:p>
        </p:txBody>
      </p:sp>
    </p:spTree>
    <p:extLst>
      <p:ext uri="{BB962C8B-B14F-4D97-AF65-F5344CB8AC3E}">
        <p14:creationId xmlns:p14="http://schemas.microsoft.com/office/powerpoint/2010/main" val="2255227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tx1">
              <a:lumMod val="95000"/>
              <a:lumOff val="5000"/>
            </a:schemeClr>
          </a:solidFill>
        </p:spPr>
        <p:txBody>
          <a:bodyPr/>
          <a:lstStyle/>
          <a:p>
            <a:pPr algn="ctr"/>
            <a:r>
              <a:rPr lang="en-US" dirty="0">
                <a:solidFill>
                  <a:schemeClr val="bg1"/>
                </a:solidFill>
                <a:latin typeface="Arial Black" panose="020B0A04020102020204" pitchFamily="34" charset="0"/>
              </a:rPr>
              <a:t>Decision Tree - Which Blockchain?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2934" y="1858169"/>
            <a:ext cx="9533466" cy="4627298"/>
          </a:xfrm>
        </p:spPr>
      </p:pic>
      <p:sp>
        <p:nvSpPr>
          <p:cNvPr id="3" name="Slide Number Placeholder 2">
            <a:extLst>
              <a:ext uri="{FF2B5EF4-FFF2-40B4-BE49-F238E27FC236}">
                <a16:creationId xmlns:a16="http://schemas.microsoft.com/office/drawing/2014/main" id="{9A9773E8-7DFB-490F-8E1E-910BA2F7FDFE}"/>
              </a:ext>
            </a:extLst>
          </p:cNvPr>
          <p:cNvSpPr>
            <a:spLocks noGrp="1"/>
          </p:cNvSpPr>
          <p:nvPr>
            <p:ph type="sldNum" sz="quarter" idx="12"/>
          </p:nvPr>
        </p:nvSpPr>
        <p:spPr/>
        <p:txBody>
          <a:bodyPr/>
          <a:lstStyle/>
          <a:p>
            <a:fld id="{9138C2A3-5CC3-47A8-BF10-28688FB61B2F}" type="slidenum">
              <a:rPr lang="en-US" smtClean="0"/>
              <a:t>41</a:t>
            </a:fld>
            <a:endParaRPr lang="en-US"/>
          </a:p>
        </p:txBody>
      </p:sp>
    </p:spTree>
    <p:extLst>
      <p:ext uri="{BB962C8B-B14F-4D97-AF65-F5344CB8AC3E}">
        <p14:creationId xmlns:p14="http://schemas.microsoft.com/office/powerpoint/2010/main" val="679491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12" y="67734"/>
            <a:ext cx="6617788" cy="584200"/>
          </a:xfrm>
        </p:spPr>
        <p:txBody>
          <a:bodyPr/>
          <a:lstStyle/>
          <a:p>
            <a:r>
              <a:rPr lang="en-US" dirty="0">
                <a:latin typeface="Arial Black" panose="020B0A04020102020204" pitchFamily="34" charset="0"/>
              </a:rPr>
              <a:t>Overview</a:t>
            </a:r>
          </a:p>
        </p:txBody>
      </p:sp>
      <p:sp>
        <p:nvSpPr>
          <p:cNvPr id="4" name="Text Placeholder 3"/>
          <p:cNvSpPr>
            <a:spLocks noGrp="1"/>
          </p:cNvSpPr>
          <p:nvPr>
            <p:ph type="body" sz="half" idx="2"/>
          </p:nvPr>
        </p:nvSpPr>
        <p:spPr>
          <a:xfrm>
            <a:off x="0" y="651933"/>
            <a:ext cx="6096000" cy="6206067"/>
          </a:xfrm>
          <a:ln w="19050">
            <a:solidFill>
              <a:schemeClr val="tx1"/>
            </a:solidFill>
          </a:ln>
        </p:spPr>
        <p:txBody>
          <a:bodyPr>
            <a:normAutofit fontScale="85000" lnSpcReduction="10000"/>
          </a:bodyPr>
          <a:lstStyle/>
          <a:p>
            <a:pPr marL="285750" indent="-285750" algn="just">
              <a:lnSpc>
                <a:spcPct val="160000"/>
              </a:lnSpc>
              <a:buFont typeface="Arial" panose="020B0604020202020204" pitchFamily="34" charset="0"/>
              <a:buChar char="•"/>
            </a:pPr>
            <a:r>
              <a:rPr lang="en-US" sz="1800" dirty="0" err="1"/>
              <a:t>Blockchain</a:t>
            </a:r>
            <a:r>
              <a:rPr lang="en-US" sz="1800" dirty="0"/>
              <a:t> is a</a:t>
            </a:r>
            <a:r>
              <a:rPr lang="en-US" sz="1800" b="1" dirty="0"/>
              <a:t> digital ledger that maintains information in a secure and transparent manner</a:t>
            </a:r>
            <a:r>
              <a:rPr lang="en-US" sz="1800" dirty="0"/>
              <a:t>.</a:t>
            </a:r>
          </a:p>
          <a:p>
            <a:pPr marL="285750" indent="-285750" algn="just">
              <a:lnSpc>
                <a:spcPct val="160000"/>
              </a:lnSpc>
              <a:buFont typeface="Arial" panose="020B0604020202020204" pitchFamily="34" charset="0"/>
              <a:buChar char="•"/>
            </a:pPr>
            <a:r>
              <a:rPr lang="en-US" sz="1800" dirty="0"/>
              <a:t>It consists of a </a:t>
            </a:r>
            <a:r>
              <a:rPr lang="en-US" sz="1800" b="1" dirty="0"/>
              <a:t>chain of blocks that contain validated and confirmed transactions.</a:t>
            </a:r>
          </a:p>
          <a:p>
            <a:pPr marL="285750" indent="-285750" algn="just">
              <a:lnSpc>
                <a:spcPct val="160000"/>
              </a:lnSpc>
              <a:buFont typeface="Arial" panose="020B0604020202020204" pitchFamily="34" charset="0"/>
              <a:buChar char="•"/>
            </a:pPr>
            <a:r>
              <a:rPr lang="en-US" sz="1800" b="1" dirty="0"/>
              <a:t>Decentralized and distributed among a network of users</a:t>
            </a:r>
            <a:r>
              <a:rPr lang="en-US" sz="1800" dirty="0"/>
              <a:t>.</a:t>
            </a:r>
          </a:p>
          <a:p>
            <a:pPr marL="285750" indent="-285750" algn="just">
              <a:lnSpc>
                <a:spcPct val="160000"/>
              </a:lnSpc>
              <a:buFont typeface="Arial" panose="020B0604020202020204" pitchFamily="34" charset="0"/>
              <a:buChar char="•"/>
            </a:pPr>
            <a:r>
              <a:rPr lang="en-US" sz="1800" b="1" dirty="0"/>
              <a:t>No single user has complete control over the information, making it more secure and resistant to tampering or fraud.</a:t>
            </a:r>
          </a:p>
          <a:p>
            <a:pPr marL="285750" indent="-285750" algn="just">
              <a:lnSpc>
                <a:spcPct val="160000"/>
              </a:lnSpc>
              <a:buFont typeface="Arial" panose="020B0604020202020204" pitchFamily="34" charset="0"/>
              <a:buChar char="•"/>
            </a:pPr>
            <a:r>
              <a:rPr lang="en-US" sz="1800" b="1" dirty="0" err="1"/>
              <a:t>Blockchain</a:t>
            </a:r>
            <a:r>
              <a:rPr lang="en-US" sz="1800" b="1" dirty="0"/>
              <a:t> uses cryptography to secure and verify transactions.</a:t>
            </a:r>
          </a:p>
          <a:p>
            <a:pPr marL="285750" indent="-285750" algn="just">
              <a:lnSpc>
                <a:spcPct val="160000"/>
              </a:lnSpc>
              <a:buFont typeface="Arial" panose="020B0604020202020204" pitchFamily="34" charset="0"/>
              <a:buChar char="•"/>
            </a:pPr>
            <a:r>
              <a:rPr lang="en-US" sz="1800" dirty="0"/>
              <a:t>Each </a:t>
            </a:r>
            <a:r>
              <a:rPr lang="en-US" sz="1800" b="1" dirty="0"/>
              <a:t>transaction is encrypted and linked to the previous transaction, creating a chain of verified transactions that cannot be altered or deleted</a:t>
            </a:r>
            <a:r>
              <a:rPr lang="en-US" sz="1800" dirty="0"/>
              <a:t>.</a:t>
            </a:r>
          </a:p>
          <a:p>
            <a:pPr marL="285750" indent="-285750" algn="just">
              <a:lnSpc>
                <a:spcPct val="160000"/>
              </a:lnSpc>
              <a:buFont typeface="Arial" panose="020B0604020202020204" pitchFamily="34" charset="0"/>
              <a:buChar char="•"/>
            </a:pPr>
            <a:r>
              <a:rPr lang="en-US" sz="1800" dirty="0"/>
              <a:t>Blockchain technology has potential applications in finance, real estate, Land registry, supply chain management, and more.</a:t>
            </a:r>
          </a:p>
          <a:p>
            <a:pPr marL="285750" indent="-285750" algn="just">
              <a:lnSpc>
                <a:spcPct val="160000"/>
              </a:lnSpc>
              <a:buFont typeface="Arial" panose="020B0604020202020204" pitchFamily="34" charset="0"/>
              <a:buChar char="•"/>
            </a:pPr>
            <a:r>
              <a:rPr lang="en-US" sz="1800" dirty="0"/>
              <a:t>It can </a:t>
            </a:r>
            <a:r>
              <a:rPr lang="en-US" sz="1800" b="1" dirty="0"/>
              <a:t>improve transparency, security, and efficiency in various industrie</a:t>
            </a:r>
            <a:r>
              <a:rPr lang="en-US" sz="1800" dirty="0"/>
              <a:t>s</a:t>
            </a:r>
          </a:p>
          <a:p>
            <a:endParaRPr lang="en-US" dirty="0"/>
          </a:p>
        </p:txBody>
      </p:sp>
      <p:pic>
        <p:nvPicPr>
          <p:cNvPr id="9" name="Picture Placeholder 8"/>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12" t="55585" r="-412" b="-125"/>
          <a:stretch/>
        </p:blipFill>
        <p:spPr>
          <a:xfrm>
            <a:off x="6096000" y="651932"/>
            <a:ext cx="5862287" cy="6206068"/>
          </a:xfrm>
          <a:prstGeom prst="rect">
            <a:avLst/>
          </a:prstGeom>
          <a:ln w="19050">
            <a:solidFill>
              <a:schemeClr val="tx1"/>
            </a:solidFill>
          </a:ln>
          <a:effectLst>
            <a:softEdge rad="112500"/>
          </a:effectLst>
        </p:spPr>
      </p:pic>
      <p:sp>
        <p:nvSpPr>
          <p:cNvPr id="5" name="Title 1">
            <a:extLst>
              <a:ext uri="{FF2B5EF4-FFF2-40B4-BE49-F238E27FC236}">
                <a16:creationId xmlns:a16="http://schemas.microsoft.com/office/drawing/2014/main" id="{8AAF2CE5-C5B7-41B6-8ADC-40976066CC26}"/>
              </a:ext>
            </a:extLst>
          </p:cNvPr>
          <p:cNvSpPr txBox="1">
            <a:spLocks/>
          </p:cNvSpPr>
          <p:nvPr/>
        </p:nvSpPr>
        <p:spPr>
          <a:xfrm>
            <a:off x="0" y="1"/>
            <a:ext cx="12078788" cy="651932"/>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Black" panose="020B0A04020102020204" pitchFamily="34" charset="0"/>
              </a:rPr>
              <a:t>Blockchain Overview</a:t>
            </a:r>
          </a:p>
        </p:txBody>
      </p:sp>
      <p:sp>
        <p:nvSpPr>
          <p:cNvPr id="3" name="Slide Number Placeholder 2">
            <a:extLst>
              <a:ext uri="{FF2B5EF4-FFF2-40B4-BE49-F238E27FC236}">
                <a16:creationId xmlns:a16="http://schemas.microsoft.com/office/drawing/2014/main" id="{BFCE3383-F715-4393-801D-7F30E21F7ECA}"/>
              </a:ext>
            </a:extLst>
          </p:cNvPr>
          <p:cNvSpPr>
            <a:spLocks noGrp="1"/>
          </p:cNvSpPr>
          <p:nvPr>
            <p:ph type="sldNum" sz="quarter" idx="12"/>
          </p:nvPr>
        </p:nvSpPr>
        <p:spPr/>
        <p:txBody>
          <a:bodyPr/>
          <a:lstStyle/>
          <a:p>
            <a:fld id="{9138C2A3-5CC3-47A8-BF10-28688FB61B2F}" type="slidenum">
              <a:rPr lang="en-US" smtClean="0"/>
              <a:t>42</a:t>
            </a:fld>
            <a:endParaRPr lang="en-US"/>
          </a:p>
        </p:txBody>
      </p:sp>
    </p:spTree>
    <p:extLst>
      <p:ext uri="{BB962C8B-B14F-4D97-AF65-F5344CB8AC3E}">
        <p14:creationId xmlns:p14="http://schemas.microsoft.com/office/powerpoint/2010/main" val="642447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21" y="118533"/>
            <a:ext cx="11724845" cy="625044"/>
          </a:xfrm>
        </p:spPr>
        <p:txBody>
          <a:bodyPr>
            <a:normAutofit fontScale="90000"/>
          </a:bodyPr>
          <a:lstStyle/>
          <a:p>
            <a:pPr algn="ctr"/>
            <a:r>
              <a:rPr lang="en-US" dirty="0">
                <a:latin typeface="Arial Black" panose="020B0A04020102020204" pitchFamily="34" charset="0"/>
              </a:rPr>
              <a:t>HOW DOES BLOCKCHAIN WORK</a:t>
            </a:r>
          </a:p>
        </p:txBody>
      </p:sp>
      <p:pic>
        <p:nvPicPr>
          <p:cNvPr id="11" name="Content Placeholder 10"/>
          <p:cNvPicPr>
            <a:picLocks noGrp="1" noChangeAspect="1"/>
          </p:cNvPicPr>
          <p:nvPr>
            <p:ph idx="1"/>
          </p:nvPr>
        </p:nvPicPr>
        <p:blipFill rotWithShape="1">
          <a:blip r:embed="rId2">
            <a:extLst>
              <a:ext uri="{28A0092B-C50C-407E-A947-70E740481C1C}">
                <a14:useLocalDpi xmlns:a14="http://schemas.microsoft.com/office/drawing/2010/main" val="0"/>
              </a:ext>
            </a:extLst>
          </a:blip>
          <a:srcRect t="8717" b="2416"/>
          <a:stretch/>
        </p:blipFill>
        <p:spPr>
          <a:xfrm>
            <a:off x="6839210" y="743576"/>
            <a:ext cx="5181967" cy="5902757"/>
          </a:xfrm>
          <a:prstGeom prst="rect">
            <a:avLst/>
          </a:prstGeom>
          <a:ln>
            <a:noFill/>
          </a:ln>
          <a:effectLst>
            <a:softEdge rad="112500"/>
          </a:effectLst>
        </p:spPr>
      </p:pic>
      <p:sp>
        <p:nvSpPr>
          <p:cNvPr id="12" name="TextBox 11"/>
          <p:cNvSpPr txBox="1"/>
          <p:nvPr/>
        </p:nvSpPr>
        <p:spPr>
          <a:xfrm>
            <a:off x="170822" y="550863"/>
            <a:ext cx="6542877" cy="6601807"/>
          </a:xfrm>
          <a:prstGeom prst="rect">
            <a:avLst/>
          </a:prstGeom>
          <a:noFill/>
          <a:ln w="19050">
            <a:solidFill>
              <a:schemeClr val="tx1"/>
            </a:solidFill>
          </a:ln>
        </p:spPr>
        <p:txBody>
          <a:bodyPr wrap="square" rtlCol="0">
            <a:spAutoFit/>
          </a:bodyPr>
          <a:lstStyle/>
          <a:p>
            <a:pPr marL="285750" indent="-285750" algn="just">
              <a:lnSpc>
                <a:spcPct val="150000"/>
              </a:lnSpc>
              <a:buFont typeface="Arial" panose="020B0604020202020204" pitchFamily="34" charset="0"/>
              <a:buChar char="•"/>
            </a:pPr>
            <a:r>
              <a:rPr lang="en-US" b="1" dirty="0"/>
              <a:t>Creation of Transaction</a:t>
            </a:r>
            <a:r>
              <a:rPr lang="en-US" dirty="0"/>
              <a:t>: A user creates a new transaction and signs it with their private key.</a:t>
            </a:r>
          </a:p>
          <a:p>
            <a:pPr marL="285750" indent="-285750" algn="just">
              <a:lnSpc>
                <a:spcPct val="150000"/>
              </a:lnSpc>
              <a:buFont typeface="Arial" panose="020B0604020202020204" pitchFamily="34" charset="0"/>
              <a:buChar char="•"/>
            </a:pPr>
            <a:r>
              <a:rPr lang="en-US" b="1" dirty="0"/>
              <a:t>Propagation of Transaction</a:t>
            </a:r>
            <a:r>
              <a:rPr lang="en-US" dirty="0"/>
              <a:t>: The transaction is broadcasted to the network of nodes for verification and validation.</a:t>
            </a:r>
          </a:p>
          <a:p>
            <a:pPr marL="285750" indent="-285750" algn="just">
              <a:lnSpc>
                <a:spcPct val="150000"/>
              </a:lnSpc>
              <a:buFont typeface="Arial" panose="020B0604020202020204" pitchFamily="34" charset="0"/>
              <a:buChar char="•"/>
            </a:pPr>
            <a:r>
              <a:rPr lang="en-US" b="1" dirty="0"/>
              <a:t>Verification</a:t>
            </a:r>
            <a:r>
              <a:rPr lang="en-US" dirty="0"/>
              <a:t>: The nodes on the network verify that the transaction meets the </a:t>
            </a:r>
            <a:r>
              <a:rPr lang="en-US" dirty="0" err="1"/>
              <a:t>blockchain</a:t>
            </a:r>
            <a:r>
              <a:rPr lang="en-US" dirty="0"/>
              <a:t> protocol's requirements.</a:t>
            </a:r>
          </a:p>
          <a:p>
            <a:pPr marL="285750" indent="-285750" algn="just">
              <a:lnSpc>
                <a:spcPct val="150000"/>
              </a:lnSpc>
              <a:buFont typeface="Arial" panose="020B0604020202020204" pitchFamily="34" charset="0"/>
              <a:buChar char="•"/>
            </a:pPr>
            <a:r>
              <a:rPr lang="en-US" b="1" dirty="0"/>
              <a:t>Inclusion in a Block</a:t>
            </a:r>
            <a:r>
              <a:rPr lang="en-US" dirty="0"/>
              <a:t>: The transaction is grouped together with other verified transactions and added to a block.</a:t>
            </a:r>
          </a:p>
          <a:p>
            <a:pPr marL="285750" indent="-285750" algn="just">
              <a:lnSpc>
                <a:spcPct val="150000"/>
              </a:lnSpc>
              <a:buFont typeface="Arial" panose="020B0604020202020204" pitchFamily="34" charset="0"/>
              <a:buChar char="•"/>
            </a:pPr>
            <a:r>
              <a:rPr lang="en-US" b="1" dirty="0"/>
              <a:t>Consensus</a:t>
            </a:r>
            <a:r>
              <a:rPr lang="en-US" dirty="0"/>
              <a:t>: The block is verified and approved by the network of nodes using a consensus algorithm.</a:t>
            </a:r>
          </a:p>
          <a:p>
            <a:pPr marL="285750" indent="-285750" algn="just">
              <a:lnSpc>
                <a:spcPct val="150000"/>
              </a:lnSpc>
              <a:buFont typeface="Arial" panose="020B0604020202020204" pitchFamily="34" charset="0"/>
              <a:buChar char="•"/>
            </a:pPr>
            <a:r>
              <a:rPr lang="en-US" b="1" dirty="0"/>
              <a:t>Confirmation</a:t>
            </a:r>
            <a:r>
              <a:rPr lang="en-US" dirty="0"/>
              <a:t>: Once the block is added to the </a:t>
            </a:r>
            <a:r>
              <a:rPr lang="en-US" dirty="0" err="1"/>
              <a:t>blockchain</a:t>
            </a:r>
            <a:r>
              <a:rPr lang="en-US" dirty="0"/>
              <a:t>, the transaction is considered confirmed, and the recipient's digital assets or information are transferred to their account.</a:t>
            </a:r>
          </a:p>
          <a:p>
            <a:pPr marL="285750" indent="-285750" algn="just">
              <a:lnSpc>
                <a:spcPct val="150000"/>
              </a:lnSpc>
              <a:buFont typeface="Arial" panose="020B0604020202020204" pitchFamily="34" charset="0"/>
              <a:buChar char="•"/>
            </a:pPr>
            <a:r>
              <a:rPr lang="en-US" b="1" dirty="0"/>
              <a:t>Tamper-Proof</a:t>
            </a:r>
            <a:r>
              <a:rPr lang="en-US" dirty="0"/>
              <a:t>: The transaction is tamper-proof due to the use of cryptography, consensus, and immutability.</a:t>
            </a:r>
          </a:p>
          <a:p>
            <a:endParaRPr lang="en-US" dirty="0"/>
          </a:p>
        </p:txBody>
      </p:sp>
      <p:sp>
        <p:nvSpPr>
          <p:cNvPr id="5" name="Title 1">
            <a:extLst>
              <a:ext uri="{FF2B5EF4-FFF2-40B4-BE49-F238E27FC236}">
                <a16:creationId xmlns:a16="http://schemas.microsoft.com/office/drawing/2014/main" id="{279A5055-1177-456A-B631-E71019CF05F3}"/>
              </a:ext>
            </a:extLst>
          </p:cNvPr>
          <p:cNvSpPr txBox="1">
            <a:spLocks/>
          </p:cNvSpPr>
          <p:nvPr/>
        </p:nvSpPr>
        <p:spPr>
          <a:xfrm>
            <a:off x="0" y="1"/>
            <a:ext cx="12192000" cy="743574"/>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Black" panose="020B0A04020102020204" pitchFamily="34" charset="0"/>
              </a:rPr>
              <a:t>How Does Blockchain Work</a:t>
            </a:r>
          </a:p>
        </p:txBody>
      </p:sp>
      <p:sp>
        <p:nvSpPr>
          <p:cNvPr id="3" name="Slide Number Placeholder 2">
            <a:extLst>
              <a:ext uri="{FF2B5EF4-FFF2-40B4-BE49-F238E27FC236}">
                <a16:creationId xmlns:a16="http://schemas.microsoft.com/office/drawing/2014/main" id="{628AE1BC-5772-494A-A06B-C44B4A59A39B}"/>
              </a:ext>
            </a:extLst>
          </p:cNvPr>
          <p:cNvSpPr>
            <a:spLocks noGrp="1"/>
          </p:cNvSpPr>
          <p:nvPr>
            <p:ph type="sldNum" sz="quarter" idx="12"/>
          </p:nvPr>
        </p:nvSpPr>
        <p:spPr/>
        <p:txBody>
          <a:bodyPr/>
          <a:lstStyle/>
          <a:p>
            <a:fld id="{9138C2A3-5CC3-47A8-BF10-28688FB61B2F}" type="slidenum">
              <a:rPr lang="en-US" smtClean="0"/>
              <a:t>43</a:t>
            </a:fld>
            <a:endParaRPr lang="en-US"/>
          </a:p>
        </p:txBody>
      </p:sp>
    </p:spTree>
    <p:extLst>
      <p:ext uri="{BB962C8B-B14F-4D97-AF65-F5344CB8AC3E}">
        <p14:creationId xmlns:p14="http://schemas.microsoft.com/office/powerpoint/2010/main" val="172804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90689"/>
          </a:xfrm>
          <a:solidFill>
            <a:schemeClr val="tx1">
              <a:lumMod val="95000"/>
              <a:lumOff val="5000"/>
            </a:schemeClr>
          </a:solidFill>
        </p:spPr>
        <p:txBody>
          <a:bodyPr/>
          <a:lstStyle/>
          <a:p>
            <a:pPr algn="ctr"/>
            <a:r>
              <a:rPr lang="en-US" b="1" dirty="0">
                <a:solidFill>
                  <a:schemeClr val="bg1"/>
                </a:solidFill>
                <a:latin typeface="Arial Black" panose="020B0A04020102020204" pitchFamily="34" charset="0"/>
              </a:rPr>
              <a:t>Transaction on the Blockchain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0805" y="1825625"/>
            <a:ext cx="9144000" cy="4351338"/>
          </a:xfrm>
        </p:spPr>
      </p:pic>
      <p:sp>
        <p:nvSpPr>
          <p:cNvPr id="3" name="Slide Number Placeholder 2">
            <a:extLst>
              <a:ext uri="{FF2B5EF4-FFF2-40B4-BE49-F238E27FC236}">
                <a16:creationId xmlns:a16="http://schemas.microsoft.com/office/drawing/2014/main" id="{F86BA350-A1E6-4A5F-B694-40E722F27C3D}"/>
              </a:ext>
            </a:extLst>
          </p:cNvPr>
          <p:cNvSpPr>
            <a:spLocks noGrp="1"/>
          </p:cNvSpPr>
          <p:nvPr>
            <p:ph type="sldNum" sz="quarter" idx="12"/>
          </p:nvPr>
        </p:nvSpPr>
        <p:spPr/>
        <p:txBody>
          <a:bodyPr/>
          <a:lstStyle/>
          <a:p>
            <a:fld id="{9138C2A3-5CC3-47A8-BF10-28688FB61B2F}" type="slidenum">
              <a:rPr lang="en-US" smtClean="0"/>
              <a:t>44</a:t>
            </a:fld>
            <a:endParaRPr lang="en-US"/>
          </a:p>
        </p:txBody>
      </p:sp>
    </p:spTree>
    <p:extLst>
      <p:ext uri="{BB962C8B-B14F-4D97-AF65-F5344CB8AC3E}">
        <p14:creationId xmlns:p14="http://schemas.microsoft.com/office/powerpoint/2010/main" val="1576985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tx1">
              <a:lumMod val="95000"/>
              <a:lumOff val="5000"/>
            </a:schemeClr>
          </a:solidFill>
        </p:spPr>
        <p:txBody>
          <a:bodyPr/>
          <a:lstStyle/>
          <a:p>
            <a:pPr algn="ctr"/>
            <a:r>
              <a:rPr lang="en-US" b="1" dirty="0">
                <a:solidFill>
                  <a:schemeClr val="bg1"/>
                </a:solidFill>
                <a:latin typeface="Arial Black" panose="020B0A04020102020204" pitchFamily="34" charset="0"/>
              </a:rPr>
              <a:t>Collaborative Project Ecosystem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3562" y="2172494"/>
            <a:ext cx="8524875" cy="3657600"/>
          </a:xfrm>
        </p:spPr>
      </p:pic>
      <p:sp>
        <p:nvSpPr>
          <p:cNvPr id="3" name="Slide Number Placeholder 2">
            <a:extLst>
              <a:ext uri="{FF2B5EF4-FFF2-40B4-BE49-F238E27FC236}">
                <a16:creationId xmlns:a16="http://schemas.microsoft.com/office/drawing/2014/main" id="{3CC13545-C767-451C-B2C7-942357A9D913}"/>
              </a:ext>
            </a:extLst>
          </p:cNvPr>
          <p:cNvSpPr>
            <a:spLocks noGrp="1"/>
          </p:cNvSpPr>
          <p:nvPr>
            <p:ph type="sldNum" sz="quarter" idx="12"/>
          </p:nvPr>
        </p:nvSpPr>
        <p:spPr/>
        <p:txBody>
          <a:bodyPr/>
          <a:lstStyle/>
          <a:p>
            <a:fld id="{9138C2A3-5CC3-47A8-BF10-28688FB61B2F}" type="slidenum">
              <a:rPr lang="en-US" smtClean="0"/>
              <a:t>45</a:t>
            </a:fld>
            <a:endParaRPr lang="en-US"/>
          </a:p>
        </p:txBody>
      </p:sp>
    </p:spTree>
    <p:extLst>
      <p:ext uri="{BB962C8B-B14F-4D97-AF65-F5344CB8AC3E}">
        <p14:creationId xmlns:p14="http://schemas.microsoft.com/office/powerpoint/2010/main" val="31714491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rgbClr val="00B0F0"/>
          </a:solidFill>
        </p:spPr>
        <p:txBody>
          <a:bodyPr/>
          <a:lstStyle/>
          <a:p>
            <a:pPr algn="ctr"/>
            <a:r>
              <a:rPr lang="en-US" b="1" dirty="0">
                <a:solidFill>
                  <a:schemeClr val="bg1"/>
                </a:solidFill>
                <a:latin typeface="+mn-lt"/>
              </a:rPr>
              <a:t>Recap on Blockchain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1471" y="1690688"/>
            <a:ext cx="10206682" cy="4689475"/>
          </a:xfrm>
        </p:spPr>
      </p:pic>
      <p:sp>
        <p:nvSpPr>
          <p:cNvPr id="3" name="Slide Number Placeholder 2">
            <a:extLst>
              <a:ext uri="{FF2B5EF4-FFF2-40B4-BE49-F238E27FC236}">
                <a16:creationId xmlns:a16="http://schemas.microsoft.com/office/drawing/2014/main" id="{90EC54FF-D2D8-4163-BDD0-D99D4AE60356}"/>
              </a:ext>
            </a:extLst>
          </p:cNvPr>
          <p:cNvSpPr>
            <a:spLocks noGrp="1"/>
          </p:cNvSpPr>
          <p:nvPr>
            <p:ph type="sldNum" sz="quarter" idx="12"/>
          </p:nvPr>
        </p:nvSpPr>
        <p:spPr/>
        <p:txBody>
          <a:bodyPr/>
          <a:lstStyle/>
          <a:p>
            <a:fld id="{9138C2A3-5CC3-47A8-BF10-28688FB61B2F}" type="slidenum">
              <a:rPr lang="en-US" smtClean="0"/>
              <a:t>46</a:t>
            </a:fld>
            <a:endParaRPr lang="en-US"/>
          </a:p>
        </p:txBody>
      </p:sp>
    </p:spTree>
    <p:extLst>
      <p:ext uri="{BB962C8B-B14F-4D97-AF65-F5344CB8AC3E}">
        <p14:creationId xmlns:p14="http://schemas.microsoft.com/office/powerpoint/2010/main" val="2364491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rgbClr val="00B0F0"/>
          </a:solidFill>
        </p:spPr>
        <p:txBody>
          <a:bodyPr/>
          <a:lstStyle/>
          <a:p>
            <a:pPr algn="ctr"/>
            <a:r>
              <a:rPr lang="en-US" b="1" dirty="0">
                <a:solidFill>
                  <a:schemeClr val="bg1"/>
                </a:solidFill>
                <a:latin typeface="+mn-lt"/>
              </a:rPr>
              <a:t>Recap Benefits of Blockchain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8467" y="1825625"/>
            <a:ext cx="6104466" cy="4351338"/>
          </a:xfrm>
        </p:spPr>
      </p:pic>
      <p:sp>
        <p:nvSpPr>
          <p:cNvPr id="3" name="Slide Number Placeholder 2">
            <a:extLst>
              <a:ext uri="{FF2B5EF4-FFF2-40B4-BE49-F238E27FC236}">
                <a16:creationId xmlns:a16="http://schemas.microsoft.com/office/drawing/2014/main" id="{5F0B94D5-3CD4-4633-AFE8-A0C890597E0E}"/>
              </a:ext>
            </a:extLst>
          </p:cNvPr>
          <p:cNvSpPr>
            <a:spLocks noGrp="1"/>
          </p:cNvSpPr>
          <p:nvPr>
            <p:ph type="sldNum" sz="quarter" idx="12"/>
          </p:nvPr>
        </p:nvSpPr>
        <p:spPr/>
        <p:txBody>
          <a:bodyPr/>
          <a:lstStyle/>
          <a:p>
            <a:fld id="{9138C2A3-5CC3-47A8-BF10-28688FB61B2F}" type="slidenum">
              <a:rPr lang="en-US" smtClean="0"/>
              <a:t>47</a:t>
            </a:fld>
            <a:endParaRPr lang="en-US"/>
          </a:p>
        </p:txBody>
      </p:sp>
    </p:spTree>
    <p:extLst>
      <p:ext uri="{BB962C8B-B14F-4D97-AF65-F5344CB8AC3E}">
        <p14:creationId xmlns:p14="http://schemas.microsoft.com/office/powerpoint/2010/main" val="10240296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rgbClr val="00B0F0"/>
          </a:solidFill>
        </p:spPr>
        <p:txBody>
          <a:bodyPr>
            <a:normAutofit/>
          </a:bodyPr>
          <a:lstStyle/>
          <a:p>
            <a:pPr algn="ctr"/>
            <a:r>
              <a:rPr lang="en-US" sz="3600" b="1" dirty="0">
                <a:solidFill>
                  <a:schemeClr val="bg1"/>
                </a:solidFill>
                <a:latin typeface="+mn-lt"/>
              </a:rPr>
              <a:t>Benefits of Blockchain to the Construction Industry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500" y="2572544"/>
            <a:ext cx="9525000" cy="2857500"/>
          </a:xfrm>
        </p:spPr>
      </p:pic>
      <p:sp>
        <p:nvSpPr>
          <p:cNvPr id="3" name="Slide Number Placeholder 2">
            <a:extLst>
              <a:ext uri="{FF2B5EF4-FFF2-40B4-BE49-F238E27FC236}">
                <a16:creationId xmlns:a16="http://schemas.microsoft.com/office/drawing/2014/main" id="{024F3D93-1F7F-4E31-8124-7B556C9FAE44}"/>
              </a:ext>
            </a:extLst>
          </p:cNvPr>
          <p:cNvSpPr>
            <a:spLocks noGrp="1"/>
          </p:cNvSpPr>
          <p:nvPr>
            <p:ph type="sldNum" sz="quarter" idx="12"/>
          </p:nvPr>
        </p:nvSpPr>
        <p:spPr/>
        <p:txBody>
          <a:bodyPr/>
          <a:lstStyle/>
          <a:p>
            <a:fld id="{9138C2A3-5CC3-47A8-BF10-28688FB61B2F}" type="slidenum">
              <a:rPr lang="en-US" smtClean="0"/>
              <a:t>48</a:t>
            </a:fld>
            <a:endParaRPr lang="en-US"/>
          </a:p>
        </p:txBody>
      </p:sp>
    </p:spTree>
    <p:extLst>
      <p:ext uri="{BB962C8B-B14F-4D97-AF65-F5344CB8AC3E}">
        <p14:creationId xmlns:p14="http://schemas.microsoft.com/office/powerpoint/2010/main" val="3631396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500" y="2577306"/>
            <a:ext cx="9525000" cy="2847975"/>
          </a:xfrm>
        </p:spPr>
      </p:pic>
      <p:sp>
        <p:nvSpPr>
          <p:cNvPr id="5" name="Title 1">
            <a:extLst>
              <a:ext uri="{FF2B5EF4-FFF2-40B4-BE49-F238E27FC236}">
                <a16:creationId xmlns:a16="http://schemas.microsoft.com/office/drawing/2014/main" id="{EABEB24D-B218-4945-B388-44C09B2E245D}"/>
              </a:ext>
            </a:extLst>
          </p:cNvPr>
          <p:cNvSpPr>
            <a:spLocks noGrp="1"/>
          </p:cNvSpPr>
          <p:nvPr>
            <p:ph type="title"/>
          </p:nvPr>
        </p:nvSpPr>
        <p:spPr>
          <a:xfrm>
            <a:off x="0" y="1"/>
            <a:ext cx="12192000" cy="1690688"/>
          </a:xfrm>
          <a:solidFill>
            <a:srgbClr val="00B0F0"/>
          </a:solidFill>
        </p:spPr>
        <p:txBody>
          <a:bodyPr>
            <a:normAutofit/>
          </a:bodyPr>
          <a:lstStyle/>
          <a:p>
            <a:pPr algn="ctr"/>
            <a:r>
              <a:rPr lang="en-US" sz="3600" b="1" dirty="0">
                <a:solidFill>
                  <a:schemeClr val="bg1"/>
                </a:solidFill>
                <a:latin typeface="+mn-lt"/>
              </a:rPr>
              <a:t>Benefits of Blockchain to the Construction Industry </a:t>
            </a:r>
            <a:r>
              <a:rPr lang="en-US" sz="3600" b="1" dirty="0" err="1">
                <a:solidFill>
                  <a:schemeClr val="bg1"/>
                </a:solidFill>
                <a:latin typeface="+mn-lt"/>
              </a:rPr>
              <a:t>contd</a:t>
            </a:r>
            <a:r>
              <a:rPr lang="en-US" sz="3600" b="1" dirty="0">
                <a:solidFill>
                  <a:schemeClr val="bg1"/>
                </a:solidFill>
                <a:latin typeface="+mn-lt"/>
              </a:rPr>
              <a:t>…</a:t>
            </a:r>
          </a:p>
        </p:txBody>
      </p:sp>
      <p:sp>
        <p:nvSpPr>
          <p:cNvPr id="2" name="Slide Number Placeholder 1">
            <a:extLst>
              <a:ext uri="{FF2B5EF4-FFF2-40B4-BE49-F238E27FC236}">
                <a16:creationId xmlns:a16="http://schemas.microsoft.com/office/drawing/2014/main" id="{9A0ADD31-4B18-4BE8-AC5F-E03656C9B7D6}"/>
              </a:ext>
            </a:extLst>
          </p:cNvPr>
          <p:cNvSpPr>
            <a:spLocks noGrp="1"/>
          </p:cNvSpPr>
          <p:nvPr>
            <p:ph type="sldNum" sz="quarter" idx="12"/>
          </p:nvPr>
        </p:nvSpPr>
        <p:spPr/>
        <p:txBody>
          <a:bodyPr/>
          <a:lstStyle/>
          <a:p>
            <a:fld id="{9138C2A3-5CC3-47A8-BF10-28688FB61B2F}" type="slidenum">
              <a:rPr lang="en-US" smtClean="0"/>
              <a:t>49</a:t>
            </a:fld>
            <a:endParaRPr lang="en-US"/>
          </a:p>
        </p:txBody>
      </p:sp>
    </p:spTree>
    <p:extLst>
      <p:ext uri="{BB962C8B-B14F-4D97-AF65-F5344CB8AC3E}">
        <p14:creationId xmlns:p14="http://schemas.microsoft.com/office/powerpoint/2010/main" val="3974026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992" y="0"/>
            <a:ext cx="12929235" cy="1032934"/>
          </a:xfrm>
          <a:solidFill>
            <a:schemeClr val="tx1">
              <a:lumMod val="85000"/>
              <a:lumOff val="15000"/>
            </a:schemeClr>
          </a:solidFill>
        </p:spPr>
        <p:txBody>
          <a:bodyPr>
            <a:normAutofit/>
          </a:bodyPr>
          <a:lstStyle/>
          <a:p>
            <a:r>
              <a:rPr lang="en-US" sz="3200" dirty="0">
                <a:solidFill>
                  <a:schemeClr val="bg1"/>
                </a:solidFill>
                <a:latin typeface="Arial Black" panose="020B0A04020102020204" pitchFamily="34" charset="0"/>
              </a:rPr>
              <a:t>Africa – Value of Construction Projects by Sector</a:t>
            </a:r>
          </a:p>
        </p:txBody>
      </p:sp>
      <p:sp>
        <p:nvSpPr>
          <p:cNvPr id="3" name="Content Placeholder 2"/>
          <p:cNvSpPr>
            <a:spLocks noGrp="1"/>
          </p:cNvSpPr>
          <p:nvPr>
            <p:ph idx="1"/>
          </p:nvPr>
        </p:nvSpPr>
        <p:spPr>
          <a:xfrm>
            <a:off x="93133" y="1825624"/>
            <a:ext cx="5503333" cy="4930775"/>
          </a:xfrm>
        </p:spPr>
        <p:txBody>
          <a:bodyPr>
            <a:normAutofit fontScale="92500" lnSpcReduction="20000"/>
          </a:bodyPr>
          <a:lstStyle/>
          <a:p>
            <a:pPr>
              <a:lnSpc>
                <a:spcPct val="160000"/>
              </a:lnSpc>
            </a:pPr>
            <a:r>
              <a:rPr lang="en-US" sz="2100" dirty="0">
                <a:highlight>
                  <a:srgbClr val="FFFF00"/>
                </a:highlight>
                <a:latin typeface="Arial Black" panose="020B0A04020102020204" pitchFamily="34" charset="0"/>
              </a:rPr>
              <a:t>Real estate projects in Africa were valued at nearly 143 billion U.S. dollars in 2020.</a:t>
            </a:r>
          </a:p>
          <a:p>
            <a:pPr>
              <a:lnSpc>
                <a:spcPct val="160000"/>
              </a:lnSpc>
            </a:pPr>
            <a:r>
              <a:rPr lang="en-US" sz="2100" dirty="0">
                <a:latin typeface="Arial Black" panose="020B0A04020102020204" pitchFamily="34" charset="0"/>
              </a:rPr>
              <a:t>Commercial construction had projects exceeding a total value of 118 billion U.S. dollars.</a:t>
            </a:r>
          </a:p>
          <a:p>
            <a:pPr>
              <a:lnSpc>
                <a:spcPct val="160000"/>
              </a:lnSpc>
            </a:pPr>
            <a:r>
              <a:rPr lang="en-US" sz="2100" dirty="0">
                <a:latin typeface="Arial Black" panose="020B0A04020102020204" pitchFamily="34" charset="0"/>
              </a:rPr>
              <a:t>Projects in industrial construction were valued at some 21.6 billion U.S. dollars.</a:t>
            </a:r>
          </a:p>
          <a:p>
            <a:pPr>
              <a:lnSpc>
                <a:spcPct val="160000"/>
              </a:lnSpc>
            </a:pPr>
            <a:r>
              <a:rPr lang="en-US" sz="1900" dirty="0">
                <a:latin typeface="Arial Black" panose="020B0A04020102020204" pitchFamily="34" charset="0"/>
              </a:rPr>
              <a:t>Cultural real estate had projects worth around 300 million U.S. dollars.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825625"/>
            <a:ext cx="6375898" cy="4538133"/>
          </a:xfrm>
          <a:prstGeom prst="rect">
            <a:avLst/>
          </a:prstGeom>
        </p:spPr>
      </p:pic>
    </p:spTree>
    <p:extLst>
      <p:ext uri="{BB962C8B-B14F-4D97-AF65-F5344CB8AC3E}">
        <p14:creationId xmlns:p14="http://schemas.microsoft.com/office/powerpoint/2010/main" val="30668003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500" y="2582069"/>
            <a:ext cx="9525000" cy="2838450"/>
          </a:xfrm>
        </p:spPr>
      </p:pic>
      <p:sp>
        <p:nvSpPr>
          <p:cNvPr id="5" name="Title 1">
            <a:extLst>
              <a:ext uri="{FF2B5EF4-FFF2-40B4-BE49-F238E27FC236}">
                <a16:creationId xmlns:a16="http://schemas.microsoft.com/office/drawing/2014/main" id="{2E8BF7AC-E8FA-4A76-8774-A9C6982CFCE4}"/>
              </a:ext>
            </a:extLst>
          </p:cNvPr>
          <p:cNvSpPr>
            <a:spLocks noGrp="1"/>
          </p:cNvSpPr>
          <p:nvPr>
            <p:ph type="title"/>
          </p:nvPr>
        </p:nvSpPr>
        <p:spPr>
          <a:xfrm>
            <a:off x="0" y="1"/>
            <a:ext cx="12192000" cy="1690688"/>
          </a:xfrm>
          <a:solidFill>
            <a:srgbClr val="00B0F0"/>
          </a:solidFill>
        </p:spPr>
        <p:txBody>
          <a:bodyPr>
            <a:normAutofit/>
          </a:bodyPr>
          <a:lstStyle/>
          <a:p>
            <a:pPr algn="ctr"/>
            <a:r>
              <a:rPr lang="en-US" sz="3600" b="1" dirty="0">
                <a:solidFill>
                  <a:schemeClr val="bg1"/>
                </a:solidFill>
                <a:latin typeface="+mn-lt"/>
              </a:rPr>
              <a:t>Benefits of Blockchain to the Construction Industry </a:t>
            </a:r>
            <a:r>
              <a:rPr lang="en-US" sz="3600" b="1" dirty="0" err="1">
                <a:solidFill>
                  <a:schemeClr val="bg1"/>
                </a:solidFill>
                <a:latin typeface="+mn-lt"/>
              </a:rPr>
              <a:t>contd</a:t>
            </a:r>
            <a:r>
              <a:rPr lang="en-US" sz="3600" b="1" dirty="0">
                <a:solidFill>
                  <a:schemeClr val="bg1"/>
                </a:solidFill>
                <a:latin typeface="+mn-lt"/>
              </a:rPr>
              <a:t>…</a:t>
            </a:r>
          </a:p>
        </p:txBody>
      </p:sp>
      <p:sp>
        <p:nvSpPr>
          <p:cNvPr id="2" name="Slide Number Placeholder 1">
            <a:extLst>
              <a:ext uri="{FF2B5EF4-FFF2-40B4-BE49-F238E27FC236}">
                <a16:creationId xmlns:a16="http://schemas.microsoft.com/office/drawing/2014/main" id="{64362AD4-F901-4C67-9F6F-C2E0415F12DF}"/>
              </a:ext>
            </a:extLst>
          </p:cNvPr>
          <p:cNvSpPr>
            <a:spLocks noGrp="1"/>
          </p:cNvSpPr>
          <p:nvPr>
            <p:ph type="sldNum" sz="quarter" idx="12"/>
          </p:nvPr>
        </p:nvSpPr>
        <p:spPr/>
        <p:txBody>
          <a:bodyPr/>
          <a:lstStyle/>
          <a:p>
            <a:fld id="{9138C2A3-5CC3-47A8-BF10-28688FB61B2F}" type="slidenum">
              <a:rPr lang="en-US" smtClean="0"/>
              <a:t>50</a:t>
            </a:fld>
            <a:endParaRPr lang="en-US"/>
          </a:p>
        </p:txBody>
      </p:sp>
    </p:spTree>
    <p:extLst>
      <p:ext uri="{BB962C8B-B14F-4D97-AF65-F5344CB8AC3E}">
        <p14:creationId xmlns:p14="http://schemas.microsoft.com/office/powerpoint/2010/main" val="27964570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500" y="2572544"/>
            <a:ext cx="9525000" cy="2857500"/>
          </a:xfrm>
        </p:spPr>
      </p:pic>
      <p:sp>
        <p:nvSpPr>
          <p:cNvPr id="5" name="Title 1">
            <a:extLst>
              <a:ext uri="{FF2B5EF4-FFF2-40B4-BE49-F238E27FC236}">
                <a16:creationId xmlns:a16="http://schemas.microsoft.com/office/drawing/2014/main" id="{288AFC13-CC18-41B3-A06D-FB9A173357DD}"/>
              </a:ext>
            </a:extLst>
          </p:cNvPr>
          <p:cNvSpPr>
            <a:spLocks noGrp="1"/>
          </p:cNvSpPr>
          <p:nvPr>
            <p:ph type="title"/>
          </p:nvPr>
        </p:nvSpPr>
        <p:spPr>
          <a:xfrm>
            <a:off x="0" y="0"/>
            <a:ext cx="12192000" cy="1690689"/>
          </a:xfrm>
          <a:solidFill>
            <a:srgbClr val="00B0F0"/>
          </a:solidFill>
        </p:spPr>
        <p:txBody>
          <a:bodyPr>
            <a:normAutofit/>
          </a:bodyPr>
          <a:lstStyle/>
          <a:p>
            <a:pPr algn="ctr"/>
            <a:r>
              <a:rPr lang="en-US" sz="3600" b="1" dirty="0">
                <a:solidFill>
                  <a:schemeClr val="bg1"/>
                </a:solidFill>
                <a:latin typeface="+mn-lt"/>
              </a:rPr>
              <a:t>Benefits of Blockchain to the Construction Industry </a:t>
            </a:r>
            <a:r>
              <a:rPr lang="en-US" sz="3600" b="1" dirty="0" err="1">
                <a:solidFill>
                  <a:schemeClr val="bg1"/>
                </a:solidFill>
                <a:latin typeface="+mn-lt"/>
              </a:rPr>
              <a:t>contd</a:t>
            </a:r>
            <a:r>
              <a:rPr lang="en-US" sz="3600" b="1" dirty="0">
                <a:solidFill>
                  <a:schemeClr val="bg1"/>
                </a:solidFill>
                <a:latin typeface="+mn-lt"/>
              </a:rPr>
              <a:t>…</a:t>
            </a:r>
          </a:p>
        </p:txBody>
      </p:sp>
      <p:sp>
        <p:nvSpPr>
          <p:cNvPr id="2" name="Slide Number Placeholder 1">
            <a:extLst>
              <a:ext uri="{FF2B5EF4-FFF2-40B4-BE49-F238E27FC236}">
                <a16:creationId xmlns:a16="http://schemas.microsoft.com/office/drawing/2014/main" id="{980D759B-DBD7-4E3C-B9A0-78027AFB958D}"/>
              </a:ext>
            </a:extLst>
          </p:cNvPr>
          <p:cNvSpPr>
            <a:spLocks noGrp="1"/>
          </p:cNvSpPr>
          <p:nvPr>
            <p:ph type="sldNum" sz="quarter" idx="12"/>
          </p:nvPr>
        </p:nvSpPr>
        <p:spPr/>
        <p:txBody>
          <a:bodyPr/>
          <a:lstStyle/>
          <a:p>
            <a:fld id="{9138C2A3-5CC3-47A8-BF10-28688FB61B2F}" type="slidenum">
              <a:rPr lang="en-US" smtClean="0"/>
              <a:t>51</a:t>
            </a:fld>
            <a:endParaRPr lang="en-US"/>
          </a:p>
        </p:txBody>
      </p:sp>
    </p:spTree>
    <p:extLst>
      <p:ext uri="{BB962C8B-B14F-4D97-AF65-F5344CB8AC3E}">
        <p14:creationId xmlns:p14="http://schemas.microsoft.com/office/powerpoint/2010/main" val="1533095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500" y="2577306"/>
            <a:ext cx="9525000" cy="2847975"/>
          </a:xfrm>
        </p:spPr>
      </p:pic>
      <p:sp>
        <p:nvSpPr>
          <p:cNvPr id="5" name="Title 1">
            <a:extLst>
              <a:ext uri="{FF2B5EF4-FFF2-40B4-BE49-F238E27FC236}">
                <a16:creationId xmlns:a16="http://schemas.microsoft.com/office/drawing/2014/main" id="{A09A8C88-5FBB-4027-BA20-3F83FE3FE263}"/>
              </a:ext>
            </a:extLst>
          </p:cNvPr>
          <p:cNvSpPr>
            <a:spLocks noGrp="1"/>
          </p:cNvSpPr>
          <p:nvPr>
            <p:ph type="title"/>
          </p:nvPr>
        </p:nvSpPr>
        <p:spPr>
          <a:xfrm>
            <a:off x="0" y="1"/>
            <a:ext cx="12192000" cy="1690688"/>
          </a:xfrm>
          <a:solidFill>
            <a:srgbClr val="00B0F0"/>
          </a:solidFill>
        </p:spPr>
        <p:txBody>
          <a:bodyPr>
            <a:normAutofit/>
          </a:bodyPr>
          <a:lstStyle/>
          <a:p>
            <a:pPr algn="ctr"/>
            <a:r>
              <a:rPr lang="en-US" sz="3600" b="1" dirty="0">
                <a:solidFill>
                  <a:schemeClr val="bg1"/>
                </a:solidFill>
                <a:latin typeface="+mn-lt"/>
              </a:rPr>
              <a:t>Benefits of Blockchain to the Construction Industry </a:t>
            </a:r>
            <a:r>
              <a:rPr lang="en-US" sz="3600" b="1" dirty="0" err="1">
                <a:solidFill>
                  <a:schemeClr val="bg1"/>
                </a:solidFill>
                <a:latin typeface="+mn-lt"/>
              </a:rPr>
              <a:t>contd</a:t>
            </a:r>
            <a:r>
              <a:rPr lang="en-US" sz="3600" b="1" dirty="0">
                <a:solidFill>
                  <a:schemeClr val="bg1"/>
                </a:solidFill>
                <a:latin typeface="+mn-lt"/>
              </a:rPr>
              <a:t>…</a:t>
            </a:r>
          </a:p>
        </p:txBody>
      </p:sp>
      <p:sp>
        <p:nvSpPr>
          <p:cNvPr id="2" name="Slide Number Placeholder 1">
            <a:extLst>
              <a:ext uri="{FF2B5EF4-FFF2-40B4-BE49-F238E27FC236}">
                <a16:creationId xmlns:a16="http://schemas.microsoft.com/office/drawing/2014/main" id="{E3BD549F-FC92-4CB8-9753-20FB07EABC07}"/>
              </a:ext>
            </a:extLst>
          </p:cNvPr>
          <p:cNvSpPr>
            <a:spLocks noGrp="1"/>
          </p:cNvSpPr>
          <p:nvPr>
            <p:ph type="sldNum" sz="quarter" idx="12"/>
          </p:nvPr>
        </p:nvSpPr>
        <p:spPr/>
        <p:txBody>
          <a:bodyPr/>
          <a:lstStyle/>
          <a:p>
            <a:fld id="{9138C2A3-5CC3-47A8-BF10-28688FB61B2F}" type="slidenum">
              <a:rPr lang="en-US" smtClean="0"/>
              <a:t>52</a:t>
            </a:fld>
            <a:endParaRPr lang="en-US"/>
          </a:p>
        </p:txBody>
      </p:sp>
    </p:spTree>
    <p:extLst>
      <p:ext uri="{BB962C8B-B14F-4D97-AF65-F5344CB8AC3E}">
        <p14:creationId xmlns:p14="http://schemas.microsoft.com/office/powerpoint/2010/main" val="34488234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500" y="2563019"/>
            <a:ext cx="9525000" cy="2876550"/>
          </a:xfrm>
        </p:spPr>
      </p:pic>
      <p:sp>
        <p:nvSpPr>
          <p:cNvPr id="5" name="Title 1">
            <a:extLst>
              <a:ext uri="{FF2B5EF4-FFF2-40B4-BE49-F238E27FC236}">
                <a16:creationId xmlns:a16="http://schemas.microsoft.com/office/drawing/2014/main" id="{072B5CAD-D316-4CE7-A384-11CAD69B638C}"/>
              </a:ext>
            </a:extLst>
          </p:cNvPr>
          <p:cNvSpPr>
            <a:spLocks noGrp="1"/>
          </p:cNvSpPr>
          <p:nvPr>
            <p:ph type="title"/>
          </p:nvPr>
        </p:nvSpPr>
        <p:spPr>
          <a:xfrm>
            <a:off x="0" y="1"/>
            <a:ext cx="12192000" cy="1690688"/>
          </a:xfrm>
          <a:solidFill>
            <a:srgbClr val="00B0F0"/>
          </a:solidFill>
        </p:spPr>
        <p:txBody>
          <a:bodyPr>
            <a:normAutofit/>
          </a:bodyPr>
          <a:lstStyle/>
          <a:p>
            <a:pPr algn="ctr"/>
            <a:r>
              <a:rPr lang="en-US" sz="3600" b="1" dirty="0">
                <a:solidFill>
                  <a:schemeClr val="bg1"/>
                </a:solidFill>
                <a:latin typeface="+mn-lt"/>
              </a:rPr>
              <a:t>Benefits of Blockchain to the Construction Industry </a:t>
            </a:r>
            <a:r>
              <a:rPr lang="en-US" sz="3600" b="1" dirty="0" err="1">
                <a:solidFill>
                  <a:schemeClr val="bg1"/>
                </a:solidFill>
                <a:latin typeface="+mn-lt"/>
              </a:rPr>
              <a:t>contd</a:t>
            </a:r>
            <a:r>
              <a:rPr lang="en-US" sz="3600" b="1" dirty="0">
                <a:solidFill>
                  <a:schemeClr val="bg1"/>
                </a:solidFill>
                <a:latin typeface="+mn-lt"/>
              </a:rPr>
              <a:t>…</a:t>
            </a:r>
          </a:p>
        </p:txBody>
      </p:sp>
      <p:sp>
        <p:nvSpPr>
          <p:cNvPr id="2" name="Slide Number Placeholder 1">
            <a:extLst>
              <a:ext uri="{FF2B5EF4-FFF2-40B4-BE49-F238E27FC236}">
                <a16:creationId xmlns:a16="http://schemas.microsoft.com/office/drawing/2014/main" id="{601B8A8D-0B07-4734-B015-AD2D69029CAD}"/>
              </a:ext>
            </a:extLst>
          </p:cNvPr>
          <p:cNvSpPr>
            <a:spLocks noGrp="1"/>
          </p:cNvSpPr>
          <p:nvPr>
            <p:ph type="sldNum" sz="quarter" idx="12"/>
          </p:nvPr>
        </p:nvSpPr>
        <p:spPr/>
        <p:txBody>
          <a:bodyPr/>
          <a:lstStyle/>
          <a:p>
            <a:fld id="{9138C2A3-5CC3-47A8-BF10-28688FB61B2F}" type="slidenum">
              <a:rPr lang="en-US" smtClean="0"/>
              <a:t>53</a:t>
            </a:fld>
            <a:endParaRPr lang="en-US"/>
          </a:p>
        </p:txBody>
      </p:sp>
    </p:spTree>
    <p:extLst>
      <p:ext uri="{BB962C8B-B14F-4D97-AF65-F5344CB8AC3E}">
        <p14:creationId xmlns:p14="http://schemas.microsoft.com/office/powerpoint/2010/main" val="3652080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4666" r="11475" b="13146"/>
          <a:stretch/>
        </p:blipFill>
        <p:spPr>
          <a:xfrm>
            <a:off x="838199" y="1941534"/>
            <a:ext cx="10515599" cy="4434214"/>
          </a:xfrm>
        </p:spPr>
      </p:pic>
      <p:sp>
        <p:nvSpPr>
          <p:cNvPr id="5" name="Title 1">
            <a:extLst>
              <a:ext uri="{FF2B5EF4-FFF2-40B4-BE49-F238E27FC236}">
                <a16:creationId xmlns:a16="http://schemas.microsoft.com/office/drawing/2014/main" id="{8B64B234-F7C2-4327-80B7-53C6FC8AAE1C}"/>
              </a:ext>
            </a:extLst>
          </p:cNvPr>
          <p:cNvSpPr txBox="1">
            <a:spLocks noGrp="1"/>
          </p:cNvSpPr>
          <p:nvPr>
            <p:ph type="title"/>
          </p:nvPr>
        </p:nvSpPr>
        <p:spPr>
          <a:xfrm>
            <a:off x="838200" y="365125"/>
            <a:ext cx="10515600" cy="1325563"/>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Black" panose="020B0A04020102020204" pitchFamily="34" charset="0"/>
              </a:rPr>
              <a:t>Leading Applications of Blockchain</a:t>
            </a:r>
          </a:p>
        </p:txBody>
      </p:sp>
      <p:sp>
        <p:nvSpPr>
          <p:cNvPr id="2" name="Slide Number Placeholder 1">
            <a:extLst>
              <a:ext uri="{FF2B5EF4-FFF2-40B4-BE49-F238E27FC236}">
                <a16:creationId xmlns:a16="http://schemas.microsoft.com/office/drawing/2014/main" id="{46BFFB3C-CE69-4F20-A00D-F6E51FA28B55}"/>
              </a:ext>
            </a:extLst>
          </p:cNvPr>
          <p:cNvSpPr>
            <a:spLocks noGrp="1"/>
          </p:cNvSpPr>
          <p:nvPr>
            <p:ph type="sldNum" sz="quarter" idx="12"/>
          </p:nvPr>
        </p:nvSpPr>
        <p:spPr/>
        <p:txBody>
          <a:bodyPr/>
          <a:lstStyle/>
          <a:p>
            <a:fld id="{9138C2A3-5CC3-47A8-BF10-28688FB61B2F}" type="slidenum">
              <a:rPr lang="en-US" smtClean="0"/>
              <a:t>54</a:t>
            </a:fld>
            <a:endParaRPr lang="en-US"/>
          </a:p>
        </p:txBody>
      </p:sp>
    </p:spTree>
    <p:extLst>
      <p:ext uri="{BB962C8B-B14F-4D97-AF65-F5344CB8AC3E}">
        <p14:creationId xmlns:p14="http://schemas.microsoft.com/office/powerpoint/2010/main" val="4240944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tx1"/>
          </a:solidFill>
        </p:spPr>
        <p:txBody>
          <a:bodyPr>
            <a:normAutofit/>
          </a:bodyPr>
          <a:lstStyle/>
          <a:p>
            <a:pPr algn="ctr"/>
            <a:r>
              <a:rPr lang="en-US" sz="4000" b="1" dirty="0">
                <a:solidFill>
                  <a:schemeClr val="bg1"/>
                </a:solidFill>
                <a:latin typeface="Arial Black" panose="020B0A04020102020204" pitchFamily="34" charset="0"/>
              </a:rPr>
              <a:t>Important Issues to Consider</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04" t="14082" r="821" b="13729"/>
          <a:stretch/>
        </p:blipFill>
        <p:spPr>
          <a:xfrm>
            <a:off x="838200" y="1878904"/>
            <a:ext cx="10515600" cy="4534422"/>
          </a:xfrm>
        </p:spPr>
      </p:pic>
      <p:sp>
        <p:nvSpPr>
          <p:cNvPr id="3" name="Slide Number Placeholder 2">
            <a:extLst>
              <a:ext uri="{FF2B5EF4-FFF2-40B4-BE49-F238E27FC236}">
                <a16:creationId xmlns:a16="http://schemas.microsoft.com/office/drawing/2014/main" id="{C268E518-2F83-4D5C-99C2-54E3CF1179AD}"/>
              </a:ext>
            </a:extLst>
          </p:cNvPr>
          <p:cNvSpPr>
            <a:spLocks noGrp="1"/>
          </p:cNvSpPr>
          <p:nvPr>
            <p:ph type="sldNum" sz="quarter" idx="12"/>
          </p:nvPr>
        </p:nvSpPr>
        <p:spPr/>
        <p:txBody>
          <a:bodyPr/>
          <a:lstStyle/>
          <a:p>
            <a:fld id="{9138C2A3-5CC3-47A8-BF10-28688FB61B2F}" type="slidenum">
              <a:rPr lang="en-US" smtClean="0"/>
              <a:t>55</a:t>
            </a:fld>
            <a:endParaRPr lang="en-US"/>
          </a:p>
        </p:txBody>
      </p:sp>
    </p:spTree>
    <p:extLst>
      <p:ext uri="{BB962C8B-B14F-4D97-AF65-F5344CB8AC3E}">
        <p14:creationId xmlns:p14="http://schemas.microsoft.com/office/powerpoint/2010/main" val="2180233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tx1"/>
          </a:solidFill>
        </p:spPr>
        <p:txBody>
          <a:bodyPr>
            <a:normAutofit/>
          </a:bodyPr>
          <a:lstStyle/>
          <a:p>
            <a:pPr algn="ctr"/>
            <a:r>
              <a:rPr lang="en-US" sz="4000" b="1" dirty="0">
                <a:solidFill>
                  <a:schemeClr val="bg1"/>
                </a:solidFill>
                <a:latin typeface="Arial Black" panose="020B0A04020102020204" pitchFamily="34" charset="0"/>
              </a:rPr>
              <a:t>Value Creating Opportunities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134" t="13499" r="1405" b="14507"/>
          <a:stretch/>
        </p:blipFill>
        <p:spPr>
          <a:xfrm>
            <a:off x="1102290" y="1966586"/>
            <a:ext cx="9519781" cy="4246324"/>
          </a:xfrm>
        </p:spPr>
      </p:pic>
      <p:sp>
        <p:nvSpPr>
          <p:cNvPr id="3" name="Slide Number Placeholder 2">
            <a:extLst>
              <a:ext uri="{FF2B5EF4-FFF2-40B4-BE49-F238E27FC236}">
                <a16:creationId xmlns:a16="http://schemas.microsoft.com/office/drawing/2014/main" id="{D590F1F9-267B-4BE9-BF50-1CE04CBCBCE7}"/>
              </a:ext>
            </a:extLst>
          </p:cNvPr>
          <p:cNvSpPr>
            <a:spLocks noGrp="1"/>
          </p:cNvSpPr>
          <p:nvPr>
            <p:ph type="sldNum" sz="quarter" idx="12"/>
          </p:nvPr>
        </p:nvSpPr>
        <p:spPr/>
        <p:txBody>
          <a:bodyPr/>
          <a:lstStyle/>
          <a:p>
            <a:fld id="{9138C2A3-5CC3-47A8-BF10-28688FB61B2F}" type="slidenum">
              <a:rPr lang="en-US" smtClean="0"/>
              <a:t>56</a:t>
            </a:fld>
            <a:endParaRPr lang="en-US"/>
          </a:p>
        </p:txBody>
      </p:sp>
    </p:spTree>
    <p:extLst>
      <p:ext uri="{BB962C8B-B14F-4D97-AF65-F5344CB8AC3E}">
        <p14:creationId xmlns:p14="http://schemas.microsoft.com/office/powerpoint/2010/main" val="1955583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1981200" y="0"/>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0CC99"/>
              </a:buClr>
              <a:buSzPts val="4000"/>
            </a:pPr>
            <a:r>
              <a:rPr lang="en-US" sz="4000" b="1" dirty="0">
                <a:solidFill>
                  <a:srgbClr val="2EBCB3"/>
                </a:solidFill>
                <a:latin typeface="Arial"/>
                <a:ea typeface="Arial"/>
                <a:cs typeface="Arial"/>
                <a:sym typeface="Arial"/>
              </a:rPr>
              <a:t>Paper Overview</a:t>
            </a:r>
            <a:endParaRPr sz="4000" b="1" dirty="0">
              <a:solidFill>
                <a:srgbClr val="2EBCB3"/>
              </a:solidFill>
              <a:latin typeface="Arial"/>
              <a:ea typeface="Arial"/>
              <a:cs typeface="Arial"/>
              <a:sym typeface="Arial"/>
            </a:endParaRPr>
          </a:p>
        </p:txBody>
      </p:sp>
      <p:sp>
        <p:nvSpPr>
          <p:cNvPr id="98" name="Shape 98"/>
          <p:cNvSpPr txBox="1">
            <a:spLocks noGrp="1"/>
          </p:cNvSpPr>
          <p:nvPr>
            <p:ph type="body" idx="1"/>
          </p:nvPr>
        </p:nvSpPr>
        <p:spPr>
          <a:xfrm>
            <a:off x="576197" y="990600"/>
            <a:ext cx="10972800" cy="5611200"/>
          </a:xfrm>
          <a:prstGeom prst="rect">
            <a:avLst/>
          </a:prstGeom>
          <a:noFill/>
          <a:ln>
            <a:noFill/>
          </a:ln>
        </p:spPr>
        <p:txBody>
          <a:bodyPr spcFirstLastPara="1" vert="horz" wrap="square" lIns="91425" tIns="45700" rIns="91425" bIns="45700" rtlCol="0" anchor="t" anchorCtr="0">
            <a:noAutofit/>
          </a:bodyPr>
          <a:lstStyle/>
          <a:p>
            <a:pPr marL="342900" indent="-328612">
              <a:lnSpc>
                <a:spcPct val="80000"/>
              </a:lnSpc>
              <a:spcBef>
                <a:spcPts val="525"/>
              </a:spcBef>
              <a:buClr>
                <a:schemeClr val="dk1"/>
              </a:buClr>
              <a:buSzPts val="2400"/>
              <a:buFont typeface="Arial"/>
              <a:buChar char="•"/>
            </a:pPr>
            <a:endParaRPr lang="en-US" sz="2400" b="1" dirty="0">
              <a:solidFill>
                <a:schemeClr val="dk1"/>
              </a:solidFill>
              <a:latin typeface="Arial"/>
              <a:ea typeface="Arial"/>
              <a:cs typeface="Arial"/>
              <a:sym typeface="Arial"/>
            </a:endParaRPr>
          </a:p>
          <a:p>
            <a:pPr marL="342900" indent="-328612">
              <a:lnSpc>
                <a:spcPct val="80000"/>
              </a:lnSpc>
              <a:spcBef>
                <a:spcPts val="525"/>
              </a:spcBef>
              <a:buClr>
                <a:schemeClr val="dk1"/>
              </a:buClr>
              <a:buSzPts val="2400"/>
              <a:buFont typeface="Arial"/>
              <a:buChar char="•"/>
            </a:pPr>
            <a:endParaRPr lang="en-US" sz="2400" b="1" dirty="0">
              <a:solidFill>
                <a:schemeClr val="dk1"/>
              </a:solidFill>
              <a:latin typeface="Arial"/>
              <a:ea typeface="Arial"/>
              <a:cs typeface="Arial"/>
              <a:sym typeface="Arial"/>
            </a:endParaRPr>
          </a:p>
          <a:p>
            <a:pPr marL="342900" indent="-328612">
              <a:lnSpc>
                <a:spcPct val="80000"/>
              </a:lnSpc>
              <a:spcBef>
                <a:spcPts val="525"/>
              </a:spcBef>
              <a:buClr>
                <a:schemeClr val="dk1"/>
              </a:buClr>
              <a:buSzPts val="2400"/>
              <a:buFont typeface="Arial"/>
              <a:buChar char="•"/>
            </a:pPr>
            <a:endParaRPr lang="en-US" sz="2400" b="1" dirty="0">
              <a:solidFill>
                <a:schemeClr val="dk1"/>
              </a:solidFill>
              <a:latin typeface="Arial"/>
              <a:ea typeface="Arial"/>
              <a:cs typeface="Arial"/>
              <a:sym typeface="Arial"/>
            </a:endParaRPr>
          </a:p>
          <a:p>
            <a:pPr marL="1314450" lvl="2" indent="-539750" algn="just">
              <a:lnSpc>
                <a:spcPct val="80000"/>
              </a:lnSpc>
              <a:spcBef>
                <a:spcPts val="400"/>
              </a:spcBef>
              <a:buClr>
                <a:schemeClr val="dk1"/>
              </a:buClr>
              <a:buSzPts val="2400"/>
              <a:buFont typeface="Arial"/>
              <a:buAutoNum type="arabicPeriod"/>
            </a:pPr>
            <a:r>
              <a:rPr lang="en-US" sz="2800" i="0" u="none" strike="noStrike" cap="none" dirty="0">
                <a:solidFill>
                  <a:schemeClr val="dk1"/>
                </a:solidFill>
                <a:ea typeface="Arial"/>
                <a:cs typeface="Arial"/>
                <a:sym typeface="Arial"/>
              </a:rPr>
              <a:t>Future of Property Rights (RFP’s) </a:t>
            </a:r>
            <a:r>
              <a:rPr lang="en-US" sz="2800" b="1" i="0" u="none" strike="noStrike" cap="none" dirty="0">
                <a:solidFill>
                  <a:srgbClr val="0070C0"/>
                </a:solidFill>
                <a:ea typeface="Arial"/>
                <a:cs typeface="Arial"/>
                <a:sym typeface="Arial"/>
              </a:rPr>
              <a:t>seven prerequisites</a:t>
            </a:r>
            <a:r>
              <a:rPr lang="en-US" sz="2800" b="1" i="0" u="none" strike="noStrike" cap="none" dirty="0">
                <a:solidFill>
                  <a:srgbClr val="2EBCB3"/>
                </a:solidFill>
                <a:ea typeface="Arial"/>
                <a:cs typeface="Arial"/>
                <a:sym typeface="Arial"/>
              </a:rPr>
              <a:t> </a:t>
            </a:r>
            <a:r>
              <a:rPr lang="en-US" sz="2800" i="0" u="none" strike="noStrike" cap="none" dirty="0">
                <a:solidFill>
                  <a:schemeClr val="dk1"/>
                </a:solidFill>
                <a:ea typeface="Arial"/>
                <a:cs typeface="Arial"/>
                <a:sym typeface="Arial"/>
              </a:rPr>
              <a:t>for </a:t>
            </a:r>
            <a:r>
              <a:rPr lang="en-US" sz="2800" b="1" i="0" u="none" strike="noStrike" cap="none" dirty="0">
                <a:solidFill>
                  <a:schemeClr val="dk1"/>
                </a:solidFill>
                <a:ea typeface="Arial"/>
                <a:cs typeface="Arial"/>
                <a:sym typeface="Arial"/>
              </a:rPr>
              <a:t>blockchain introduction </a:t>
            </a:r>
            <a:r>
              <a:rPr lang="en-US" sz="2800" i="0" u="none" strike="noStrike" cap="none" dirty="0">
                <a:solidFill>
                  <a:schemeClr val="dk1"/>
                </a:solidFill>
                <a:ea typeface="Arial"/>
                <a:cs typeface="Arial"/>
                <a:sym typeface="Arial"/>
              </a:rPr>
              <a:t>into a </a:t>
            </a:r>
            <a:r>
              <a:rPr lang="en-US" sz="2800" b="1" i="0" u="none" strike="noStrike" cap="none" dirty="0">
                <a:solidFill>
                  <a:schemeClr val="dk1"/>
                </a:solidFill>
                <a:ea typeface="Arial"/>
                <a:cs typeface="Arial"/>
                <a:sym typeface="Arial"/>
              </a:rPr>
              <a:t>land registry</a:t>
            </a:r>
            <a:r>
              <a:rPr lang="en-US" sz="2800" i="0" u="none" strike="noStrike" cap="none" dirty="0">
                <a:solidFill>
                  <a:schemeClr val="dk1"/>
                </a:solidFill>
                <a:ea typeface="Arial"/>
                <a:cs typeface="Arial"/>
                <a:sym typeface="Arial"/>
              </a:rPr>
              <a:t>.</a:t>
            </a:r>
          </a:p>
          <a:p>
            <a:pPr marL="1314450" lvl="2" indent="-539750" algn="just">
              <a:lnSpc>
                <a:spcPct val="80000"/>
              </a:lnSpc>
              <a:spcBef>
                <a:spcPts val="400"/>
              </a:spcBef>
              <a:buClr>
                <a:schemeClr val="dk1"/>
              </a:buClr>
              <a:buSzPts val="2400"/>
              <a:buFont typeface="Arial"/>
              <a:buAutoNum type="arabicPeriod"/>
            </a:pPr>
            <a:endParaRPr sz="2800" dirty="0">
              <a:ea typeface="Arial"/>
              <a:cs typeface="Arial"/>
              <a:sym typeface="Arial"/>
            </a:endParaRPr>
          </a:p>
          <a:p>
            <a:pPr marL="1314450" lvl="2" indent="-539750" algn="just">
              <a:lnSpc>
                <a:spcPct val="80000"/>
              </a:lnSpc>
              <a:spcBef>
                <a:spcPts val="400"/>
              </a:spcBef>
              <a:buClr>
                <a:schemeClr val="dk1"/>
              </a:buClr>
              <a:buSzPts val="2400"/>
              <a:buFont typeface="Arial"/>
              <a:buAutoNum type="arabicPeriod"/>
            </a:pPr>
            <a:r>
              <a:rPr lang="en-US" sz="2800" dirty="0">
                <a:ea typeface="Arial"/>
                <a:cs typeface="Arial"/>
                <a:sym typeface="Arial"/>
              </a:rPr>
              <a:t>C</a:t>
            </a:r>
            <a:r>
              <a:rPr lang="en-US" sz="2800" i="0" u="none" strike="noStrike" cap="none" dirty="0">
                <a:solidFill>
                  <a:schemeClr val="dk1"/>
                </a:solidFill>
                <a:ea typeface="Arial"/>
                <a:cs typeface="Arial"/>
                <a:sym typeface="Arial"/>
              </a:rPr>
              <a:t>onceptual framework:</a:t>
            </a:r>
            <a:r>
              <a:rPr lang="en-US" sz="2800" dirty="0">
                <a:ea typeface="Arial"/>
                <a:cs typeface="Arial"/>
                <a:sym typeface="Arial"/>
              </a:rPr>
              <a:t> </a:t>
            </a:r>
            <a:r>
              <a:rPr lang="en-US" sz="2800" b="1" dirty="0">
                <a:solidFill>
                  <a:srgbClr val="0070C0"/>
                </a:solidFill>
                <a:ea typeface="Arial"/>
                <a:cs typeface="Arial"/>
                <a:sym typeface="Arial"/>
              </a:rPr>
              <a:t>E</a:t>
            </a:r>
            <a:r>
              <a:rPr lang="en-US" sz="2800" b="1" i="0" u="none" strike="noStrike" cap="none" dirty="0">
                <a:solidFill>
                  <a:srgbClr val="0070C0"/>
                </a:solidFill>
                <a:ea typeface="Arial"/>
                <a:cs typeface="Arial"/>
                <a:sym typeface="Arial"/>
              </a:rPr>
              <a:t>ight levels of integration</a:t>
            </a:r>
            <a:r>
              <a:rPr lang="en-US" sz="2800" b="1" i="0" u="none" strike="noStrike" cap="none" dirty="0">
                <a:solidFill>
                  <a:srgbClr val="2EBCB3"/>
                </a:solidFill>
                <a:ea typeface="Arial"/>
                <a:cs typeface="Arial"/>
                <a:sym typeface="Arial"/>
              </a:rPr>
              <a:t> </a:t>
            </a:r>
            <a:r>
              <a:rPr lang="en-US" sz="2800" i="0" u="none" strike="noStrike" cap="none" dirty="0">
                <a:solidFill>
                  <a:schemeClr val="dk1"/>
                </a:solidFill>
                <a:ea typeface="Arial"/>
                <a:cs typeface="Arial"/>
                <a:sym typeface="Arial"/>
              </a:rPr>
              <a:t>from the simple to </a:t>
            </a:r>
            <a:r>
              <a:rPr lang="en-US" sz="2800" dirty="0">
                <a:ea typeface="Arial"/>
                <a:cs typeface="Arial"/>
                <a:sym typeface="Arial"/>
              </a:rPr>
              <a:t>more</a:t>
            </a:r>
            <a:r>
              <a:rPr lang="en-US" sz="2800" i="0" u="none" strike="noStrike" cap="none" dirty="0">
                <a:solidFill>
                  <a:schemeClr val="dk1"/>
                </a:solidFill>
                <a:ea typeface="Arial"/>
                <a:cs typeface="Arial"/>
                <a:sym typeface="Arial"/>
              </a:rPr>
              <a:t> radical.</a:t>
            </a:r>
            <a:endParaRPr sz="2800" dirty="0">
              <a:ea typeface="Arial"/>
              <a:cs typeface="Arial"/>
              <a:sym typeface="Arial"/>
            </a:endParaRPr>
          </a:p>
          <a:p>
            <a:pPr marL="1314450" lvl="2" indent="-539750" algn="just">
              <a:lnSpc>
                <a:spcPct val="80000"/>
              </a:lnSpc>
              <a:spcBef>
                <a:spcPts val="400"/>
              </a:spcBef>
              <a:buClr>
                <a:schemeClr val="dk1"/>
              </a:buClr>
              <a:buSzPts val="2400"/>
              <a:buFont typeface="Arial"/>
              <a:buAutoNum type="arabicPeriod"/>
            </a:pPr>
            <a:endParaRPr lang="en-US" sz="2800" b="1" dirty="0">
              <a:solidFill>
                <a:srgbClr val="2EBCB3"/>
              </a:solidFill>
              <a:ea typeface="Arial"/>
              <a:cs typeface="Arial"/>
              <a:sym typeface="Arial"/>
            </a:endParaRPr>
          </a:p>
          <a:p>
            <a:pPr marL="1314450" lvl="2" indent="-539750" algn="just">
              <a:lnSpc>
                <a:spcPct val="80000"/>
              </a:lnSpc>
              <a:spcBef>
                <a:spcPts val="400"/>
              </a:spcBef>
              <a:buClr>
                <a:schemeClr val="dk1"/>
              </a:buClr>
              <a:buSzPts val="2400"/>
              <a:buFont typeface="Arial"/>
              <a:buAutoNum type="arabicPeriod"/>
            </a:pPr>
            <a:r>
              <a:rPr lang="en-US" sz="2800" b="1" dirty="0">
                <a:solidFill>
                  <a:srgbClr val="0070C0"/>
                </a:solidFill>
                <a:ea typeface="Arial"/>
                <a:cs typeface="Arial"/>
                <a:sym typeface="Arial"/>
              </a:rPr>
              <a:t>F</a:t>
            </a:r>
            <a:r>
              <a:rPr lang="en-US" sz="2800" b="1" i="0" u="none" strike="noStrike" cap="none" dirty="0">
                <a:solidFill>
                  <a:srgbClr val="0070C0"/>
                </a:solidFill>
                <a:ea typeface="Arial"/>
                <a:cs typeface="Arial"/>
                <a:sym typeface="Arial"/>
              </a:rPr>
              <a:t>ive </a:t>
            </a:r>
            <a:r>
              <a:rPr lang="en-US" sz="2800" b="1" dirty="0">
                <a:solidFill>
                  <a:srgbClr val="0070C0"/>
                </a:solidFill>
                <a:ea typeface="Arial"/>
                <a:cs typeface="Arial"/>
                <a:sym typeface="Arial"/>
              </a:rPr>
              <a:t>aspects on the future</a:t>
            </a:r>
            <a:r>
              <a:rPr lang="en-US" sz="2800" b="1" dirty="0">
                <a:solidFill>
                  <a:srgbClr val="2EBCB3"/>
                </a:solidFill>
                <a:ea typeface="Arial"/>
                <a:cs typeface="Arial"/>
                <a:sym typeface="Arial"/>
              </a:rPr>
              <a:t> </a:t>
            </a:r>
            <a:r>
              <a:rPr lang="en-US" sz="2800" dirty="0">
                <a:ea typeface="Arial"/>
                <a:cs typeface="Arial"/>
                <a:sym typeface="Arial"/>
              </a:rPr>
              <a:t>interaction of blockchain and land</a:t>
            </a:r>
            <a:r>
              <a:rPr lang="en-US" sz="2800" i="0" u="none" strike="noStrike" cap="none" dirty="0">
                <a:solidFill>
                  <a:schemeClr val="dk1"/>
                </a:solidFill>
                <a:ea typeface="Arial"/>
                <a:cs typeface="Arial"/>
                <a:sym typeface="Arial"/>
              </a:rPr>
              <a:t>, from title insurance to regulation</a:t>
            </a:r>
            <a:r>
              <a:rPr lang="en-US" sz="2800" dirty="0">
                <a:ea typeface="Arial"/>
                <a:cs typeface="Arial"/>
                <a:sym typeface="Arial"/>
              </a:rPr>
              <a:t>.</a:t>
            </a:r>
            <a:endParaRPr sz="2800" dirty="0">
              <a:ea typeface="Arial"/>
              <a:cs typeface="Arial"/>
              <a:sym typeface="Arial"/>
            </a:endParaRPr>
          </a:p>
          <a:p>
            <a:pPr marL="1314450" lvl="2" indent="-539750" algn="just">
              <a:lnSpc>
                <a:spcPct val="80000"/>
              </a:lnSpc>
              <a:spcBef>
                <a:spcPts val="400"/>
              </a:spcBef>
              <a:buClr>
                <a:schemeClr val="dk1"/>
              </a:buClr>
              <a:buSzPts val="2400"/>
              <a:buFont typeface="Arial"/>
              <a:buAutoNum type="arabicPeriod"/>
            </a:pPr>
            <a:endParaRPr lang="en-US" sz="2800" b="1" dirty="0">
              <a:solidFill>
                <a:srgbClr val="2EBCB3"/>
              </a:solidFill>
              <a:ea typeface="Arial"/>
              <a:cs typeface="Arial"/>
              <a:sym typeface="Arial"/>
            </a:endParaRPr>
          </a:p>
          <a:p>
            <a:pPr marL="1314450" lvl="2" indent="-539750" algn="just">
              <a:lnSpc>
                <a:spcPct val="80000"/>
              </a:lnSpc>
              <a:spcBef>
                <a:spcPts val="400"/>
              </a:spcBef>
              <a:buClr>
                <a:schemeClr val="dk1"/>
              </a:buClr>
              <a:buSzPts val="2400"/>
              <a:buFont typeface="Arial"/>
              <a:buAutoNum type="arabicPeriod"/>
            </a:pPr>
            <a:r>
              <a:rPr lang="en-US" sz="2800" b="1" dirty="0">
                <a:ea typeface="Arial"/>
                <a:cs typeface="Arial"/>
                <a:sym typeface="Arial"/>
              </a:rPr>
              <a:t>S</a:t>
            </a:r>
            <a:r>
              <a:rPr lang="en-US" sz="2800" b="1" i="0" u="none" strike="noStrike" cap="none" dirty="0">
                <a:ea typeface="Arial"/>
                <a:cs typeface="Arial"/>
                <a:sym typeface="Arial"/>
              </a:rPr>
              <a:t>ome examples </a:t>
            </a:r>
            <a:r>
              <a:rPr lang="en-US" sz="2800" i="0" u="none" strike="noStrike" cap="none" dirty="0">
                <a:ea typeface="Arial"/>
                <a:cs typeface="Arial"/>
                <a:sym typeface="Arial"/>
              </a:rPr>
              <a:t>of countries and companies active in blockchain</a:t>
            </a:r>
            <a:r>
              <a:rPr lang="en-US" sz="2800" dirty="0">
                <a:ea typeface="Arial"/>
                <a:cs typeface="Arial"/>
                <a:sym typeface="Arial"/>
              </a:rPr>
              <a:t>.</a:t>
            </a:r>
            <a:endParaRPr sz="2800" i="0" u="none" strike="noStrike" cap="none" dirty="0">
              <a:ea typeface="Arial"/>
              <a:cs typeface="Arial"/>
              <a:sym typeface="Arial"/>
            </a:endParaRPr>
          </a:p>
        </p:txBody>
      </p:sp>
      <p:sp>
        <p:nvSpPr>
          <p:cNvPr id="99" name="Shape 99"/>
          <p:cNvSpPr txBox="1">
            <a:spLocks noGrp="1"/>
          </p:cNvSpPr>
          <p:nvPr>
            <p:ph type="sldNum" idx="12"/>
          </p:nvPr>
        </p:nvSpPr>
        <p:spPr>
          <a:xfrm>
            <a:off x="9753599" y="6313119"/>
            <a:ext cx="609601" cy="408358"/>
          </a:xfrm>
          <a:prstGeom prst="rect">
            <a:avLst/>
          </a:prstGeom>
          <a:noFill/>
          <a:ln>
            <a:noFill/>
          </a:ln>
        </p:spPr>
        <p:txBody>
          <a:bodyPr spcFirstLastPara="1" vert="horz" wrap="square" lIns="91425" tIns="45700" rIns="91425" bIns="45700" rtlCol="0" anchor="ctr" anchorCtr="0">
            <a:noAutofit/>
          </a:bodyPr>
          <a:lstStyle/>
          <a:p>
            <a:r>
              <a:rPr lang="en-US" sz="2000" dirty="0">
                <a:solidFill>
                  <a:srgbClr val="888888"/>
                </a:solidFill>
                <a:latin typeface="Arial"/>
                <a:ea typeface="Arial"/>
                <a:cs typeface="Arial"/>
                <a:sym typeface="Arial"/>
              </a:rPr>
              <a:t>49</a:t>
            </a:r>
            <a:endParaRPr sz="2000" dirty="0">
              <a:solidFill>
                <a:srgbClr val="888888"/>
              </a:solidFill>
              <a:latin typeface="Arial"/>
              <a:ea typeface="Arial"/>
              <a:cs typeface="Arial"/>
              <a:sym typeface="Arial"/>
            </a:endParaRPr>
          </a:p>
        </p:txBody>
      </p:sp>
      <p:pic>
        <p:nvPicPr>
          <p:cNvPr id="100" name="Shape 100"/>
          <p:cNvPicPr preferRelativeResize="0"/>
          <p:nvPr/>
        </p:nvPicPr>
        <p:blipFill rotWithShape="1">
          <a:blip r:embed="rId3">
            <a:alphaModFix/>
          </a:blip>
          <a:srcRect/>
          <a:stretch/>
        </p:blipFill>
        <p:spPr>
          <a:xfrm>
            <a:off x="8048264" y="457200"/>
            <a:ext cx="2314937" cy="457200"/>
          </a:xfrm>
          <a:prstGeom prst="rect">
            <a:avLst/>
          </a:prstGeom>
          <a:noFill/>
          <a:ln>
            <a:noFill/>
          </a:ln>
        </p:spPr>
      </p:pic>
      <p:sp>
        <p:nvSpPr>
          <p:cNvPr id="8" name="Title 1">
            <a:extLst>
              <a:ext uri="{FF2B5EF4-FFF2-40B4-BE49-F238E27FC236}">
                <a16:creationId xmlns:a16="http://schemas.microsoft.com/office/drawing/2014/main" id="{F0E1913C-63DF-4DE2-AEB4-21753CBB55B5}"/>
              </a:ext>
            </a:extLst>
          </p:cNvPr>
          <p:cNvSpPr txBox="1">
            <a:spLocks/>
          </p:cNvSpPr>
          <p:nvPr/>
        </p:nvSpPr>
        <p:spPr>
          <a:xfrm>
            <a:off x="0" y="1"/>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Black" panose="020B0A04020102020204" pitchFamily="34" charset="0"/>
              </a:rPr>
              <a:t>Overview: Case for Blockchain in Real Estate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Rectangle 1"/>
          <p:cNvSpPr/>
          <p:nvPr/>
        </p:nvSpPr>
        <p:spPr>
          <a:xfrm>
            <a:off x="1981201" y="1798637"/>
            <a:ext cx="4789357" cy="1948904"/>
          </a:xfrm>
          <a:prstGeom prst="rect">
            <a:avLst/>
          </a:prstGeom>
          <a:solidFill>
            <a:srgbClr val="2EBCB3"/>
          </a:solidFill>
          <a:ln>
            <a:solidFill>
              <a:srgbClr val="2EB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Shape 122"/>
          <p:cNvSpPr txBox="1">
            <a:spLocks noGrp="1"/>
          </p:cNvSpPr>
          <p:nvPr>
            <p:ph type="body" idx="1"/>
          </p:nvPr>
        </p:nvSpPr>
        <p:spPr>
          <a:xfrm>
            <a:off x="1981200" y="1798638"/>
            <a:ext cx="8229600" cy="4525963"/>
          </a:xfrm>
          <a:prstGeom prst="rect">
            <a:avLst/>
          </a:prstGeom>
          <a:noFill/>
          <a:ln>
            <a:noFill/>
          </a:ln>
        </p:spPr>
        <p:txBody>
          <a:bodyPr spcFirstLastPara="1" vert="horz" wrap="square" lIns="91425" tIns="45700" rIns="91425" bIns="45700" rtlCol="0" anchor="t" anchorCtr="0">
            <a:noAutofit/>
          </a:bodyPr>
          <a:lstStyle/>
          <a:p>
            <a:pPr marL="514350" indent="-501650">
              <a:spcBef>
                <a:spcPts val="600"/>
              </a:spcBef>
              <a:buSzPts val="2400"/>
              <a:buFont typeface="Arial"/>
              <a:buAutoNum type="arabicPeriod"/>
            </a:pPr>
            <a:r>
              <a:rPr lang="en-US" sz="2400" dirty="0">
                <a:latin typeface="Arial"/>
                <a:ea typeface="Arial"/>
                <a:cs typeface="Arial"/>
                <a:sym typeface="Arial"/>
              </a:rPr>
              <a:t>An identity solution</a:t>
            </a:r>
          </a:p>
          <a:p>
            <a:pPr marL="514350" indent="-501650">
              <a:spcBef>
                <a:spcPts val="600"/>
              </a:spcBef>
              <a:buClr>
                <a:schemeClr val="dk1"/>
              </a:buClr>
              <a:buSzPts val="2400"/>
              <a:buFont typeface="Arial"/>
              <a:buAutoNum type="arabicPeriod"/>
            </a:pPr>
            <a:r>
              <a:rPr lang="en-US" sz="2400" dirty="0">
                <a:solidFill>
                  <a:schemeClr val="dk1"/>
                </a:solidFill>
                <a:latin typeface="Arial"/>
                <a:ea typeface="Arial"/>
                <a:cs typeface="Arial"/>
                <a:sym typeface="Arial"/>
              </a:rPr>
              <a:t>Digitized records</a:t>
            </a:r>
            <a:endParaRPr sz="2400" dirty="0">
              <a:latin typeface="Arial"/>
              <a:ea typeface="Arial"/>
              <a:cs typeface="Arial"/>
              <a:sym typeface="Arial"/>
            </a:endParaRPr>
          </a:p>
          <a:p>
            <a:pPr marL="514350" indent="-501650">
              <a:spcBef>
                <a:spcPts val="600"/>
              </a:spcBef>
              <a:buClr>
                <a:schemeClr val="dk1"/>
              </a:buClr>
              <a:buSzPts val="2400"/>
              <a:buFont typeface="Arial"/>
              <a:buAutoNum type="arabicPeriod"/>
            </a:pPr>
            <a:r>
              <a:rPr lang="en-US" sz="2400" dirty="0">
                <a:solidFill>
                  <a:schemeClr val="dk1"/>
                </a:solidFill>
                <a:latin typeface="Arial"/>
                <a:ea typeface="Arial"/>
                <a:cs typeface="Arial"/>
                <a:sym typeface="Arial"/>
              </a:rPr>
              <a:t>Multi-sig Wallets</a:t>
            </a:r>
            <a:endParaRPr sz="2400" dirty="0">
              <a:latin typeface="Arial"/>
              <a:ea typeface="Arial"/>
              <a:cs typeface="Arial"/>
              <a:sym typeface="Arial"/>
            </a:endParaRPr>
          </a:p>
          <a:p>
            <a:pPr marL="514350" indent="-501650">
              <a:spcBef>
                <a:spcPts val="600"/>
              </a:spcBef>
              <a:buClr>
                <a:schemeClr val="dk1"/>
              </a:buClr>
              <a:buSzPts val="2400"/>
              <a:buFont typeface="Arial"/>
              <a:buAutoNum type="arabicPeriod"/>
            </a:pPr>
            <a:r>
              <a:rPr lang="en-US" sz="2400" dirty="0">
                <a:solidFill>
                  <a:schemeClr val="dk1"/>
                </a:solidFill>
                <a:latin typeface="Arial"/>
                <a:ea typeface="Arial"/>
                <a:cs typeface="Arial"/>
                <a:sym typeface="Arial"/>
              </a:rPr>
              <a:t>A private or hybrid blockchain</a:t>
            </a:r>
          </a:p>
          <a:p>
            <a:pPr marL="514350" indent="-501650">
              <a:spcBef>
                <a:spcPts val="600"/>
              </a:spcBef>
              <a:buClr>
                <a:schemeClr val="dk1"/>
              </a:buClr>
              <a:buSzPts val="2400"/>
              <a:buFont typeface="Arial"/>
              <a:buAutoNum type="arabicPeriod"/>
            </a:pPr>
            <a:endParaRPr sz="2400" dirty="0">
              <a:latin typeface="Arial"/>
              <a:ea typeface="Arial"/>
              <a:cs typeface="Arial"/>
              <a:sym typeface="Arial"/>
            </a:endParaRPr>
          </a:p>
          <a:p>
            <a:pPr marL="514350" indent="-501650">
              <a:spcBef>
                <a:spcPts val="600"/>
              </a:spcBef>
              <a:buSzPts val="2400"/>
              <a:buFont typeface="Arial"/>
              <a:buAutoNum type="arabicPeriod"/>
            </a:pPr>
            <a:r>
              <a:rPr lang="en-US" sz="2400" dirty="0">
                <a:latin typeface="Arial"/>
                <a:ea typeface="Arial"/>
                <a:cs typeface="Arial"/>
                <a:sym typeface="Arial"/>
              </a:rPr>
              <a:t>Accurate data</a:t>
            </a:r>
          </a:p>
          <a:p>
            <a:pPr marL="514350" indent="-501650">
              <a:spcBef>
                <a:spcPts val="600"/>
              </a:spcBef>
              <a:buClr>
                <a:schemeClr val="dk1"/>
              </a:buClr>
              <a:buSzPts val="2400"/>
              <a:buFont typeface="Arial"/>
              <a:buAutoNum type="arabicPeriod"/>
            </a:pPr>
            <a:r>
              <a:rPr lang="en-US" sz="2400" dirty="0">
                <a:solidFill>
                  <a:schemeClr val="dk1"/>
                </a:solidFill>
                <a:latin typeface="Arial"/>
                <a:ea typeface="Arial"/>
                <a:cs typeface="Arial"/>
                <a:sym typeface="Arial"/>
              </a:rPr>
              <a:t>Connectivity and a technology aware population</a:t>
            </a:r>
            <a:endParaRPr sz="2400" dirty="0">
              <a:latin typeface="Arial"/>
              <a:ea typeface="Arial"/>
              <a:cs typeface="Arial"/>
              <a:sym typeface="Arial"/>
            </a:endParaRPr>
          </a:p>
          <a:p>
            <a:pPr marL="514350" indent="-514350">
              <a:spcBef>
                <a:spcPts val="600"/>
              </a:spcBef>
              <a:buClr>
                <a:schemeClr val="dk1"/>
              </a:buClr>
              <a:buSzPts val="2600"/>
              <a:buFont typeface="Arial"/>
              <a:buAutoNum type="arabicPeriod"/>
            </a:pPr>
            <a:r>
              <a:rPr lang="en-US" sz="2400" dirty="0">
                <a:solidFill>
                  <a:schemeClr val="dk1"/>
                </a:solidFill>
                <a:latin typeface="Arial"/>
                <a:ea typeface="Arial"/>
                <a:cs typeface="Arial"/>
                <a:sym typeface="Arial"/>
              </a:rPr>
              <a:t>A trained professional communit</a:t>
            </a:r>
            <a:r>
              <a:rPr lang="en-US" sz="2600" dirty="0">
                <a:solidFill>
                  <a:schemeClr val="dk1"/>
                </a:solidFill>
                <a:latin typeface="Arial"/>
                <a:ea typeface="Arial"/>
                <a:cs typeface="Arial"/>
                <a:sym typeface="Arial"/>
              </a:rPr>
              <a:t>y</a:t>
            </a:r>
            <a:endParaRPr dirty="0">
              <a:latin typeface="Arial"/>
              <a:ea typeface="Arial"/>
              <a:cs typeface="Arial"/>
              <a:sym typeface="Arial"/>
            </a:endParaRPr>
          </a:p>
          <a:p>
            <a:pPr marL="0" indent="0">
              <a:spcBef>
                <a:spcPts val="640"/>
              </a:spcBef>
              <a:buClr>
                <a:schemeClr val="dk1"/>
              </a:buClr>
              <a:buSzPts val="3200"/>
              <a:buNone/>
            </a:pPr>
            <a:endParaRPr sz="3200" dirty="0">
              <a:solidFill>
                <a:schemeClr val="dk1"/>
              </a:solidFill>
              <a:latin typeface="Calibri"/>
              <a:ea typeface="Calibri"/>
              <a:cs typeface="Calibri"/>
              <a:sym typeface="Calibri"/>
            </a:endParaRPr>
          </a:p>
          <a:p>
            <a:pPr marL="514350" indent="-311150">
              <a:spcBef>
                <a:spcPts val="640"/>
              </a:spcBef>
              <a:buClr>
                <a:schemeClr val="dk1"/>
              </a:buClr>
              <a:buSzPts val="3200"/>
              <a:buNone/>
            </a:pPr>
            <a:endParaRPr sz="3200" dirty="0">
              <a:solidFill>
                <a:schemeClr val="dk1"/>
              </a:solidFill>
              <a:latin typeface="Calibri"/>
              <a:ea typeface="Calibri"/>
              <a:cs typeface="Calibri"/>
              <a:sym typeface="Calibri"/>
            </a:endParaRPr>
          </a:p>
        </p:txBody>
      </p:sp>
      <p:sp>
        <p:nvSpPr>
          <p:cNvPr id="121" name="Shape 121"/>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0DEA4"/>
              </a:buClr>
              <a:buSzPts val="4000"/>
            </a:pPr>
            <a:r>
              <a:rPr lang="en-US" sz="4000" b="1" dirty="0">
                <a:solidFill>
                  <a:srgbClr val="2EBCB3"/>
                </a:solidFill>
                <a:latin typeface="Arial"/>
                <a:ea typeface="Arial"/>
                <a:cs typeface="Arial"/>
                <a:sym typeface="Arial"/>
              </a:rPr>
              <a:t>Prerequisites for </a:t>
            </a:r>
            <a:br>
              <a:rPr lang="en-US" sz="4000" b="1" dirty="0">
                <a:solidFill>
                  <a:srgbClr val="2EBCB3"/>
                </a:solidFill>
                <a:latin typeface="Arial"/>
                <a:ea typeface="Arial"/>
                <a:cs typeface="Arial"/>
                <a:sym typeface="Arial"/>
              </a:rPr>
            </a:br>
            <a:r>
              <a:rPr lang="en-US" sz="4000" b="1" dirty="0">
                <a:solidFill>
                  <a:srgbClr val="2EBCB3"/>
                </a:solidFill>
                <a:latin typeface="Arial"/>
                <a:ea typeface="Arial"/>
                <a:cs typeface="Arial"/>
                <a:sym typeface="Arial"/>
              </a:rPr>
              <a:t>Blockchain Integration</a:t>
            </a:r>
            <a:endParaRPr sz="4000" b="1" dirty="0">
              <a:solidFill>
                <a:srgbClr val="2EBCB3"/>
              </a:solidFill>
              <a:latin typeface="Arial"/>
              <a:ea typeface="Arial"/>
              <a:cs typeface="Arial"/>
              <a:sym typeface="Arial"/>
            </a:endParaRPr>
          </a:p>
        </p:txBody>
      </p:sp>
      <p:pic>
        <p:nvPicPr>
          <p:cNvPr id="123" name="Shape 123"/>
          <p:cNvPicPr preferRelativeResize="0"/>
          <p:nvPr/>
        </p:nvPicPr>
        <p:blipFill rotWithShape="1">
          <a:blip r:embed="rId3">
            <a:alphaModFix/>
          </a:blip>
          <a:srcRect/>
          <a:stretch/>
        </p:blipFill>
        <p:spPr>
          <a:xfrm>
            <a:off x="8048264" y="457200"/>
            <a:ext cx="2314937" cy="457200"/>
          </a:xfrm>
          <a:prstGeom prst="rect">
            <a:avLst/>
          </a:prstGeom>
          <a:noFill/>
          <a:ln>
            <a:noFill/>
          </a:ln>
        </p:spPr>
      </p:pic>
      <p:sp>
        <p:nvSpPr>
          <p:cNvPr id="124" name="Shape 124"/>
          <p:cNvSpPr txBox="1">
            <a:spLocks noGrp="1"/>
          </p:cNvSpPr>
          <p:nvPr>
            <p:ph type="sldNum" idx="12"/>
          </p:nvPr>
        </p:nvSpPr>
        <p:spPr>
          <a:xfrm>
            <a:off x="9829799" y="6400800"/>
            <a:ext cx="533401" cy="320676"/>
          </a:xfrm>
          <a:prstGeom prst="rect">
            <a:avLst/>
          </a:prstGeom>
          <a:noFill/>
          <a:ln>
            <a:noFill/>
          </a:ln>
        </p:spPr>
        <p:txBody>
          <a:bodyPr spcFirstLastPara="1" vert="horz" wrap="square" lIns="91425" tIns="45700" rIns="91425" bIns="45700" rtlCol="0" anchor="ctr" anchorCtr="0">
            <a:noAutofit/>
          </a:bodyPr>
          <a:lstStyle/>
          <a:p>
            <a:r>
              <a:rPr lang="en-US" sz="2000" dirty="0">
                <a:solidFill>
                  <a:srgbClr val="888888"/>
                </a:solidFill>
                <a:latin typeface="Arial"/>
                <a:ea typeface="Arial"/>
                <a:cs typeface="Arial"/>
                <a:sym typeface="Arial"/>
              </a:rPr>
              <a:t>50</a:t>
            </a:r>
            <a:endParaRPr sz="2000" dirty="0">
              <a:solidFill>
                <a:srgbClr val="888888"/>
              </a:solidFill>
              <a:latin typeface="Arial"/>
              <a:ea typeface="Arial"/>
              <a:cs typeface="Arial"/>
              <a:sym typeface="Arial"/>
            </a:endParaRPr>
          </a:p>
        </p:txBody>
      </p:sp>
      <p:sp>
        <p:nvSpPr>
          <p:cNvPr id="125" name="Shape 125"/>
          <p:cNvSpPr txBox="1"/>
          <p:nvPr/>
        </p:nvSpPr>
        <p:spPr>
          <a:xfrm>
            <a:off x="651353" y="5906875"/>
            <a:ext cx="9331891" cy="646200"/>
          </a:xfrm>
          <a:prstGeom prst="rect">
            <a:avLst/>
          </a:prstGeom>
          <a:noFill/>
          <a:ln>
            <a:noFill/>
          </a:ln>
        </p:spPr>
        <p:txBody>
          <a:bodyPr spcFirstLastPara="1" wrap="square" lIns="91425" tIns="45700" rIns="91425" bIns="45700" anchor="t" anchorCtr="0">
            <a:noAutofit/>
          </a:bodyPr>
          <a:lstStyle/>
          <a:p>
            <a:r>
              <a:rPr lang="en-US" sz="1200" b="1" dirty="0">
                <a:solidFill>
                  <a:schemeClr val="dk1"/>
                </a:solidFill>
              </a:rPr>
              <a:t>Source: </a:t>
            </a:r>
            <a:r>
              <a:rPr lang="en-US" sz="1200" dirty="0">
                <a:solidFill>
                  <a:schemeClr val="dk1"/>
                </a:solidFill>
              </a:rPr>
              <a:t>Mike </a:t>
            </a:r>
            <a:r>
              <a:rPr lang="en-US" sz="1200" dirty="0" err="1">
                <a:solidFill>
                  <a:schemeClr val="dk1"/>
                </a:solidFill>
              </a:rPr>
              <a:t>Graglia</a:t>
            </a:r>
            <a:r>
              <a:rPr lang="en-US" sz="1200" dirty="0">
                <a:solidFill>
                  <a:schemeClr val="dk1"/>
                </a:solidFill>
              </a:rPr>
              <a:t>, Christopher Mellon, and Evan Akin, “Prerequisites for Incorporating Blockchain into a Registry,” </a:t>
            </a:r>
            <a:r>
              <a:rPr lang="en-US" sz="1200" i="1" dirty="0">
                <a:solidFill>
                  <a:schemeClr val="dk1"/>
                </a:solidFill>
              </a:rPr>
              <a:t>FPR Blog (Blog)</a:t>
            </a:r>
            <a:r>
              <a:rPr lang="en-US" sz="1200" dirty="0">
                <a:solidFill>
                  <a:schemeClr val="dk1"/>
                </a:solidFill>
              </a:rPr>
              <a:t>, July 31, 2017, </a:t>
            </a:r>
            <a:r>
              <a:rPr lang="en-US" sz="1200" u="sng" dirty="0">
                <a:solidFill>
                  <a:schemeClr val="hlink"/>
                </a:solidFill>
                <a:hlinkClick r:id="rId4"/>
              </a:rPr>
              <a:t>https://www.newamerica.org/international-security/future-property-rights/blog/prerequisites-incorporating-blockchain-registry/</a:t>
            </a:r>
            <a:r>
              <a:rPr lang="en-US" sz="1200" dirty="0">
                <a:solidFill>
                  <a:schemeClr val="dk1"/>
                </a:solidFill>
              </a:rPr>
              <a:t>. </a:t>
            </a:r>
            <a:endParaRPr sz="1200" dirty="0">
              <a:solidFill>
                <a:schemeClr val="dk1"/>
              </a:solidFill>
            </a:endParaRPr>
          </a:p>
        </p:txBody>
      </p:sp>
      <p:sp>
        <p:nvSpPr>
          <p:cNvPr id="8" name="Title 1">
            <a:extLst>
              <a:ext uri="{FF2B5EF4-FFF2-40B4-BE49-F238E27FC236}">
                <a16:creationId xmlns:a16="http://schemas.microsoft.com/office/drawing/2014/main" id="{7C78204B-2790-4A7D-9422-83FA90118538}"/>
              </a:ext>
            </a:extLst>
          </p:cNvPr>
          <p:cNvSpPr txBox="1">
            <a:spLocks/>
          </p:cNvSpPr>
          <p:nvPr/>
        </p:nvSpPr>
        <p:spPr>
          <a:xfrm>
            <a:off x="0" y="1"/>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Arial Black" panose="020B0A04020102020204" pitchFamily="34" charset="0"/>
              </a:rPr>
              <a:t>Prerequisites for Blockchain Integration</a:t>
            </a:r>
          </a:p>
        </p:txBody>
      </p:sp>
    </p:spTree>
    <p:extLst>
      <p:ext uri="{BB962C8B-B14F-4D97-AF65-F5344CB8AC3E}">
        <p14:creationId xmlns:p14="http://schemas.microsoft.com/office/powerpoint/2010/main" val="12600978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uk-UA" smtClean="0"/>
              <a:pPr/>
              <a:t>59</a:t>
            </a:fld>
            <a:endParaRPr lang="uk-UA"/>
          </a:p>
        </p:txBody>
      </p:sp>
      <p:sp>
        <p:nvSpPr>
          <p:cNvPr id="5" name="Shape 121"/>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0DEA4"/>
              </a:buClr>
              <a:buSzPts val="4000"/>
            </a:pPr>
            <a:r>
              <a:rPr lang="en-US" sz="4000" b="1" dirty="0">
                <a:solidFill>
                  <a:srgbClr val="2EBCB3"/>
                </a:solidFill>
                <a:latin typeface="Arial"/>
                <a:ea typeface="Arial"/>
                <a:cs typeface="Arial"/>
                <a:sym typeface="Arial"/>
              </a:rPr>
              <a:t>Prerequisites 1:</a:t>
            </a:r>
            <a:br>
              <a:rPr lang="en-US" sz="4000" b="1" dirty="0">
                <a:solidFill>
                  <a:srgbClr val="2EBCB3"/>
                </a:solidFill>
                <a:latin typeface="Arial"/>
                <a:ea typeface="Arial"/>
                <a:cs typeface="Arial"/>
                <a:sym typeface="Arial"/>
              </a:rPr>
            </a:br>
            <a:r>
              <a:rPr lang="en-US" sz="4000" b="1" dirty="0">
                <a:solidFill>
                  <a:srgbClr val="2EBCB3"/>
                </a:solidFill>
                <a:latin typeface="Arial"/>
                <a:ea typeface="Arial"/>
                <a:cs typeface="Arial"/>
                <a:sym typeface="Arial"/>
              </a:rPr>
              <a:t>Identity must come first</a:t>
            </a:r>
            <a:endParaRPr sz="4000" b="1" dirty="0">
              <a:solidFill>
                <a:srgbClr val="2EBCB3"/>
              </a:solidFill>
              <a:latin typeface="Arial"/>
              <a:ea typeface="Arial"/>
              <a:cs typeface="Arial"/>
              <a:sym typeface="Arial"/>
            </a:endParaRPr>
          </a:p>
        </p:txBody>
      </p:sp>
      <p:pic>
        <p:nvPicPr>
          <p:cNvPr id="6" name="Shape 123"/>
          <p:cNvPicPr preferRelativeResize="0"/>
          <p:nvPr/>
        </p:nvPicPr>
        <p:blipFill rotWithShape="1">
          <a:blip r:embed="rId2">
            <a:alphaModFix/>
          </a:blip>
          <a:srcRect/>
          <a:stretch/>
        </p:blipFill>
        <p:spPr>
          <a:xfrm>
            <a:off x="8048264" y="457200"/>
            <a:ext cx="2314937" cy="457200"/>
          </a:xfrm>
          <a:prstGeom prst="rect">
            <a:avLst/>
          </a:prstGeom>
          <a:noFill/>
          <a:ln>
            <a:no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973" y="1970206"/>
            <a:ext cx="9173227" cy="4793166"/>
          </a:xfrm>
          <a:prstGeom prst="rect">
            <a:avLst/>
          </a:prstGeom>
        </p:spPr>
      </p:pic>
      <p:sp>
        <p:nvSpPr>
          <p:cNvPr id="10" name="TextBox 9"/>
          <p:cNvSpPr txBox="1"/>
          <p:nvPr/>
        </p:nvSpPr>
        <p:spPr>
          <a:xfrm>
            <a:off x="2408420" y="1558977"/>
            <a:ext cx="7375161" cy="400110"/>
          </a:xfrm>
          <a:prstGeom prst="rect">
            <a:avLst/>
          </a:prstGeom>
          <a:noFill/>
        </p:spPr>
        <p:txBody>
          <a:bodyPr wrap="square" rtlCol="0">
            <a:spAutoFit/>
          </a:bodyPr>
          <a:lstStyle/>
          <a:p>
            <a:r>
              <a:rPr lang="en-US" sz="2000" b="1" dirty="0"/>
              <a:t>Example of Distributed Identity Workflow</a:t>
            </a:r>
            <a:r>
              <a:rPr lang="en-US" sz="2000" dirty="0"/>
              <a:t>:</a:t>
            </a:r>
          </a:p>
        </p:txBody>
      </p:sp>
      <p:sp>
        <p:nvSpPr>
          <p:cNvPr id="8" name="Title 1">
            <a:extLst>
              <a:ext uri="{FF2B5EF4-FFF2-40B4-BE49-F238E27FC236}">
                <a16:creationId xmlns:a16="http://schemas.microsoft.com/office/drawing/2014/main" id="{328B8782-56BE-48B2-AE64-A4C4AAF12F37}"/>
              </a:ext>
            </a:extLst>
          </p:cNvPr>
          <p:cNvSpPr txBox="1">
            <a:spLocks/>
          </p:cNvSpPr>
          <p:nvPr/>
        </p:nvSpPr>
        <p:spPr>
          <a:xfrm>
            <a:off x="0" y="1"/>
            <a:ext cx="12192000" cy="151707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Arial Black" panose="020B0A04020102020204" pitchFamily="34" charset="0"/>
              </a:rPr>
              <a:t>Prerequisites 1: Identity Must Come First</a:t>
            </a:r>
          </a:p>
        </p:txBody>
      </p:sp>
    </p:spTree>
    <p:extLst>
      <p:ext uri="{BB962C8B-B14F-4D97-AF65-F5344CB8AC3E}">
        <p14:creationId xmlns:p14="http://schemas.microsoft.com/office/powerpoint/2010/main" val="1169531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7392"/>
            <a:ext cx="12192000" cy="1325563"/>
          </a:xfrm>
          <a:solidFill>
            <a:schemeClr val="tx1">
              <a:lumMod val="85000"/>
              <a:lumOff val="15000"/>
            </a:schemeClr>
          </a:solidFill>
        </p:spPr>
        <p:txBody>
          <a:bodyPr>
            <a:normAutofit/>
          </a:bodyPr>
          <a:lstStyle/>
          <a:p>
            <a:pPr algn="ctr"/>
            <a:r>
              <a:rPr lang="en-US" sz="4000" dirty="0">
                <a:solidFill>
                  <a:schemeClr val="bg1"/>
                </a:solidFill>
                <a:latin typeface="Arial Black" panose="020B0A04020102020204" pitchFamily="34" charset="0"/>
              </a:rPr>
              <a:t>Selected African Countries </a:t>
            </a:r>
            <a:br>
              <a:rPr lang="en-US" sz="4000" dirty="0">
                <a:solidFill>
                  <a:schemeClr val="bg1"/>
                </a:solidFill>
                <a:latin typeface="Arial Black" panose="020B0A04020102020204" pitchFamily="34" charset="0"/>
              </a:rPr>
            </a:br>
            <a:r>
              <a:rPr lang="en-US" sz="4000" dirty="0">
                <a:solidFill>
                  <a:schemeClr val="bg1"/>
                </a:solidFill>
                <a:latin typeface="Arial Black" panose="020B0A04020102020204" pitchFamily="34" charset="0"/>
              </a:rPr>
              <a:t>Property Price to Income Ratio</a:t>
            </a:r>
          </a:p>
        </p:txBody>
      </p:sp>
      <p:sp>
        <p:nvSpPr>
          <p:cNvPr id="5" name="Content Placeholder 4">
            <a:extLst>
              <a:ext uri="{FF2B5EF4-FFF2-40B4-BE49-F238E27FC236}">
                <a16:creationId xmlns:a16="http://schemas.microsoft.com/office/drawing/2014/main" id="{A94C93B2-2D24-4233-989B-066824882FC2}"/>
              </a:ext>
            </a:extLst>
          </p:cNvPr>
          <p:cNvSpPr>
            <a:spLocks noGrp="1"/>
          </p:cNvSpPr>
          <p:nvPr>
            <p:ph idx="1"/>
          </p:nvPr>
        </p:nvSpPr>
        <p:spPr>
          <a:xfrm>
            <a:off x="838200" y="1825624"/>
            <a:ext cx="10515600" cy="4825697"/>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sz="1800" i="1" dirty="0"/>
          </a:p>
          <a:p>
            <a:pPr marL="0" indent="0">
              <a:buNone/>
            </a:pPr>
            <a:r>
              <a:rPr lang="en-US" sz="1800" i="1" dirty="0"/>
              <a:t>Source: Numbeo.com 2023</a:t>
            </a:r>
          </a:p>
        </p:txBody>
      </p:sp>
      <p:pic>
        <p:nvPicPr>
          <p:cNvPr id="6" name="Content Placeholder 3">
            <a:extLst>
              <a:ext uri="{FF2B5EF4-FFF2-40B4-BE49-F238E27FC236}">
                <a16:creationId xmlns:a16="http://schemas.microsoft.com/office/drawing/2014/main" id="{AA3D3DBE-278A-4334-8282-651797E09363}"/>
              </a:ext>
            </a:extLst>
          </p:cNvPr>
          <p:cNvPicPr>
            <a:picLocks noChangeAspect="1"/>
          </p:cNvPicPr>
          <p:nvPr/>
        </p:nvPicPr>
        <p:blipFill rotWithShape="1">
          <a:blip r:embed="rId2">
            <a:extLst>
              <a:ext uri="{28A0092B-C50C-407E-A947-70E740481C1C}">
                <a14:useLocalDpi xmlns:a14="http://schemas.microsoft.com/office/drawing/2010/main" val="0"/>
              </a:ext>
            </a:extLst>
          </a:blip>
          <a:srcRect l="23586" t="46577" b="15347"/>
          <a:stretch/>
        </p:blipFill>
        <p:spPr>
          <a:xfrm>
            <a:off x="1226587" y="1622955"/>
            <a:ext cx="9738826" cy="4159777"/>
          </a:xfrm>
          <a:prstGeom prst="rect">
            <a:avLst/>
          </a:prstGeom>
        </p:spPr>
      </p:pic>
    </p:spTree>
    <p:extLst>
      <p:ext uri="{BB962C8B-B14F-4D97-AF65-F5344CB8AC3E}">
        <p14:creationId xmlns:p14="http://schemas.microsoft.com/office/powerpoint/2010/main" val="16237755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uk-UA" smtClean="0"/>
              <a:pPr/>
              <a:t>60</a:t>
            </a:fld>
            <a:endParaRPr lang="uk-UA"/>
          </a:p>
        </p:txBody>
      </p:sp>
      <p:sp>
        <p:nvSpPr>
          <p:cNvPr id="5" name="Shape 121"/>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0DEA4"/>
              </a:buClr>
              <a:buSzPts val="4000"/>
            </a:pPr>
            <a:r>
              <a:rPr lang="en-US" sz="4000" b="1" dirty="0">
                <a:solidFill>
                  <a:srgbClr val="2EBCB3"/>
                </a:solidFill>
                <a:latin typeface="Arial"/>
                <a:ea typeface="Arial"/>
                <a:cs typeface="Arial"/>
                <a:sym typeface="Arial"/>
              </a:rPr>
              <a:t>Prerequisites 2:</a:t>
            </a:r>
            <a:br>
              <a:rPr lang="en-US" sz="4000" b="1" dirty="0">
                <a:solidFill>
                  <a:srgbClr val="2EBCB3"/>
                </a:solidFill>
                <a:latin typeface="Arial"/>
                <a:ea typeface="Arial"/>
                <a:cs typeface="Arial"/>
                <a:sym typeface="Arial"/>
              </a:rPr>
            </a:br>
            <a:r>
              <a:rPr lang="en-US" sz="4000" b="1" dirty="0">
                <a:solidFill>
                  <a:srgbClr val="2EBCB3"/>
                </a:solidFill>
                <a:latin typeface="Arial"/>
                <a:ea typeface="Arial"/>
                <a:cs typeface="Arial"/>
                <a:sym typeface="Arial"/>
              </a:rPr>
              <a:t>Digitized Records</a:t>
            </a:r>
            <a:endParaRPr sz="4000" b="1" dirty="0">
              <a:solidFill>
                <a:srgbClr val="2EBCB3"/>
              </a:solidFill>
              <a:latin typeface="Arial"/>
              <a:ea typeface="Arial"/>
              <a:cs typeface="Arial"/>
              <a:sym typeface="Arial"/>
            </a:endParaRPr>
          </a:p>
        </p:txBody>
      </p:sp>
      <p:pic>
        <p:nvPicPr>
          <p:cNvPr id="6" name="Shape 123"/>
          <p:cNvPicPr preferRelativeResize="0"/>
          <p:nvPr/>
        </p:nvPicPr>
        <p:blipFill rotWithShape="1">
          <a:blip r:embed="rId2">
            <a:alphaModFix/>
          </a:blip>
          <a:srcRect/>
          <a:stretch/>
        </p:blipFill>
        <p:spPr>
          <a:xfrm>
            <a:off x="8048264" y="457200"/>
            <a:ext cx="2314937" cy="457200"/>
          </a:xfrm>
          <a:prstGeom prst="rect">
            <a:avLst/>
          </a:prstGeom>
          <a:noFill/>
          <a:ln>
            <a:noFill/>
          </a:ln>
        </p:spPr>
      </p:pic>
      <p:pic>
        <p:nvPicPr>
          <p:cNvPr id="8"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817" y="1752173"/>
            <a:ext cx="9569884" cy="477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2AE29CA9-98EE-426F-87D0-D650EDC19237}"/>
              </a:ext>
            </a:extLst>
          </p:cNvPr>
          <p:cNvSpPr txBox="1">
            <a:spLocks/>
          </p:cNvSpPr>
          <p:nvPr/>
        </p:nvSpPr>
        <p:spPr>
          <a:xfrm>
            <a:off x="0" y="1"/>
            <a:ext cx="12192000" cy="151707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Arial Black" panose="020B0A04020102020204" pitchFamily="34" charset="0"/>
              </a:rPr>
              <a:t>Prerequisites 2: Digitized Records</a:t>
            </a:r>
          </a:p>
        </p:txBody>
      </p:sp>
    </p:spTree>
    <p:extLst>
      <p:ext uri="{BB962C8B-B14F-4D97-AF65-F5344CB8AC3E}">
        <p14:creationId xmlns:p14="http://schemas.microsoft.com/office/powerpoint/2010/main" val="13881289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uk-UA" smtClean="0"/>
              <a:pPr/>
              <a:t>61</a:t>
            </a:fld>
            <a:endParaRPr lang="uk-UA"/>
          </a:p>
        </p:txBody>
      </p:sp>
      <p:sp>
        <p:nvSpPr>
          <p:cNvPr id="5" name="Shape 121"/>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0DEA4"/>
              </a:buClr>
              <a:buSzPts val="4000"/>
            </a:pPr>
            <a:r>
              <a:rPr lang="en-US" sz="4000" b="1" dirty="0">
                <a:solidFill>
                  <a:srgbClr val="2EBCB3"/>
                </a:solidFill>
                <a:latin typeface="Arial"/>
                <a:ea typeface="Arial"/>
                <a:cs typeface="Arial"/>
                <a:sym typeface="Arial"/>
              </a:rPr>
              <a:t>Prerequisites 3:</a:t>
            </a:r>
            <a:br>
              <a:rPr lang="en-US" sz="4000" b="1" dirty="0">
                <a:solidFill>
                  <a:srgbClr val="2EBCB3"/>
                </a:solidFill>
                <a:latin typeface="Arial"/>
                <a:ea typeface="Arial"/>
                <a:cs typeface="Arial"/>
                <a:sym typeface="Arial"/>
              </a:rPr>
            </a:br>
            <a:r>
              <a:rPr lang="en-US" sz="4000" b="1" dirty="0" err="1">
                <a:solidFill>
                  <a:srgbClr val="2EBCB3"/>
                </a:solidFill>
                <a:latin typeface="Arial"/>
                <a:ea typeface="Arial"/>
                <a:cs typeface="Arial"/>
                <a:sym typeface="Arial"/>
              </a:rPr>
              <a:t>Multisig</a:t>
            </a:r>
            <a:r>
              <a:rPr lang="en-US" sz="4000" b="1" dirty="0">
                <a:solidFill>
                  <a:srgbClr val="2EBCB3"/>
                </a:solidFill>
                <a:latin typeface="Arial"/>
                <a:ea typeface="Arial"/>
                <a:cs typeface="Arial"/>
                <a:sym typeface="Arial"/>
              </a:rPr>
              <a:t> Wallets</a:t>
            </a:r>
            <a:endParaRPr sz="4000" b="1" dirty="0">
              <a:solidFill>
                <a:srgbClr val="2EBCB3"/>
              </a:solidFill>
              <a:latin typeface="Arial"/>
              <a:ea typeface="Arial"/>
              <a:cs typeface="Arial"/>
              <a:sym typeface="Arial"/>
            </a:endParaRPr>
          </a:p>
        </p:txBody>
      </p:sp>
      <p:pic>
        <p:nvPicPr>
          <p:cNvPr id="6" name="Shape 123"/>
          <p:cNvPicPr preferRelativeResize="0"/>
          <p:nvPr/>
        </p:nvPicPr>
        <p:blipFill rotWithShape="1">
          <a:blip r:embed="rId2">
            <a:alphaModFix/>
          </a:blip>
          <a:srcRect/>
          <a:stretch/>
        </p:blipFill>
        <p:spPr>
          <a:xfrm>
            <a:off x="8048264" y="457200"/>
            <a:ext cx="2314937" cy="457200"/>
          </a:xfrm>
          <a:prstGeom prst="rect">
            <a:avLst/>
          </a:prstGeom>
          <a:noFill/>
          <a:ln>
            <a:no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863" y="1600200"/>
            <a:ext cx="9369469" cy="5017957"/>
          </a:xfrm>
          <a:prstGeom prst="rect">
            <a:avLst/>
          </a:prstGeom>
        </p:spPr>
      </p:pic>
      <p:sp>
        <p:nvSpPr>
          <p:cNvPr id="7" name="Title 1">
            <a:extLst>
              <a:ext uri="{FF2B5EF4-FFF2-40B4-BE49-F238E27FC236}">
                <a16:creationId xmlns:a16="http://schemas.microsoft.com/office/drawing/2014/main" id="{45EEE8DC-813D-4A85-AABA-A5D7C3D555B1}"/>
              </a:ext>
            </a:extLst>
          </p:cNvPr>
          <p:cNvSpPr txBox="1">
            <a:spLocks/>
          </p:cNvSpPr>
          <p:nvPr/>
        </p:nvSpPr>
        <p:spPr>
          <a:xfrm>
            <a:off x="0" y="1"/>
            <a:ext cx="12192000" cy="151707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Arial Black" panose="020B0A04020102020204" pitchFamily="34" charset="0"/>
              </a:rPr>
              <a:t>Prerequisites 3: Multi-sig Wallets</a:t>
            </a:r>
          </a:p>
        </p:txBody>
      </p:sp>
    </p:spTree>
    <p:extLst>
      <p:ext uri="{BB962C8B-B14F-4D97-AF65-F5344CB8AC3E}">
        <p14:creationId xmlns:p14="http://schemas.microsoft.com/office/powerpoint/2010/main" val="20006264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uk-UA" smtClean="0"/>
              <a:pPr/>
              <a:t>62</a:t>
            </a:fld>
            <a:endParaRPr lang="uk-UA"/>
          </a:p>
        </p:txBody>
      </p:sp>
      <p:sp>
        <p:nvSpPr>
          <p:cNvPr id="5" name="Shape 121"/>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0DEA4"/>
              </a:buClr>
              <a:buSzPts val="4000"/>
            </a:pPr>
            <a:r>
              <a:rPr lang="en-US" sz="4000" b="1" dirty="0">
                <a:solidFill>
                  <a:srgbClr val="2EBCB3"/>
                </a:solidFill>
                <a:latin typeface="Arial"/>
                <a:ea typeface="Arial"/>
                <a:cs typeface="Arial"/>
                <a:sym typeface="Arial"/>
              </a:rPr>
              <a:t>Prerequisites 4:</a:t>
            </a:r>
            <a:br>
              <a:rPr lang="en-US" sz="4000" b="1" dirty="0">
                <a:solidFill>
                  <a:srgbClr val="2EBCB3"/>
                </a:solidFill>
                <a:latin typeface="Arial"/>
                <a:ea typeface="Arial"/>
                <a:cs typeface="Arial"/>
                <a:sym typeface="Arial"/>
              </a:rPr>
            </a:br>
            <a:r>
              <a:rPr lang="en-US" sz="4000" b="1" dirty="0">
                <a:solidFill>
                  <a:srgbClr val="2EBCB3"/>
                </a:solidFill>
                <a:latin typeface="Arial"/>
                <a:ea typeface="Arial"/>
                <a:cs typeface="Arial"/>
                <a:sym typeface="Arial"/>
              </a:rPr>
              <a:t>Private Chains are key</a:t>
            </a:r>
            <a:endParaRPr sz="4000" b="1" dirty="0">
              <a:solidFill>
                <a:srgbClr val="2EBCB3"/>
              </a:solidFill>
              <a:latin typeface="Arial"/>
              <a:ea typeface="Arial"/>
              <a:cs typeface="Arial"/>
              <a:sym typeface="Arial"/>
            </a:endParaRPr>
          </a:p>
        </p:txBody>
      </p:sp>
      <p:pic>
        <p:nvPicPr>
          <p:cNvPr id="6" name="Shape 123"/>
          <p:cNvPicPr preferRelativeResize="0"/>
          <p:nvPr/>
        </p:nvPicPr>
        <p:blipFill rotWithShape="1">
          <a:blip r:embed="rId2">
            <a:alphaModFix/>
          </a:blip>
          <a:srcRect/>
          <a:stretch/>
        </p:blipFill>
        <p:spPr>
          <a:xfrm>
            <a:off x="8048264" y="457200"/>
            <a:ext cx="2314937" cy="457200"/>
          </a:xfrm>
          <a:prstGeom prst="rect">
            <a:avLst/>
          </a:prstGeom>
          <a:noFill/>
          <a:ln>
            <a:noFill/>
          </a:ln>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932" t="17392" r="4489" b="6958"/>
          <a:stretch/>
        </p:blipFill>
        <p:spPr>
          <a:xfrm>
            <a:off x="1766169" y="1754370"/>
            <a:ext cx="8768219" cy="4601980"/>
          </a:xfrm>
          <a:prstGeom prst="rect">
            <a:avLst/>
          </a:prstGeom>
        </p:spPr>
      </p:pic>
      <p:sp>
        <p:nvSpPr>
          <p:cNvPr id="3" name="Rectangle 2"/>
          <p:cNvSpPr/>
          <p:nvPr/>
        </p:nvSpPr>
        <p:spPr>
          <a:xfrm>
            <a:off x="1981200" y="6257128"/>
            <a:ext cx="7075118" cy="369332"/>
          </a:xfrm>
          <a:prstGeom prst="rect">
            <a:avLst/>
          </a:prstGeom>
        </p:spPr>
        <p:txBody>
          <a:bodyPr wrap="square">
            <a:spAutoFit/>
          </a:bodyPr>
          <a:lstStyle/>
          <a:p>
            <a:r>
              <a:rPr lang="en-US" dirty="0"/>
              <a:t>Source: www.slideshare.net/Nitishsharma77/blockchain-73134967</a:t>
            </a:r>
          </a:p>
        </p:txBody>
      </p:sp>
      <p:sp>
        <p:nvSpPr>
          <p:cNvPr id="7" name="Title 1">
            <a:extLst>
              <a:ext uri="{FF2B5EF4-FFF2-40B4-BE49-F238E27FC236}">
                <a16:creationId xmlns:a16="http://schemas.microsoft.com/office/drawing/2014/main" id="{E8A3813F-6C55-4DFE-9D18-4083D9AC3C76}"/>
              </a:ext>
            </a:extLst>
          </p:cNvPr>
          <p:cNvSpPr txBox="1">
            <a:spLocks/>
          </p:cNvSpPr>
          <p:nvPr/>
        </p:nvSpPr>
        <p:spPr>
          <a:xfrm>
            <a:off x="0" y="1"/>
            <a:ext cx="12192000" cy="151707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Arial Black" panose="020B0A04020102020204" pitchFamily="34" charset="0"/>
              </a:rPr>
              <a:t>Prerequisites 4: Private Chains are Key</a:t>
            </a:r>
          </a:p>
        </p:txBody>
      </p:sp>
    </p:spTree>
    <p:extLst>
      <p:ext uri="{BB962C8B-B14F-4D97-AF65-F5344CB8AC3E}">
        <p14:creationId xmlns:p14="http://schemas.microsoft.com/office/powerpoint/2010/main" val="2022732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295400" y="0"/>
          <a:ext cx="9779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ctrTitle"/>
          </p:nvPr>
        </p:nvSpPr>
        <p:spPr>
          <a:xfrm>
            <a:off x="501042" y="1402914"/>
            <a:ext cx="10920492" cy="2918563"/>
          </a:xfrm>
        </p:spPr>
        <p:txBody>
          <a:bodyPr/>
          <a:lstStyle/>
          <a:p>
            <a:r>
              <a:rPr lang="en-US" b="1" spc="600" dirty="0">
                <a:solidFill>
                  <a:srgbClr val="0070C0"/>
                </a:solidFill>
                <a:latin typeface="+mn-lt"/>
              </a:rPr>
              <a:t>BLOCKCHAIN APPLICATION</a:t>
            </a:r>
          </a:p>
        </p:txBody>
      </p:sp>
      <p:sp>
        <p:nvSpPr>
          <p:cNvPr id="3" name="Subtitle 2"/>
          <p:cNvSpPr>
            <a:spLocks noGrp="1"/>
          </p:cNvSpPr>
          <p:nvPr>
            <p:ph type="subTitle" idx="1"/>
          </p:nvPr>
        </p:nvSpPr>
        <p:spPr>
          <a:xfrm>
            <a:off x="1117600" y="4872625"/>
            <a:ext cx="9103638" cy="1478070"/>
          </a:xfrm>
        </p:spPr>
        <p:txBody>
          <a:bodyPr>
            <a:noAutofit/>
          </a:bodyPr>
          <a:lstStyle/>
          <a:p>
            <a:pPr>
              <a:lnSpc>
                <a:spcPct val="150000"/>
              </a:lnSpc>
            </a:pPr>
            <a:r>
              <a:rPr lang="en-US" sz="4000" b="1" dirty="0">
                <a:solidFill>
                  <a:srgbClr val="C00000"/>
                </a:solidFill>
                <a:latin typeface="Arial Black" panose="020B0A04020102020204" pitchFamily="34" charset="0"/>
                <a:ea typeface="+mj-ea"/>
                <a:cs typeface="+mj-cs"/>
              </a:rPr>
              <a:t>LAND REGISTRATION SYSTEM</a:t>
            </a:r>
            <a:r>
              <a:rPr lang="en-US" sz="4000" b="1" dirty="0">
                <a:latin typeface="Arial Black" panose="020B0A04020102020204" pitchFamily="34" charset="0"/>
                <a:ea typeface="+mj-ea"/>
                <a:cs typeface="+mj-cs"/>
              </a:rPr>
              <a:t> </a:t>
            </a:r>
            <a:endParaRPr lang="en-US" sz="4000" b="1" dirty="0">
              <a:solidFill>
                <a:srgbClr val="FFFF00"/>
              </a:solidFill>
              <a:latin typeface="Arial Black" panose="020B0A04020102020204" pitchFamily="34" charset="0"/>
              <a:ea typeface="+mj-ea"/>
              <a:cs typeface="+mj-cs"/>
            </a:endParaRPr>
          </a:p>
        </p:txBody>
      </p:sp>
      <p:sp>
        <p:nvSpPr>
          <p:cNvPr id="6" name="Title 1">
            <a:extLst>
              <a:ext uri="{FF2B5EF4-FFF2-40B4-BE49-F238E27FC236}">
                <a16:creationId xmlns:a16="http://schemas.microsoft.com/office/drawing/2014/main" id="{3FF0D0A6-29C2-48EC-BBDE-A4D75BFBF027}"/>
              </a:ext>
            </a:extLst>
          </p:cNvPr>
          <p:cNvSpPr txBox="1">
            <a:spLocks/>
          </p:cNvSpPr>
          <p:nvPr/>
        </p:nvSpPr>
        <p:spPr>
          <a:xfrm>
            <a:off x="0" y="0"/>
            <a:ext cx="12192000" cy="2793303"/>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chemeClr val="bg1"/>
                </a:solidFill>
                <a:latin typeface="Arial Black" panose="020B0A04020102020204" pitchFamily="34" charset="0"/>
              </a:rPr>
              <a:t>Section Five </a:t>
            </a:r>
          </a:p>
        </p:txBody>
      </p:sp>
    </p:spTree>
    <p:extLst>
      <p:ext uri="{BB962C8B-B14F-4D97-AF65-F5344CB8AC3E}">
        <p14:creationId xmlns:p14="http://schemas.microsoft.com/office/powerpoint/2010/main" val="3237116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05932"/>
          </a:xfrm>
          <a:solidFill>
            <a:schemeClr val="tx1">
              <a:lumMod val="85000"/>
              <a:lumOff val="15000"/>
            </a:schemeClr>
          </a:solidFill>
        </p:spPr>
        <p:txBody>
          <a:bodyPr>
            <a:normAutofit/>
          </a:bodyPr>
          <a:lstStyle/>
          <a:p>
            <a:pPr algn="ctr"/>
            <a:r>
              <a:rPr lang="en-US" sz="3200" dirty="0">
                <a:solidFill>
                  <a:schemeClr val="bg1"/>
                </a:solidFill>
                <a:latin typeface="Arial Black" panose="020B0A04020102020204" pitchFamily="34" charset="0"/>
              </a:rPr>
              <a:t>STATE OF LAND INFORMATION SOUTH AFRICA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3134" y="775757"/>
            <a:ext cx="9349332" cy="5392741"/>
          </a:xfrm>
        </p:spPr>
      </p:pic>
      <p:sp>
        <p:nvSpPr>
          <p:cNvPr id="5" name="TextBox 4"/>
          <p:cNvSpPr txBox="1"/>
          <p:nvPr/>
        </p:nvSpPr>
        <p:spPr>
          <a:xfrm>
            <a:off x="1413933" y="6485467"/>
            <a:ext cx="4927600" cy="369332"/>
          </a:xfrm>
          <a:prstGeom prst="rect">
            <a:avLst/>
          </a:prstGeom>
          <a:noFill/>
        </p:spPr>
        <p:txBody>
          <a:bodyPr wrap="square" rtlCol="0">
            <a:spAutoFit/>
          </a:bodyPr>
          <a:lstStyle/>
          <a:p>
            <a:r>
              <a:rPr lang="en-US" i="1" dirty="0"/>
              <a:t>Source: landportal.org</a:t>
            </a:r>
          </a:p>
        </p:txBody>
      </p:sp>
    </p:spTree>
    <p:extLst>
      <p:ext uri="{BB962C8B-B14F-4D97-AF65-F5344CB8AC3E}">
        <p14:creationId xmlns:p14="http://schemas.microsoft.com/office/powerpoint/2010/main" val="9983626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7613"/>
          <a:stretch/>
        </p:blipFill>
        <p:spPr>
          <a:xfrm>
            <a:off x="1204458" y="905933"/>
            <a:ext cx="9393153" cy="5367867"/>
          </a:xfrm>
          <a:prstGeom prst="rect">
            <a:avLst/>
          </a:prstGeom>
        </p:spPr>
      </p:pic>
      <p:sp>
        <p:nvSpPr>
          <p:cNvPr id="5" name="Title 1"/>
          <p:cNvSpPr>
            <a:spLocks noGrp="1"/>
          </p:cNvSpPr>
          <p:nvPr>
            <p:ph type="title"/>
          </p:nvPr>
        </p:nvSpPr>
        <p:spPr>
          <a:xfrm>
            <a:off x="0" y="1"/>
            <a:ext cx="12192000" cy="905932"/>
          </a:xfrm>
          <a:solidFill>
            <a:schemeClr val="tx1">
              <a:lumMod val="85000"/>
              <a:lumOff val="15000"/>
            </a:schemeClr>
          </a:solidFill>
        </p:spPr>
        <p:txBody>
          <a:bodyPr>
            <a:normAutofit/>
          </a:bodyPr>
          <a:lstStyle/>
          <a:p>
            <a:pPr algn="ctr"/>
            <a:r>
              <a:rPr lang="en-US" sz="3200" dirty="0">
                <a:solidFill>
                  <a:schemeClr val="bg1"/>
                </a:solidFill>
                <a:latin typeface="Arial Black" panose="020B0A04020102020204" pitchFamily="34" charset="0"/>
              </a:rPr>
              <a:t>STATE OF LAND INFORMATION TANZANIA</a:t>
            </a:r>
          </a:p>
        </p:txBody>
      </p:sp>
      <p:sp>
        <p:nvSpPr>
          <p:cNvPr id="6" name="TextBox 5"/>
          <p:cNvSpPr txBox="1"/>
          <p:nvPr/>
        </p:nvSpPr>
        <p:spPr>
          <a:xfrm>
            <a:off x="1413933" y="6485467"/>
            <a:ext cx="4927600" cy="369332"/>
          </a:xfrm>
          <a:prstGeom prst="rect">
            <a:avLst/>
          </a:prstGeom>
          <a:noFill/>
        </p:spPr>
        <p:txBody>
          <a:bodyPr wrap="square" rtlCol="0">
            <a:spAutoFit/>
          </a:bodyPr>
          <a:lstStyle/>
          <a:p>
            <a:r>
              <a:rPr lang="en-US" i="1" dirty="0"/>
              <a:t>Source: landportal.org</a:t>
            </a:r>
          </a:p>
        </p:txBody>
      </p:sp>
    </p:spTree>
    <p:extLst>
      <p:ext uri="{BB962C8B-B14F-4D97-AF65-F5344CB8AC3E}">
        <p14:creationId xmlns:p14="http://schemas.microsoft.com/office/powerpoint/2010/main" val="16031499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76866"/>
          </a:xfrm>
          <a:solidFill>
            <a:schemeClr val="tx1">
              <a:lumMod val="85000"/>
              <a:lumOff val="15000"/>
            </a:schemeClr>
          </a:solidFill>
        </p:spPr>
        <p:txBody>
          <a:bodyPr>
            <a:normAutofit/>
          </a:bodyPr>
          <a:lstStyle/>
          <a:p>
            <a:pPr algn="ctr"/>
            <a:r>
              <a:rPr lang="en-US" sz="3600" dirty="0">
                <a:solidFill>
                  <a:schemeClr val="bg1"/>
                </a:solidFill>
                <a:latin typeface="Arial Black" panose="020B0A04020102020204" pitchFamily="34" charset="0"/>
              </a:rPr>
              <a:t>OVERALL RESULTS OF THE OPEN DATA ASSESSMENT FOR MADAGASCAR’S LAND DATA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6909" y="1176867"/>
            <a:ext cx="10642877" cy="5000096"/>
          </a:xfrm>
        </p:spPr>
      </p:pic>
      <p:sp>
        <p:nvSpPr>
          <p:cNvPr id="5" name="TextBox 4"/>
          <p:cNvSpPr txBox="1"/>
          <p:nvPr/>
        </p:nvSpPr>
        <p:spPr>
          <a:xfrm>
            <a:off x="1413933" y="6485467"/>
            <a:ext cx="4927600" cy="369332"/>
          </a:xfrm>
          <a:prstGeom prst="rect">
            <a:avLst/>
          </a:prstGeom>
          <a:noFill/>
        </p:spPr>
        <p:txBody>
          <a:bodyPr wrap="square" rtlCol="0">
            <a:spAutoFit/>
          </a:bodyPr>
          <a:lstStyle/>
          <a:p>
            <a:r>
              <a:rPr lang="en-US" i="1" dirty="0"/>
              <a:t>Source: landportal.org</a:t>
            </a:r>
          </a:p>
        </p:txBody>
      </p:sp>
    </p:spTree>
    <p:extLst>
      <p:ext uri="{BB962C8B-B14F-4D97-AF65-F5344CB8AC3E}">
        <p14:creationId xmlns:p14="http://schemas.microsoft.com/office/powerpoint/2010/main" val="31721113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6BC02-2CD4-4460-9B52-D1265AB4C20A}"/>
              </a:ext>
            </a:extLst>
          </p:cNvPr>
          <p:cNvSpPr>
            <a:spLocks noGrp="1"/>
          </p:cNvSpPr>
          <p:nvPr>
            <p:ph type="ctrTitle"/>
          </p:nvPr>
        </p:nvSpPr>
        <p:spPr/>
        <p:txBody>
          <a:bodyPr>
            <a:normAutofit/>
          </a:bodyPr>
          <a:lstStyle/>
          <a:p>
            <a:endParaRPr lang="en-US" dirty="0"/>
          </a:p>
        </p:txBody>
      </p:sp>
      <p:sp>
        <p:nvSpPr>
          <p:cNvPr id="3" name="Subtitle 2">
            <a:extLst>
              <a:ext uri="{FF2B5EF4-FFF2-40B4-BE49-F238E27FC236}">
                <a16:creationId xmlns:a16="http://schemas.microsoft.com/office/drawing/2014/main" id="{C62B83AC-6AD1-47B8-9665-577B8BBE6572}"/>
              </a:ext>
            </a:extLst>
          </p:cNvPr>
          <p:cNvSpPr>
            <a:spLocks noGrp="1"/>
          </p:cNvSpPr>
          <p:nvPr>
            <p:ph type="subTitle" idx="1"/>
          </p:nvPr>
        </p:nvSpPr>
        <p:spPr>
          <a:xfrm>
            <a:off x="1524000" y="4258848"/>
            <a:ext cx="9144000" cy="998951"/>
          </a:xfrm>
        </p:spPr>
        <p:txBody>
          <a:bodyPr>
            <a:normAutofit/>
          </a:bodyPr>
          <a:lstStyle/>
          <a:p>
            <a:endParaRPr lang="en-US" dirty="0"/>
          </a:p>
        </p:txBody>
      </p:sp>
      <p:sp>
        <p:nvSpPr>
          <p:cNvPr id="6" name="Title 1">
            <a:extLst>
              <a:ext uri="{FF2B5EF4-FFF2-40B4-BE49-F238E27FC236}">
                <a16:creationId xmlns:a16="http://schemas.microsoft.com/office/drawing/2014/main" id="{4068C722-9FB7-41A3-862A-25D7074C94D9}"/>
              </a:ext>
            </a:extLst>
          </p:cNvPr>
          <p:cNvSpPr txBox="1">
            <a:spLocks/>
          </p:cNvSpPr>
          <p:nvPr/>
        </p:nvSpPr>
        <p:spPr>
          <a:xfrm>
            <a:off x="0" y="-1"/>
            <a:ext cx="12192000" cy="5257799"/>
          </a:xfrm>
          <a:prstGeom prst="rect">
            <a:avLst/>
          </a:prstGeom>
          <a:solidFill>
            <a:schemeClr val="tx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bg1"/>
                </a:solidFill>
                <a:latin typeface="Arial Black" panose="020B0A04020102020204" pitchFamily="34" charset="0"/>
              </a:rPr>
              <a:t>Blockchain-Based Land Registration System:</a:t>
            </a:r>
          </a:p>
          <a:p>
            <a:endParaRPr lang="en-US" b="1" dirty="0">
              <a:solidFill>
                <a:schemeClr val="bg1"/>
              </a:solidFill>
              <a:latin typeface="Arial Black" panose="020B0A04020102020204" pitchFamily="34" charset="0"/>
            </a:endParaRPr>
          </a:p>
          <a:p>
            <a:r>
              <a:rPr lang="en-US" b="1" dirty="0">
                <a:solidFill>
                  <a:schemeClr val="bg1"/>
                </a:solidFill>
                <a:latin typeface="Arial Black" panose="020B0A04020102020204" pitchFamily="34" charset="0"/>
              </a:rPr>
              <a:t>A Conceptual Framework</a:t>
            </a:r>
          </a:p>
        </p:txBody>
      </p:sp>
    </p:spTree>
    <p:extLst>
      <p:ext uri="{BB962C8B-B14F-4D97-AF65-F5344CB8AC3E}">
        <p14:creationId xmlns:p14="http://schemas.microsoft.com/office/powerpoint/2010/main" val="41972801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1752600" y="76200"/>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0DEA4"/>
              </a:buClr>
              <a:buSzPts val="3959"/>
            </a:pPr>
            <a:r>
              <a:rPr lang="en-US" sz="4000" b="1">
                <a:solidFill>
                  <a:srgbClr val="2EBCB3"/>
                </a:solidFill>
                <a:latin typeface="Arial"/>
                <a:ea typeface="Arial"/>
                <a:cs typeface="Arial"/>
                <a:sym typeface="Arial"/>
              </a:rPr>
              <a:t>Blockchain Registry</a:t>
            </a:r>
            <a:br>
              <a:rPr lang="en-US" sz="4000" b="1">
                <a:solidFill>
                  <a:srgbClr val="2EBCB3"/>
                </a:solidFill>
                <a:latin typeface="Arial"/>
                <a:ea typeface="Arial"/>
                <a:cs typeface="Arial"/>
                <a:sym typeface="Arial"/>
              </a:rPr>
            </a:br>
            <a:r>
              <a:rPr lang="en-US" sz="4000" b="1">
                <a:solidFill>
                  <a:srgbClr val="2EBCB3"/>
                </a:solidFill>
                <a:latin typeface="Arial"/>
                <a:ea typeface="Arial"/>
                <a:cs typeface="Arial"/>
                <a:sym typeface="Arial"/>
              </a:rPr>
              <a:t>Integration Framework</a:t>
            </a:r>
            <a:endParaRPr sz="4000" b="1">
              <a:solidFill>
                <a:srgbClr val="2EBCB3"/>
              </a:solidFill>
              <a:latin typeface="Arial"/>
              <a:ea typeface="Arial"/>
              <a:cs typeface="Arial"/>
              <a:sym typeface="Arial"/>
            </a:endParaRPr>
          </a:p>
        </p:txBody>
      </p:sp>
      <p:graphicFrame>
        <p:nvGraphicFramePr>
          <p:cNvPr id="131" name="Shape 131"/>
          <p:cNvGraphicFramePr/>
          <p:nvPr/>
        </p:nvGraphicFramePr>
        <p:xfrm>
          <a:off x="1377353" y="1219200"/>
          <a:ext cx="9175316" cy="5484095"/>
        </p:xfrm>
        <a:graphic>
          <a:graphicData uri="http://schemas.openxmlformats.org/drawingml/2006/table">
            <a:tbl>
              <a:tblPr>
                <a:noFill/>
              </a:tblPr>
              <a:tblGrid>
                <a:gridCol w="632780">
                  <a:extLst>
                    <a:ext uri="{9D8B030D-6E8A-4147-A177-3AD203B41FA5}">
                      <a16:colId xmlns:a16="http://schemas.microsoft.com/office/drawing/2014/main" val="20000"/>
                    </a:ext>
                  </a:extLst>
                </a:gridCol>
                <a:gridCol w="1977439">
                  <a:extLst>
                    <a:ext uri="{9D8B030D-6E8A-4147-A177-3AD203B41FA5}">
                      <a16:colId xmlns:a16="http://schemas.microsoft.com/office/drawing/2014/main" val="20001"/>
                    </a:ext>
                  </a:extLst>
                </a:gridCol>
                <a:gridCol w="4017211">
                  <a:extLst>
                    <a:ext uri="{9D8B030D-6E8A-4147-A177-3AD203B41FA5}">
                      <a16:colId xmlns:a16="http://schemas.microsoft.com/office/drawing/2014/main" val="20002"/>
                    </a:ext>
                  </a:extLst>
                </a:gridCol>
                <a:gridCol w="2547886">
                  <a:extLst>
                    <a:ext uri="{9D8B030D-6E8A-4147-A177-3AD203B41FA5}">
                      <a16:colId xmlns:a16="http://schemas.microsoft.com/office/drawing/2014/main" val="20003"/>
                    </a:ext>
                  </a:extLst>
                </a:gridCol>
              </a:tblGrid>
              <a:tr h="326400">
                <a:tc>
                  <a:txBody>
                    <a:bodyPr/>
                    <a:lstStyle/>
                    <a:p>
                      <a:pPr marL="0" marR="0" lvl="0" indent="0" algn="ctr" rtl="0">
                        <a:spcBef>
                          <a:spcPts val="0"/>
                        </a:spcBef>
                        <a:spcAft>
                          <a:spcPts val="0"/>
                        </a:spcAft>
                        <a:buNone/>
                      </a:pPr>
                      <a:r>
                        <a:rPr lang="en-US" sz="1600" b="1" i="0" u="none" strike="noStrike" cap="none">
                          <a:solidFill>
                            <a:schemeClr val="lt1"/>
                          </a:solidFill>
                        </a:rPr>
                        <a:t>Level</a:t>
                      </a:r>
                      <a:endParaRPr sz="1600" u="none" strike="noStrike" cap="none">
                        <a:solidFill>
                          <a:schemeClr val="lt1"/>
                        </a:solidFill>
                      </a:endParaRPr>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7F7F7F"/>
                    </a:solidFill>
                  </a:tcPr>
                </a:tc>
                <a:tc>
                  <a:txBody>
                    <a:bodyPr/>
                    <a:lstStyle/>
                    <a:p>
                      <a:pPr marL="0" marR="0" lvl="0" indent="0" algn="ctr" rtl="0">
                        <a:spcBef>
                          <a:spcPts val="0"/>
                        </a:spcBef>
                        <a:spcAft>
                          <a:spcPts val="0"/>
                        </a:spcAft>
                        <a:buNone/>
                      </a:pPr>
                      <a:r>
                        <a:rPr lang="en-US" sz="1600" b="1" i="0" u="none" strike="noStrike" cap="none">
                          <a:solidFill>
                            <a:schemeClr val="lt1"/>
                          </a:solidFill>
                        </a:rPr>
                        <a:t>Name</a:t>
                      </a:r>
                      <a:endParaRPr sz="1600" b="1" u="none" strike="noStrike" cap="none">
                        <a:solidFill>
                          <a:schemeClr val="lt1"/>
                        </a:solidFill>
                      </a:endParaRPr>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7F7F7F"/>
                    </a:solidFill>
                  </a:tcPr>
                </a:tc>
                <a:tc>
                  <a:txBody>
                    <a:bodyPr/>
                    <a:lstStyle/>
                    <a:p>
                      <a:pPr marL="0" marR="0" lvl="0" indent="0" algn="ctr" rtl="0">
                        <a:spcBef>
                          <a:spcPts val="0"/>
                        </a:spcBef>
                        <a:spcAft>
                          <a:spcPts val="0"/>
                        </a:spcAft>
                        <a:buNone/>
                      </a:pPr>
                      <a:r>
                        <a:rPr lang="en-US" sz="1600" b="1" i="0" u="none" strike="noStrike" cap="none">
                          <a:solidFill>
                            <a:schemeClr val="lt1"/>
                          </a:solidFill>
                        </a:rPr>
                        <a:t>Description</a:t>
                      </a:r>
                      <a:endParaRPr sz="1600" u="none" strike="noStrike" cap="none">
                        <a:solidFill>
                          <a:schemeClr val="lt1"/>
                        </a:solidFill>
                      </a:endParaRPr>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7F7F7F"/>
                    </a:solidFill>
                  </a:tcPr>
                </a:tc>
                <a:tc>
                  <a:txBody>
                    <a:bodyPr/>
                    <a:lstStyle/>
                    <a:p>
                      <a:pPr marL="0" marR="0" lvl="0" indent="0" algn="ctr" rtl="0">
                        <a:spcBef>
                          <a:spcPts val="0"/>
                        </a:spcBef>
                        <a:spcAft>
                          <a:spcPts val="0"/>
                        </a:spcAft>
                        <a:buNone/>
                      </a:pPr>
                      <a:r>
                        <a:rPr lang="en-US" sz="1600" b="1" i="0" u="none" strike="noStrike" cap="none">
                          <a:solidFill>
                            <a:schemeClr val="lt1"/>
                          </a:solidFill>
                        </a:rPr>
                        <a:t>Example</a:t>
                      </a:r>
                      <a:endParaRPr sz="1600" u="none" strike="noStrike" cap="none">
                        <a:solidFill>
                          <a:schemeClr val="lt1"/>
                        </a:solidFill>
                      </a:endParaRPr>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7F7F7F"/>
                    </a:solidFill>
                  </a:tcPr>
                </a:tc>
                <a:extLst>
                  <a:ext uri="{0D108BD9-81ED-4DB2-BD59-A6C34878D82A}">
                    <a16:rowId xmlns:a16="http://schemas.microsoft.com/office/drawing/2014/main" val="10000"/>
                  </a:ext>
                </a:extLst>
              </a:tr>
              <a:tr h="326400">
                <a:tc>
                  <a:txBody>
                    <a:bodyPr/>
                    <a:lstStyle/>
                    <a:p>
                      <a:pPr marL="0" marR="0" lvl="0" indent="0" algn="ctr" rtl="0">
                        <a:spcBef>
                          <a:spcPts val="0"/>
                        </a:spcBef>
                        <a:spcAft>
                          <a:spcPts val="0"/>
                        </a:spcAft>
                        <a:buNone/>
                      </a:pPr>
                      <a:r>
                        <a:rPr lang="en-US" sz="1600" i="0" u="none" strike="noStrike" cap="none">
                          <a:solidFill>
                            <a:srgbClr val="000000"/>
                          </a:solidFill>
                        </a:rPr>
                        <a:t>0</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i="0" u="none" strike="noStrike" cap="none">
                          <a:solidFill>
                            <a:srgbClr val="000000"/>
                          </a:solidFill>
                        </a:rPr>
                        <a:t>No Integration</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i="0" u="none" strike="noStrike" cap="none" dirty="0">
                          <a:solidFill>
                            <a:srgbClr val="000000"/>
                          </a:solidFill>
                        </a:rPr>
                        <a:t>No use of blockchain</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i="0" u="none" strike="noStrike" cap="none">
                          <a:solidFill>
                            <a:srgbClr val="000000"/>
                          </a:solidFill>
                        </a:rPr>
                        <a:t>Most of the world</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624975">
                <a:tc>
                  <a:txBody>
                    <a:bodyPr/>
                    <a:lstStyle/>
                    <a:p>
                      <a:pPr marL="0" marR="0" lvl="0" indent="0" algn="ctr" rtl="0">
                        <a:spcBef>
                          <a:spcPts val="0"/>
                        </a:spcBef>
                        <a:spcAft>
                          <a:spcPts val="0"/>
                        </a:spcAft>
                        <a:buNone/>
                      </a:pPr>
                      <a:r>
                        <a:rPr lang="en-US" sz="1600" i="0" u="none" strike="noStrike" cap="none">
                          <a:solidFill>
                            <a:srgbClr val="000000"/>
                          </a:solidFill>
                        </a:rPr>
                        <a:t>1</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600" i="0" u="none" strike="noStrike" cap="none">
                          <a:solidFill>
                            <a:srgbClr val="000000"/>
                          </a:solidFill>
                        </a:rPr>
                        <a:t>Blockchain Recording</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600" i="0" u="none" strike="noStrike" cap="none" dirty="0">
                          <a:solidFill>
                            <a:srgbClr val="000000"/>
                          </a:solidFill>
                        </a:rPr>
                        <a:t>Public blockchain used to record documents related to land transactions</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600" i="0" u="none" strike="noStrike" cap="none">
                          <a:solidFill>
                            <a:srgbClr val="000000"/>
                          </a:solidFill>
                        </a:rPr>
                        <a:t>Brazil, Georgia, Dubai</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568900">
                <a:tc>
                  <a:txBody>
                    <a:bodyPr/>
                    <a:lstStyle/>
                    <a:p>
                      <a:pPr marL="0" marR="0" lvl="0" indent="0" algn="ctr" rtl="0">
                        <a:spcBef>
                          <a:spcPts val="0"/>
                        </a:spcBef>
                        <a:spcAft>
                          <a:spcPts val="0"/>
                        </a:spcAft>
                        <a:buNone/>
                      </a:pPr>
                      <a:r>
                        <a:rPr lang="en-US" sz="1600" i="0" u="none" strike="noStrike" cap="none">
                          <a:solidFill>
                            <a:srgbClr val="000000"/>
                          </a:solidFill>
                        </a:rPr>
                        <a:t>2</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i="0" u="none" strike="noStrike" cap="none" dirty="0">
                          <a:solidFill>
                            <a:srgbClr val="000000"/>
                          </a:solidFill>
                        </a:rPr>
                        <a:t>Smart Workflow</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i="0" u="none" strike="noStrike" cap="none" dirty="0">
                          <a:solidFill>
                            <a:srgbClr val="000000"/>
                          </a:solidFill>
                        </a:rPr>
                        <a:t>Blockchain used to record progress of a transaction</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i="0" u="none" strike="noStrike" cap="none">
                          <a:solidFill>
                            <a:srgbClr val="000000"/>
                          </a:solidFill>
                        </a:rPr>
                        <a:t>Sweden, Dubai Properties (Landstream)</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326400">
                <a:tc>
                  <a:txBody>
                    <a:bodyPr/>
                    <a:lstStyle/>
                    <a:p>
                      <a:pPr marL="0" marR="0" lvl="0" indent="0" algn="ctr" rtl="0">
                        <a:spcBef>
                          <a:spcPts val="0"/>
                        </a:spcBef>
                        <a:spcAft>
                          <a:spcPts val="0"/>
                        </a:spcAft>
                        <a:buNone/>
                      </a:pPr>
                      <a:r>
                        <a:rPr lang="en-US" sz="1600" i="0" u="none" strike="noStrike" cap="none">
                          <a:solidFill>
                            <a:srgbClr val="000000"/>
                          </a:solidFill>
                        </a:rPr>
                        <a:t>3</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600" i="0" u="none" strike="noStrike" cap="none" dirty="0">
                          <a:solidFill>
                            <a:srgbClr val="000000"/>
                          </a:solidFill>
                        </a:rPr>
                        <a:t>Smart Escrow</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600" b="1" i="0" u="none" strike="noStrike" cap="none" dirty="0">
                          <a:solidFill>
                            <a:srgbClr val="000000"/>
                          </a:solidFill>
                        </a:rPr>
                        <a:t>Smart contracts used for escrowing payment</a:t>
                      </a:r>
                    </a:p>
                    <a:p>
                      <a:pPr marL="0" marR="0" lvl="0" indent="0" algn="l" rtl="0">
                        <a:spcBef>
                          <a:spcPts val="0"/>
                        </a:spcBef>
                        <a:spcAft>
                          <a:spcPts val="0"/>
                        </a:spcAft>
                        <a:buNone/>
                      </a:pPr>
                      <a:r>
                        <a:rPr lang="en-US" sz="1600" b="1" i="0" u="none" strike="noStrike" cap="none" dirty="0">
                          <a:solidFill>
                            <a:srgbClr val="000000"/>
                          </a:solidFill>
                        </a:rPr>
                        <a:t>Five Steps Block Chain based property acquisition</a:t>
                      </a:r>
                      <a:endParaRPr sz="1600" b="1"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600" b="1" i="0" u="none" strike="noStrike" cap="none" dirty="0">
                          <a:solidFill>
                            <a:srgbClr val="000000"/>
                          </a:solidFill>
                        </a:rPr>
                        <a:t>PROPY</a:t>
                      </a:r>
                      <a:endParaRPr sz="1600" b="1"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650075">
                <a:tc>
                  <a:txBody>
                    <a:bodyPr/>
                    <a:lstStyle/>
                    <a:p>
                      <a:pPr marL="0" marR="0" lvl="0" indent="0" algn="ctr" rtl="0">
                        <a:spcBef>
                          <a:spcPts val="0"/>
                        </a:spcBef>
                        <a:spcAft>
                          <a:spcPts val="0"/>
                        </a:spcAft>
                        <a:buNone/>
                      </a:pPr>
                      <a:r>
                        <a:rPr lang="en-US" sz="1600" i="0" u="none" strike="noStrike" cap="none">
                          <a:solidFill>
                            <a:srgbClr val="000000"/>
                          </a:solidFill>
                        </a:rPr>
                        <a:t>4</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i="0" u="none" strike="noStrike" cap="none" dirty="0">
                          <a:solidFill>
                            <a:srgbClr val="000000"/>
                          </a:solidFill>
                        </a:rPr>
                        <a:t>Blockchain Registry</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i="0" u="none" strike="noStrike" cap="none" dirty="0">
                          <a:solidFill>
                            <a:srgbClr val="000000"/>
                          </a:solidFill>
                        </a:rPr>
                        <a:t>Central database replaced with a permissioned blockchain</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i="0" u="none" strike="noStrike" cap="none" dirty="0">
                          <a:solidFill>
                            <a:srgbClr val="000000"/>
                          </a:solidFill>
                        </a:rPr>
                        <a:t>Dubai</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r h="576875">
                <a:tc>
                  <a:txBody>
                    <a:bodyPr/>
                    <a:lstStyle/>
                    <a:p>
                      <a:pPr marL="0" marR="0" lvl="0" indent="0" algn="ctr" rtl="0">
                        <a:spcBef>
                          <a:spcPts val="0"/>
                        </a:spcBef>
                        <a:spcAft>
                          <a:spcPts val="0"/>
                        </a:spcAft>
                        <a:buNone/>
                      </a:pPr>
                      <a:r>
                        <a:rPr lang="en-US" sz="1600" i="0" u="none" strike="noStrike" cap="none">
                          <a:solidFill>
                            <a:srgbClr val="000000"/>
                          </a:solidFill>
                        </a:rPr>
                        <a:t>5</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600" dirty="0"/>
                        <a:t>Disaggregated</a:t>
                      </a:r>
                      <a:r>
                        <a:rPr lang="en-US" sz="1600" i="0" u="none" strike="noStrike" cap="none" dirty="0">
                          <a:solidFill>
                            <a:srgbClr val="000000"/>
                          </a:solidFill>
                        </a:rPr>
                        <a:t> Rights</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600" i="0" u="none" strike="noStrike" cap="none" dirty="0">
                          <a:solidFill>
                            <a:srgbClr val="000000"/>
                          </a:solidFill>
                        </a:rPr>
                        <a:t>Various rights to a single parcel are disaggregated and managed via blockchain</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600" i="0" u="none" strike="noStrike" cap="none" dirty="0">
                          <a:solidFill>
                            <a:srgbClr val="000000"/>
                          </a:solidFill>
                        </a:rPr>
                        <a:t>No known example</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576875">
                <a:tc>
                  <a:txBody>
                    <a:bodyPr/>
                    <a:lstStyle/>
                    <a:p>
                      <a:pPr marL="0" marR="0" lvl="0" indent="0" algn="ctr" rtl="0">
                        <a:spcBef>
                          <a:spcPts val="0"/>
                        </a:spcBef>
                        <a:spcAft>
                          <a:spcPts val="0"/>
                        </a:spcAft>
                        <a:buNone/>
                      </a:pPr>
                      <a:r>
                        <a:rPr lang="en-US" sz="1600" i="0" u="none" strike="noStrike" cap="none">
                          <a:solidFill>
                            <a:srgbClr val="000000"/>
                          </a:solidFill>
                        </a:rPr>
                        <a:t>6</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i="0" u="none" strike="noStrike" cap="none" dirty="0">
                          <a:solidFill>
                            <a:srgbClr val="000000"/>
                          </a:solidFill>
                        </a:rPr>
                        <a:t>Blockchain Fractional Rights</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i="0" u="none" strike="noStrike" cap="none" dirty="0">
                          <a:solidFill>
                            <a:srgbClr val="000000"/>
                          </a:solidFill>
                        </a:rPr>
                        <a:t>Rights for a given parcel are fragmented and managed via blockchain</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i="0" u="none" strike="noStrike" cap="none">
                          <a:solidFill>
                            <a:srgbClr val="000000"/>
                          </a:solidFill>
                        </a:rPr>
                        <a:t>Pangea (potentially)</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extLst>
                  <a:ext uri="{0D108BD9-81ED-4DB2-BD59-A6C34878D82A}">
                    <a16:rowId xmlns:a16="http://schemas.microsoft.com/office/drawing/2014/main" val="10007"/>
                  </a:ext>
                </a:extLst>
              </a:tr>
              <a:tr h="576875">
                <a:tc>
                  <a:txBody>
                    <a:bodyPr/>
                    <a:lstStyle/>
                    <a:p>
                      <a:pPr marL="0" marR="0" lvl="0" indent="0" algn="ctr" rtl="0">
                        <a:spcBef>
                          <a:spcPts val="0"/>
                        </a:spcBef>
                        <a:spcAft>
                          <a:spcPts val="0"/>
                        </a:spcAft>
                        <a:buNone/>
                      </a:pPr>
                      <a:r>
                        <a:rPr lang="en-US" sz="1600" i="0" u="none" strike="noStrike" cap="none">
                          <a:solidFill>
                            <a:srgbClr val="000000"/>
                          </a:solidFill>
                        </a:rPr>
                        <a:t>7</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600" i="0" u="none" strike="noStrike" cap="none" dirty="0">
                          <a:solidFill>
                            <a:srgbClr val="000000"/>
                          </a:solidFill>
                        </a:rPr>
                        <a:t>Peer-to-Peer Transactions</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600" i="0" u="none" strike="noStrike" cap="none" dirty="0">
                          <a:solidFill>
                            <a:srgbClr val="000000"/>
                          </a:solidFill>
                        </a:rPr>
                        <a:t>Rights are transacted without intermediaries on Level 4 system</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spcBef>
                          <a:spcPts val="0"/>
                        </a:spcBef>
                        <a:spcAft>
                          <a:spcPts val="0"/>
                        </a:spcAft>
                        <a:buNone/>
                      </a:pPr>
                      <a:r>
                        <a:rPr lang="en-US" sz="1600" i="0" u="none" strike="noStrike" cap="none" dirty="0">
                          <a:solidFill>
                            <a:srgbClr val="000000"/>
                          </a:solidFill>
                        </a:rPr>
                        <a:t>No known example</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474400">
                <a:tc>
                  <a:txBody>
                    <a:bodyPr/>
                    <a:lstStyle/>
                    <a:p>
                      <a:pPr marL="0" marR="0" lvl="0" indent="0" algn="ctr" rtl="0">
                        <a:spcBef>
                          <a:spcPts val="0"/>
                        </a:spcBef>
                        <a:spcAft>
                          <a:spcPts val="0"/>
                        </a:spcAft>
                        <a:buNone/>
                      </a:pPr>
                      <a:r>
                        <a:rPr lang="en-US" sz="1600" i="0" u="none" strike="noStrike" cap="none">
                          <a:solidFill>
                            <a:srgbClr val="000000"/>
                          </a:solidFill>
                        </a:rPr>
                        <a:t>8</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i="0" u="none" strike="noStrike" cap="none">
                          <a:solidFill>
                            <a:srgbClr val="000000"/>
                          </a:solidFill>
                        </a:rPr>
                        <a:t>Interoperability</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i="0" u="none" strike="noStrike" cap="none" dirty="0">
                          <a:solidFill>
                            <a:srgbClr val="000000"/>
                          </a:solidFill>
                        </a:rPr>
                        <a:t>Different blockchain registries merge</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i="0" u="none" strike="noStrike" cap="none" dirty="0">
                          <a:solidFill>
                            <a:srgbClr val="000000"/>
                          </a:solidFill>
                        </a:rPr>
                        <a:t>No known example</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extLst>
                  <a:ext uri="{0D108BD9-81ED-4DB2-BD59-A6C34878D82A}">
                    <a16:rowId xmlns:a16="http://schemas.microsoft.com/office/drawing/2014/main" val="10009"/>
                  </a:ext>
                </a:extLst>
              </a:tr>
            </a:tbl>
          </a:graphicData>
        </a:graphic>
      </p:graphicFrame>
      <p:pic>
        <p:nvPicPr>
          <p:cNvPr id="132" name="Shape 132"/>
          <p:cNvPicPr preferRelativeResize="0"/>
          <p:nvPr/>
        </p:nvPicPr>
        <p:blipFill rotWithShape="1">
          <a:blip r:embed="rId3">
            <a:alphaModFix/>
          </a:blip>
          <a:srcRect/>
          <a:stretch/>
        </p:blipFill>
        <p:spPr>
          <a:xfrm>
            <a:off x="8048264" y="457200"/>
            <a:ext cx="2314937" cy="457200"/>
          </a:xfrm>
          <a:prstGeom prst="rect">
            <a:avLst/>
          </a:prstGeom>
          <a:noFill/>
          <a:ln>
            <a:noFill/>
          </a:ln>
        </p:spPr>
      </p:pic>
      <p:sp>
        <p:nvSpPr>
          <p:cNvPr id="133" name="Shape 133"/>
          <p:cNvSpPr txBox="1">
            <a:spLocks noGrp="1"/>
          </p:cNvSpPr>
          <p:nvPr>
            <p:ph type="sldNum" idx="12"/>
          </p:nvPr>
        </p:nvSpPr>
        <p:spPr>
          <a:xfrm>
            <a:off x="10134599" y="5993027"/>
            <a:ext cx="680048" cy="849073"/>
          </a:xfrm>
          <a:prstGeom prst="rect">
            <a:avLst/>
          </a:prstGeom>
          <a:noFill/>
          <a:ln>
            <a:noFill/>
          </a:ln>
        </p:spPr>
        <p:txBody>
          <a:bodyPr spcFirstLastPara="1" vert="horz" wrap="square" lIns="91425" tIns="45700" rIns="91425" bIns="45700" rtlCol="0" anchor="ctr" anchorCtr="0">
            <a:noAutofit/>
          </a:bodyPr>
          <a:lstStyle/>
          <a:p>
            <a:r>
              <a:rPr lang="en-US" sz="2000" dirty="0">
                <a:solidFill>
                  <a:srgbClr val="888888"/>
                </a:solidFill>
                <a:latin typeface="Arial"/>
                <a:ea typeface="Arial"/>
                <a:cs typeface="Arial"/>
                <a:sym typeface="Arial"/>
              </a:rPr>
              <a:t>59</a:t>
            </a:r>
            <a:endParaRPr sz="2000" dirty="0">
              <a:solidFill>
                <a:srgbClr val="888888"/>
              </a:solidFill>
              <a:latin typeface="Arial"/>
              <a:ea typeface="Arial"/>
              <a:cs typeface="Arial"/>
              <a:sym typeface="Arial"/>
            </a:endParaRPr>
          </a:p>
        </p:txBody>
      </p:sp>
      <p:sp>
        <p:nvSpPr>
          <p:cNvPr id="6" name="Title 1">
            <a:extLst>
              <a:ext uri="{FF2B5EF4-FFF2-40B4-BE49-F238E27FC236}">
                <a16:creationId xmlns:a16="http://schemas.microsoft.com/office/drawing/2014/main" id="{BDB9DBFB-140B-4483-9E93-08815817E07D}"/>
              </a:ext>
            </a:extLst>
          </p:cNvPr>
          <p:cNvSpPr txBox="1">
            <a:spLocks/>
          </p:cNvSpPr>
          <p:nvPr/>
        </p:nvSpPr>
        <p:spPr>
          <a:xfrm>
            <a:off x="0" y="1"/>
            <a:ext cx="12192000" cy="121919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Arial Black" panose="020B0A04020102020204" pitchFamily="34" charset="0"/>
              </a:rPr>
              <a:t>Blockchain Registry Integration Framework</a:t>
            </a:r>
          </a:p>
        </p:txBody>
      </p:sp>
    </p:spTree>
    <p:extLst>
      <p:ext uri="{BB962C8B-B14F-4D97-AF65-F5344CB8AC3E}">
        <p14:creationId xmlns:p14="http://schemas.microsoft.com/office/powerpoint/2010/main" val="2329061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5063F-8EC3-4801-87FE-2E2015BCF47F}"/>
              </a:ext>
            </a:extLst>
          </p:cNvPr>
          <p:cNvSpPr>
            <a:spLocks noGrp="1"/>
          </p:cNvSpPr>
          <p:nvPr>
            <p:ph type="title"/>
          </p:nvPr>
        </p:nvSpPr>
        <p:spPr>
          <a:xfrm>
            <a:off x="838200" y="365125"/>
            <a:ext cx="10515600" cy="749691"/>
          </a:xfrm>
        </p:spPr>
        <p:txBody>
          <a:bodyPr/>
          <a:lstStyle/>
          <a:p>
            <a:r>
              <a:rPr lang="en-US" dirty="0"/>
              <a:t>Blockchain for Land Registry</a:t>
            </a:r>
          </a:p>
        </p:txBody>
      </p:sp>
      <p:sp>
        <p:nvSpPr>
          <p:cNvPr id="3" name="Content Placeholder 2">
            <a:extLst>
              <a:ext uri="{FF2B5EF4-FFF2-40B4-BE49-F238E27FC236}">
                <a16:creationId xmlns:a16="http://schemas.microsoft.com/office/drawing/2014/main" id="{AF0BD24C-70D2-4812-AA14-A0E1B1BEC285}"/>
              </a:ext>
            </a:extLst>
          </p:cNvPr>
          <p:cNvSpPr>
            <a:spLocks noGrp="1"/>
          </p:cNvSpPr>
          <p:nvPr>
            <p:ph idx="1"/>
          </p:nvPr>
        </p:nvSpPr>
        <p:spPr>
          <a:xfrm>
            <a:off x="838200" y="1114816"/>
            <a:ext cx="10515600" cy="5574083"/>
          </a:xfrm>
          <a:ln w="19050">
            <a:solidFill>
              <a:schemeClr val="tx1"/>
            </a:solidFill>
          </a:ln>
        </p:spPr>
        <p:txBody>
          <a:bodyPr>
            <a:normAutofit fontScale="77500" lnSpcReduction="20000"/>
          </a:bodyPr>
          <a:lstStyle/>
          <a:p>
            <a:pPr algn="just"/>
            <a:r>
              <a:rPr lang="en-US" b="1" dirty="0"/>
              <a:t>Blockchain for Land Registry</a:t>
            </a:r>
            <a:r>
              <a:rPr lang="en-US" dirty="0"/>
              <a:t> - Administration of land and property involves a </a:t>
            </a:r>
            <a:r>
              <a:rPr lang="en-US" b="1" dirty="0"/>
              <a:t>vast array of documents and supporting data</a:t>
            </a:r>
            <a:r>
              <a:rPr lang="en-US" dirty="0"/>
              <a:t>.</a:t>
            </a:r>
          </a:p>
          <a:p>
            <a:pPr algn="just"/>
            <a:r>
              <a:rPr lang="en-US" dirty="0"/>
              <a:t>Existing land information systems are typically </a:t>
            </a:r>
            <a:r>
              <a:rPr lang="en-US" b="1" dirty="0"/>
              <a:t>centralized ledgers (databases)</a:t>
            </a:r>
            <a:r>
              <a:rPr lang="en-US" dirty="0"/>
              <a:t> that provide a </a:t>
            </a:r>
            <a:r>
              <a:rPr lang="en-US" b="1" dirty="0"/>
              <a:t>system of record of a nation’s land transactions</a:t>
            </a:r>
            <a:r>
              <a:rPr lang="en-US" dirty="0"/>
              <a:t>.</a:t>
            </a:r>
          </a:p>
          <a:p>
            <a:pPr algn="just"/>
            <a:r>
              <a:rPr lang="en-US" dirty="0"/>
              <a:t> A </a:t>
            </a:r>
            <a:r>
              <a:rPr lang="en-US" b="1" dirty="0"/>
              <a:t>digital repository affords greater capabilities</a:t>
            </a:r>
            <a:r>
              <a:rPr lang="en-US" dirty="0"/>
              <a:t> than the paper-based counterpart but, by itself, </a:t>
            </a:r>
            <a:r>
              <a:rPr lang="en-US" b="1" dirty="0">
                <a:solidFill>
                  <a:srgbClr val="C00000"/>
                </a:solidFill>
              </a:rPr>
              <a:t>digitalization provides no intrinsic transformation to the land registration process</a:t>
            </a:r>
            <a:r>
              <a:rPr lang="en-US" dirty="0">
                <a:solidFill>
                  <a:srgbClr val="C00000"/>
                </a:solidFill>
              </a:rPr>
              <a:t>.</a:t>
            </a:r>
            <a:r>
              <a:rPr lang="en-US" dirty="0"/>
              <a:t> </a:t>
            </a:r>
          </a:p>
          <a:p>
            <a:pPr algn="just"/>
            <a:r>
              <a:rPr lang="en-US" b="1" dirty="0"/>
              <a:t>Digitalization of paper-based land records</a:t>
            </a:r>
            <a:r>
              <a:rPr lang="en-US" dirty="0"/>
              <a:t> adds </a:t>
            </a:r>
            <a:r>
              <a:rPr lang="en-US" b="1" dirty="0"/>
              <a:t>redundancy, concurrency, </a:t>
            </a:r>
            <a:r>
              <a:rPr lang="en-US" dirty="0"/>
              <a:t>and</a:t>
            </a:r>
            <a:r>
              <a:rPr lang="en-US" b="1" dirty="0"/>
              <a:t> consistency, characteristics of database systems</a:t>
            </a:r>
            <a:r>
              <a:rPr lang="en-US" dirty="0"/>
              <a:t>. </a:t>
            </a:r>
          </a:p>
          <a:p>
            <a:pPr algn="just"/>
            <a:r>
              <a:rPr lang="en-US" dirty="0"/>
              <a:t>Ultimately this can lead to </a:t>
            </a:r>
            <a:r>
              <a:rPr lang="en-US" b="1" dirty="0"/>
              <a:t>automation</a:t>
            </a:r>
            <a:r>
              <a:rPr lang="en-US" dirty="0"/>
              <a:t> and introduce </a:t>
            </a:r>
            <a:r>
              <a:rPr lang="en-US" b="1" dirty="0"/>
              <a:t>efficiencies</a:t>
            </a:r>
            <a:r>
              <a:rPr lang="en-US" dirty="0"/>
              <a:t> to the process at the application layer (e.g., </a:t>
            </a:r>
            <a:r>
              <a:rPr lang="en-US" b="1" dirty="0"/>
              <a:t>availability of information, protection against catastrophic loss</a:t>
            </a:r>
            <a:r>
              <a:rPr lang="en-US" dirty="0"/>
              <a:t> or man-made disasters). </a:t>
            </a:r>
          </a:p>
          <a:p>
            <a:pPr algn="just"/>
            <a:r>
              <a:rPr lang="en-US" dirty="0"/>
              <a:t>Many governments have leveraged on information and communication technologies (ICTs) to increase openness and transparency (e.g., e-Government, open data initiatives). </a:t>
            </a:r>
          </a:p>
          <a:p>
            <a:pPr algn="just"/>
            <a:r>
              <a:rPr lang="en-US" b="1" dirty="0">
                <a:solidFill>
                  <a:srgbClr val="00B050"/>
                </a:solidFill>
              </a:rPr>
              <a:t>Distributed databases</a:t>
            </a:r>
            <a:r>
              <a:rPr lang="en-US" dirty="0"/>
              <a:t> can help </a:t>
            </a:r>
            <a:r>
              <a:rPr lang="en-US" b="1" dirty="0">
                <a:solidFill>
                  <a:srgbClr val="00B050"/>
                </a:solidFill>
              </a:rPr>
              <a:t>protect these central repositories</a:t>
            </a:r>
            <a:r>
              <a:rPr lang="en-US" dirty="0"/>
              <a:t> through </a:t>
            </a:r>
            <a:r>
              <a:rPr lang="en-US" b="1" dirty="0">
                <a:solidFill>
                  <a:srgbClr val="00B050"/>
                </a:solidFill>
              </a:rPr>
              <a:t>replication</a:t>
            </a:r>
            <a:r>
              <a:rPr lang="en-US" dirty="0">
                <a:solidFill>
                  <a:srgbClr val="00B050"/>
                </a:solidFill>
              </a:rPr>
              <a:t> </a:t>
            </a:r>
            <a:r>
              <a:rPr lang="en-US" dirty="0"/>
              <a:t>and </a:t>
            </a:r>
            <a:r>
              <a:rPr lang="en-US" b="1" dirty="0">
                <a:solidFill>
                  <a:srgbClr val="00B050"/>
                </a:solidFill>
              </a:rPr>
              <a:t>duplication</a:t>
            </a:r>
            <a:r>
              <a:rPr lang="en-US" dirty="0"/>
              <a:t>. </a:t>
            </a:r>
          </a:p>
          <a:p>
            <a:pPr algn="just"/>
            <a:r>
              <a:rPr lang="en-US" dirty="0"/>
              <a:t>Nevertheless, the </a:t>
            </a:r>
            <a:r>
              <a:rPr lang="en-US" b="1" dirty="0">
                <a:solidFill>
                  <a:srgbClr val="C00000"/>
                </a:solidFill>
              </a:rPr>
              <a:t>integrity of the records is still vulnerable to tamper and fraud</a:t>
            </a:r>
            <a:r>
              <a:rPr lang="en-US" dirty="0"/>
              <a:t> by </a:t>
            </a:r>
            <a:r>
              <a:rPr lang="en-US" b="1" dirty="0">
                <a:solidFill>
                  <a:srgbClr val="C00000"/>
                </a:solidFill>
              </a:rPr>
              <a:t>entities in the network that are not trustworthy</a:t>
            </a:r>
            <a:r>
              <a:rPr lang="en-US" dirty="0"/>
              <a:t> (e.g., a </a:t>
            </a:r>
            <a:r>
              <a:rPr lang="en-US" b="1" dirty="0"/>
              <a:t>rogue individual modifying</a:t>
            </a:r>
            <a:r>
              <a:rPr lang="en-US" dirty="0"/>
              <a:t> or </a:t>
            </a:r>
            <a:r>
              <a:rPr lang="en-US" b="1" dirty="0"/>
              <a:t>deleting land records</a:t>
            </a:r>
            <a:r>
              <a:rPr lang="en-US" dirty="0"/>
              <a:t>).</a:t>
            </a:r>
          </a:p>
        </p:txBody>
      </p:sp>
      <p:sp>
        <p:nvSpPr>
          <p:cNvPr id="4" name="Title 1">
            <a:extLst>
              <a:ext uri="{FF2B5EF4-FFF2-40B4-BE49-F238E27FC236}">
                <a16:creationId xmlns:a16="http://schemas.microsoft.com/office/drawing/2014/main" id="{D80789ED-F29F-4482-8C0D-2BE0193983CA}"/>
              </a:ext>
            </a:extLst>
          </p:cNvPr>
          <p:cNvSpPr txBox="1">
            <a:spLocks/>
          </p:cNvSpPr>
          <p:nvPr/>
        </p:nvSpPr>
        <p:spPr>
          <a:xfrm>
            <a:off x="0" y="1"/>
            <a:ext cx="12192000" cy="1114815"/>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Black" panose="020B0A04020102020204" pitchFamily="34" charset="0"/>
              </a:rPr>
              <a:t>Blockchain for Land Registry</a:t>
            </a:r>
          </a:p>
        </p:txBody>
      </p:sp>
      <p:sp>
        <p:nvSpPr>
          <p:cNvPr id="5" name="Slide Number Placeholder 4">
            <a:extLst>
              <a:ext uri="{FF2B5EF4-FFF2-40B4-BE49-F238E27FC236}">
                <a16:creationId xmlns:a16="http://schemas.microsoft.com/office/drawing/2014/main" id="{411AB428-B340-45D2-B727-6EA79334142E}"/>
              </a:ext>
            </a:extLst>
          </p:cNvPr>
          <p:cNvSpPr>
            <a:spLocks noGrp="1"/>
          </p:cNvSpPr>
          <p:nvPr>
            <p:ph type="sldNum" sz="quarter" idx="12"/>
          </p:nvPr>
        </p:nvSpPr>
        <p:spPr/>
        <p:txBody>
          <a:bodyPr/>
          <a:lstStyle/>
          <a:p>
            <a:fld id="{9138C2A3-5CC3-47A8-BF10-28688FB61B2F}" type="slidenum">
              <a:rPr lang="en-US" smtClean="0"/>
              <a:t>69</a:t>
            </a:fld>
            <a:endParaRPr lang="en-US"/>
          </a:p>
        </p:txBody>
      </p:sp>
    </p:spTree>
    <p:extLst>
      <p:ext uri="{BB962C8B-B14F-4D97-AF65-F5344CB8AC3E}">
        <p14:creationId xmlns:p14="http://schemas.microsoft.com/office/powerpoint/2010/main" val="1900989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1"/>
            <a:ext cx="12192000" cy="1614488"/>
          </a:xfrm>
          <a:solidFill>
            <a:schemeClr val="tx1">
              <a:lumMod val="85000"/>
              <a:lumOff val="15000"/>
            </a:schemeClr>
          </a:solidFill>
        </p:spPr>
        <p:txBody>
          <a:bodyPr>
            <a:noAutofit/>
          </a:bodyPr>
          <a:lstStyle/>
          <a:p>
            <a:pPr algn="ctr"/>
            <a:r>
              <a:rPr lang="en-US" sz="2000" b="1" dirty="0">
                <a:solidFill>
                  <a:schemeClr val="bg1"/>
                </a:solidFill>
                <a:latin typeface="Arial Black" panose="020B0A04020102020204" pitchFamily="34" charset="0"/>
              </a:rPr>
              <a:t>The Figure Shows Relative Affordability of Residential Units in Africa’s Leading Cities Based on Square Meters Purchased with US$ 100,000. 2022</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7927" y="1834091"/>
            <a:ext cx="7249346" cy="4351338"/>
          </a:xfrm>
        </p:spPr>
      </p:pic>
    </p:spTree>
    <p:extLst>
      <p:ext uri="{BB962C8B-B14F-4D97-AF65-F5344CB8AC3E}">
        <p14:creationId xmlns:p14="http://schemas.microsoft.com/office/powerpoint/2010/main" val="27807505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8.2 What are </a:t>
            </a:r>
            <a:r>
              <a:rPr lang="en-US" dirty="0" err="1"/>
              <a:t>th</a:t>
            </a:r>
            <a:endParaRPr lang="en-US" dirty="0"/>
          </a:p>
        </p:txBody>
      </p:sp>
      <p:sp>
        <p:nvSpPr>
          <p:cNvPr id="5" name="Title 1">
            <a:extLst>
              <a:ext uri="{FF2B5EF4-FFF2-40B4-BE49-F238E27FC236}">
                <a16:creationId xmlns:a16="http://schemas.microsoft.com/office/drawing/2014/main" id="{F9D3B7E6-3AE3-4F02-9CE6-63FA514215F5}"/>
              </a:ext>
            </a:extLst>
          </p:cNvPr>
          <p:cNvSpPr txBox="1">
            <a:spLocks/>
          </p:cNvSpPr>
          <p:nvPr/>
        </p:nvSpPr>
        <p:spPr>
          <a:xfrm>
            <a:off x="0" y="1"/>
            <a:ext cx="12192000" cy="1290181"/>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Arial Black" panose="020B0A04020102020204" pitchFamily="34" charset="0"/>
              </a:rPr>
              <a:t>The Stages in Projects for Digitizing Land Records</a:t>
            </a:r>
          </a:p>
        </p:txBody>
      </p:sp>
      <p:sp>
        <p:nvSpPr>
          <p:cNvPr id="6" name="Content Placeholder 5">
            <a:extLst>
              <a:ext uri="{FF2B5EF4-FFF2-40B4-BE49-F238E27FC236}">
                <a16:creationId xmlns:a16="http://schemas.microsoft.com/office/drawing/2014/main" id="{540E4029-BD5F-4172-A18D-ED50A490FBBB}"/>
              </a:ext>
            </a:extLst>
          </p:cNvPr>
          <p:cNvSpPr>
            <a:spLocks noGrp="1"/>
          </p:cNvSpPr>
          <p:nvPr>
            <p:ph idx="1"/>
          </p:nvPr>
        </p:nvSpPr>
        <p:spPr/>
        <p:txBody>
          <a:bodyPr>
            <a:normAutofit fontScale="85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sz="1600" i="1" dirty="0"/>
          </a:p>
          <a:p>
            <a:pPr marL="0" indent="0">
              <a:buNone/>
            </a:pPr>
            <a:endParaRPr lang="en-US" sz="1600" i="1" dirty="0"/>
          </a:p>
          <a:p>
            <a:pPr marL="0" indent="0">
              <a:buNone/>
            </a:pPr>
            <a:endParaRPr lang="en-US" sz="1600" i="1" dirty="0"/>
          </a:p>
          <a:p>
            <a:pPr marL="0" indent="0">
              <a:buNone/>
            </a:pPr>
            <a:r>
              <a:rPr lang="en-US" sz="1600" i="1" dirty="0"/>
              <a:t>Source: World Bank 2016</a:t>
            </a:r>
          </a:p>
        </p:txBody>
      </p:sp>
      <p:pic>
        <p:nvPicPr>
          <p:cNvPr id="7" name="Content Placeholder 3">
            <a:extLst>
              <a:ext uri="{FF2B5EF4-FFF2-40B4-BE49-F238E27FC236}">
                <a16:creationId xmlns:a16="http://schemas.microsoft.com/office/drawing/2014/main" id="{969276D8-1E4D-4B12-AAE4-6BF41435D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779" y="1825627"/>
            <a:ext cx="9981398" cy="3526020"/>
          </a:xfrm>
          <a:prstGeom prst="rect">
            <a:avLst/>
          </a:prstGeom>
        </p:spPr>
      </p:pic>
      <p:sp>
        <p:nvSpPr>
          <p:cNvPr id="3" name="Slide Number Placeholder 2">
            <a:extLst>
              <a:ext uri="{FF2B5EF4-FFF2-40B4-BE49-F238E27FC236}">
                <a16:creationId xmlns:a16="http://schemas.microsoft.com/office/drawing/2014/main" id="{FC63C67E-099D-47F6-AFF7-59FCC201293E}"/>
              </a:ext>
            </a:extLst>
          </p:cNvPr>
          <p:cNvSpPr>
            <a:spLocks noGrp="1"/>
          </p:cNvSpPr>
          <p:nvPr>
            <p:ph type="sldNum" sz="quarter" idx="12"/>
          </p:nvPr>
        </p:nvSpPr>
        <p:spPr/>
        <p:txBody>
          <a:bodyPr/>
          <a:lstStyle/>
          <a:p>
            <a:fld id="{9138C2A3-5CC3-47A8-BF10-28688FB61B2F}" type="slidenum">
              <a:rPr lang="en-US" smtClean="0"/>
              <a:t>70</a:t>
            </a:fld>
            <a:endParaRPr lang="en-US"/>
          </a:p>
        </p:txBody>
      </p:sp>
    </p:spTree>
    <p:extLst>
      <p:ext uri="{BB962C8B-B14F-4D97-AF65-F5344CB8AC3E}">
        <p14:creationId xmlns:p14="http://schemas.microsoft.com/office/powerpoint/2010/main" val="16838052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8.3 The type of land records varies</a:t>
            </a:r>
          </a:p>
        </p:txBody>
      </p:sp>
      <p:sp>
        <p:nvSpPr>
          <p:cNvPr id="4" name="Title 1">
            <a:extLst>
              <a:ext uri="{FF2B5EF4-FFF2-40B4-BE49-F238E27FC236}">
                <a16:creationId xmlns:a16="http://schemas.microsoft.com/office/drawing/2014/main" id="{DAE27745-A8E8-47EB-8207-74CD87CF1F6A}"/>
              </a:ext>
            </a:extLst>
          </p:cNvPr>
          <p:cNvSpPr txBox="1">
            <a:spLocks/>
          </p:cNvSpPr>
          <p:nvPr/>
        </p:nvSpPr>
        <p:spPr>
          <a:xfrm>
            <a:off x="0" y="1"/>
            <a:ext cx="12192000" cy="1325563"/>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rial Black" panose="020B0A04020102020204" pitchFamily="34" charset="0"/>
              </a:rPr>
              <a:t>The Types of Land Records Varies Widely Across Income Groups</a:t>
            </a:r>
          </a:p>
        </p:txBody>
      </p:sp>
      <p:sp>
        <p:nvSpPr>
          <p:cNvPr id="5" name="Content Placeholder 4">
            <a:extLst>
              <a:ext uri="{FF2B5EF4-FFF2-40B4-BE49-F238E27FC236}">
                <a16:creationId xmlns:a16="http://schemas.microsoft.com/office/drawing/2014/main" id="{39969170-5CE4-4DBA-8EDD-FC7A41401D13}"/>
              </a:ext>
            </a:extLst>
          </p:cNvPr>
          <p:cNvSpPr>
            <a:spLocks noGrp="1"/>
          </p:cNvSpPr>
          <p:nvPr>
            <p:ph idx="1"/>
          </p:nvPr>
        </p:nvSpPr>
        <p:spPr>
          <a:xfrm>
            <a:off x="838200" y="1825625"/>
            <a:ext cx="10515600" cy="4838222"/>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800" i="1" dirty="0"/>
          </a:p>
          <a:p>
            <a:pPr marL="0" indent="0">
              <a:buNone/>
            </a:pPr>
            <a:r>
              <a:rPr lang="en-US" sz="1800" i="1" dirty="0"/>
              <a:t>Source: World Bank 2016</a:t>
            </a:r>
          </a:p>
        </p:txBody>
      </p:sp>
      <p:pic>
        <p:nvPicPr>
          <p:cNvPr id="7" name="Content Placeholder 5">
            <a:extLst>
              <a:ext uri="{FF2B5EF4-FFF2-40B4-BE49-F238E27FC236}">
                <a16:creationId xmlns:a16="http://schemas.microsoft.com/office/drawing/2014/main" id="{302FACA7-FC33-4827-AA45-312F20526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926" y="1825625"/>
            <a:ext cx="9544833" cy="4351338"/>
          </a:xfrm>
          <a:prstGeom prst="rect">
            <a:avLst/>
          </a:prstGeom>
        </p:spPr>
      </p:pic>
      <p:sp>
        <p:nvSpPr>
          <p:cNvPr id="3" name="Slide Number Placeholder 2">
            <a:extLst>
              <a:ext uri="{FF2B5EF4-FFF2-40B4-BE49-F238E27FC236}">
                <a16:creationId xmlns:a16="http://schemas.microsoft.com/office/drawing/2014/main" id="{C22AFF13-57A2-4AE9-B536-D73ABD6E3262}"/>
              </a:ext>
            </a:extLst>
          </p:cNvPr>
          <p:cNvSpPr>
            <a:spLocks noGrp="1"/>
          </p:cNvSpPr>
          <p:nvPr>
            <p:ph type="sldNum" sz="quarter" idx="12"/>
          </p:nvPr>
        </p:nvSpPr>
        <p:spPr/>
        <p:txBody>
          <a:bodyPr/>
          <a:lstStyle/>
          <a:p>
            <a:fld id="{9138C2A3-5CC3-47A8-BF10-28688FB61B2F}" type="slidenum">
              <a:rPr lang="en-US" smtClean="0"/>
              <a:t>71</a:t>
            </a:fld>
            <a:endParaRPr lang="en-US"/>
          </a:p>
        </p:txBody>
      </p:sp>
    </p:spTree>
    <p:extLst>
      <p:ext uri="{BB962C8B-B14F-4D97-AF65-F5344CB8AC3E}">
        <p14:creationId xmlns:p14="http://schemas.microsoft.com/office/powerpoint/2010/main" val="31057353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1981200" y="152400"/>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0DEA4"/>
              </a:buClr>
              <a:buSzPts val="4000"/>
            </a:pPr>
            <a:r>
              <a:rPr lang="en-US" sz="4000" b="1" dirty="0">
                <a:solidFill>
                  <a:srgbClr val="2EBCB3"/>
                </a:solidFill>
                <a:latin typeface="Arial"/>
                <a:ea typeface="Arial"/>
                <a:cs typeface="Arial"/>
                <a:sym typeface="Arial"/>
              </a:rPr>
              <a:t>Future of Blockchain</a:t>
            </a:r>
            <a:br>
              <a:rPr lang="en-US" sz="4000" b="1" dirty="0">
                <a:solidFill>
                  <a:srgbClr val="2EBCB3"/>
                </a:solidFill>
                <a:latin typeface="Arial"/>
                <a:ea typeface="Arial"/>
                <a:cs typeface="Arial"/>
                <a:sym typeface="Arial"/>
              </a:rPr>
            </a:br>
            <a:r>
              <a:rPr lang="en-US" sz="4000" b="1" dirty="0">
                <a:solidFill>
                  <a:srgbClr val="2EBCB3"/>
                </a:solidFill>
                <a:latin typeface="Arial"/>
                <a:ea typeface="Arial"/>
                <a:cs typeface="Arial"/>
                <a:sym typeface="Arial"/>
              </a:rPr>
              <a:t>for Real Estate</a:t>
            </a:r>
            <a:endParaRPr sz="4000" b="1" dirty="0">
              <a:solidFill>
                <a:srgbClr val="2EBCB3"/>
              </a:solidFill>
              <a:latin typeface="Arial"/>
              <a:ea typeface="Arial"/>
              <a:cs typeface="Arial"/>
              <a:sym typeface="Arial"/>
            </a:endParaRPr>
          </a:p>
        </p:txBody>
      </p:sp>
      <p:sp>
        <p:nvSpPr>
          <p:cNvPr id="139" name="Shape 139"/>
          <p:cNvSpPr txBox="1">
            <a:spLocks noGrp="1"/>
          </p:cNvSpPr>
          <p:nvPr>
            <p:ph type="body" idx="1"/>
          </p:nvPr>
        </p:nvSpPr>
        <p:spPr>
          <a:xfrm>
            <a:off x="1002081" y="1447800"/>
            <a:ext cx="10371551" cy="4526100"/>
          </a:xfrm>
          <a:prstGeom prst="rect">
            <a:avLst/>
          </a:prstGeom>
          <a:noFill/>
          <a:ln w="19050">
            <a:solidFill>
              <a:schemeClr val="tx1"/>
            </a:solidFill>
          </a:ln>
        </p:spPr>
        <p:txBody>
          <a:bodyPr spcFirstLastPara="1" vert="horz" wrap="square" lIns="91425" tIns="45700" rIns="91425" bIns="45700" rtlCol="0" anchor="t" anchorCtr="0">
            <a:noAutofit/>
          </a:bodyPr>
          <a:lstStyle/>
          <a:p>
            <a:pPr marL="342900" indent="-330200" algn="just">
              <a:spcBef>
                <a:spcPts val="0"/>
              </a:spcBef>
              <a:buClr>
                <a:schemeClr val="dk1"/>
              </a:buClr>
              <a:buSzPts val="2400"/>
              <a:buFont typeface="Arial"/>
              <a:buChar char="•"/>
            </a:pPr>
            <a:r>
              <a:rPr lang="en-US" sz="2400" dirty="0">
                <a:solidFill>
                  <a:schemeClr val="dk1"/>
                </a:solidFill>
                <a:latin typeface="Arial"/>
                <a:ea typeface="Arial"/>
                <a:cs typeface="Arial"/>
                <a:sym typeface="Arial"/>
              </a:rPr>
              <a:t>Blockchain can ensure more reliable </a:t>
            </a:r>
            <a:r>
              <a:rPr lang="en-US" sz="2400" b="1" dirty="0">
                <a:solidFill>
                  <a:srgbClr val="0070C0"/>
                </a:solidFill>
                <a:latin typeface="Arial"/>
                <a:ea typeface="Arial"/>
                <a:cs typeface="Arial"/>
                <a:sym typeface="Arial"/>
              </a:rPr>
              <a:t>title insurance</a:t>
            </a:r>
            <a:r>
              <a:rPr lang="en-US" sz="2400" b="1" dirty="0">
                <a:solidFill>
                  <a:srgbClr val="2EBCB3"/>
                </a:solidFill>
                <a:latin typeface="Arial"/>
                <a:ea typeface="Arial"/>
                <a:cs typeface="Arial"/>
                <a:sym typeface="Arial"/>
              </a:rPr>
              <a:t> </a:t>
            </a:r>
            <a:r>
              <a:rPr lang="en-US" sz="2400" dirty="0">
                <a:solidFill>
                  <a:schemeClr val="dk1"/>
                </a:solidFill>
                <a:latin typeface="Arial"/>
                <a:ea typeface="Arial"/>
                <a:cs typeface="Arial"/>
                <a:sym typeface="Arial"/>
              </a:rPr>
              <a:t>records, increasing efficiency and lowering costs.</a:t>
            </a:r>
            <a:endParaRPr sz="2400" dirty="0">
              <a:latin typeface="Arial"/>
              <a:ea typeface="Arial"/>
              <a:cs typeface="Arial"/>
              <a:sym typeface="Arial"/>
            </a:endParaRPr>
          </a:p>
          <a:p>
            <a:pPr marL="342900" indent="-330200" algn="just">
              <a:spcBef>
                <a:spcPts val="520"/>
              </a:spcBef>
              <a:buClr>
                <a:schemeClr val="dk1"/>
              </a:buClr>
              <a:buSzPts val="2400"/>
              <a:buFont typeface="Arial"/>
              <a:buChar char="•"/>
            </a:pPr>
            <a:r>
              <a:rPr lang="en-US" sz="2400" dirty="0">
                <a:solidFill>
                  <a:schemeClr val="dk1"/>
                </a:solidFill>
                <a:latin typeface="Arial"/>
                <a:ea typeface="Arial"/>
                <a:cs typeface="Arial"/>
                <a:sym typeface="Arial"/>
              </a:rPr>
              <a:t>The simplicity of the </a:t>
            </a:r>
            <a:r>
              <a:rPr lang="en-US" sz="2400" b="1" dirty="0">
                <a:solidFill>
                  <a:srgbClr val="0070C0"/>
                </a:solidFill>
                <a:latin typeface="Arial"/>
                <a:ea typeface="Arial"/>
                <a:cs typeface="Arial"/>
                <a:sym typeface="Arial"/>
              </a:rPr>
              <a:t>Torrens title system may provide the optimal legal framework</a:t>
            </a:r>
            <a:r>
              <a:rPr lang="en-US" sz="2400" b="1" dirty="0">
                <a:solidFill>
                  <a:srgbClr val="2EBCB3"/>
                </a:solidFill>
                <a:latin typeface="Arial"/>
                <a:ea typeface="Arial"/>
                <a:cs typeface="Arial"/>
                <a:sym typeface="Arial"/>
              </a:rPr>
              <a:t> </a:t>
            </a:r>
            <a:r>
              <a:rPr lang="en-US" sz="2400" dirty="0">
                <a:solidFill>
                  <a:schemeClr val="dk1"/>
                </a:solidFill>
                <a:latin typeface="Arial"/>
                <a:ea typeface="Arial"/>
                <a:cs typeface="Arial"/>
                <a:sym typeface="Arial"/>
              </a:rPr>
              <a:t>for a blockchain registry (at </a:t>
            </a:r>
            <a:r>
              <a:rPr lang="en-US" sz="2400" dirty="0">
                <a:latin typeface="Arial"/>
                <a:ea typeface="Arial"/>
                <a:cs typeface="Arial"/>
                <a:sym typeface="Arial"/>
              </a:rPr>
              <a:t>higher levels) - since it mirrors the architecture of Blockchain.</a:t>
            </a:r>
            <a:endParaRPr sz="2400" dirty="0">
              <a:latin typeface="Arial"/>
              <a:ea typeface="Arial"/>
              <a:cs typeface="Arial"/>
              <a:sym typeface="Arial"/>
            </a:endParaRPr>
          </a:p>
          <a:p>
            <a:pPr marL="342900" indent="-330200" algn="just">
              <a:spcBef>
                <a:spcPts val="520"/>
              </a:spcBef>
              <a:buClr>
                <a:schemeClr val="dk1"/>
              </a:buClr>
              <a:buSzPts val="2400"/>
              <a:buFont typeface="Arial"/>
              <a:buChar char="•"/>
            </a:pPr>
            <a:r>
              <a:rPr lang="en-US" sz="2400" dirty="0">
                <a:solidFill>
                  <a:schemeClr val="dk1"/>
                </a:solidFill>
                <a:latin typeface="Arial"/>
                <a:ea typeface="Arial"/>
                <a:cs typeface="Arial"/>
                <a:sym typeface="Arial"/>
              </a:rPr>
              <a:t>Blockchain-based </a:t>
            </a:r>
            <a:r>
              <a:rPr lang="en-US" sz="2400" b="1" dirty="0">
                <a:solidFill>
                  <a:schemeClr val="dk1"/>
                </a:solidFill>
                <a:latin typeface="Arial"/>
                <a:ea typeface="Arial"/>
                <a:cs typeface="Arial"/>
                <a:sym typeface="Arial"/>
              </a:rPr>
              <a:t>real estate markets</a:t>
            </a:r>
            <a:r>
              <a:rPr lang="en-US" sz="2400" dirty="0">
                <a:solidFill>
                  <a:schemeClr val="dk1"/>
                </a:solidFill>
                <a:latin typeface="Arial"/>
                <a:ea typeface="Arial"/>
                <a:cs typeface="Arial"/>
                <a:sym typeface="Arial"/>
              </a:rPr>
              <a:t> can help drive </a:t>
            </a:r>
            <a:r>
              <a:rPr lang="en-US" sz="2400" b="1" dirty="0">
                <a:solidFill>
                  <a:srgbClr val="0070C0"/>
                </a:solidFill>
                <a:latin typeface="Arial"/>
                <a:ea typeface="Arial"/>
                <a:cs typeface="Arial"/>
                <a:sym typeface="Arial"/>
              </a:rPr>
              <a:t>financial inclusion</a:t>
            </a:r>
            <a:r>
              <a:rPr lang="en-US" sz="2400" b="1" dirty="0">
                <a:solidFill>
                  <a:srgbClr val="2EBCB3"/>
                </a:solidFill>
                <a:latin typeface="Arial"/>
                <a:ea typeface="Arial"/>
                <a:cs typeface="Arial"/>
                <a:sym typeface="Arial"/>
              </a:rPr>
              <a:t> </a:t>
            </a:r>
            <a:r>
              <a:rPr lang="en-US" sz="2400" dirty="0">
                <a:solidFill>
                  <a:schemeClr val="dk1"/>
                </a:solidFill>
                <a:latin typeface="Arial"/>
                <a:ea typeface="Arial"/>
                <a:cs typeface="Arial"/>
                <a:sym typeface="Arial"/>
              </a:rPr>
              <a:t>within developing countries.</a:t>
            </a:r>
            <a:endParaRPr sz="2400" dirty="0">
              <a:latin typeface="Arial"/>
              <a:ea typeface="Arial"/>
              <a:cs typeface="Arial"/>
              <a:sym typeface="Arial"/>
            </a:endParaRPr>
          </a:p>
          <a:p>
            <a:pPr marL="342900" indent="-330200" algn="just">
              <a:spcBef>
                <a:spcPts val="520"/>
              </a:spcBef>
              <a:buClr>
                <a:schemeClr val="dk1"/>
              </a:buClr>
              <a:buSzPts val="2400"/>
              <a:buFont typeface="Arial"/>
              <a:buChar char="•"/>
            </a:pPr>
            <a:r>
              <a:rPr lang="en-US" sz="2400" dirty="0">
                <a:solidFill>
                  <a:schemeClr val="dk1"/>
                </a:solidFill>
                <a:latin typeface="Arial"/>
                <a:ea typeface="Arial"/>
                <a:cs typeface="Arial"/>
                <a:sym typeface="Arial"/>
              </a:rPr>
              <a:t>Blockchain registries and other stores of dat</a:t>
            </a:r>
            <a:r>
              <a:rPr lang="en-US" sz="2400" dirty="0">
                <a:latin typeface="Arial"/>
                <a:ea typeface="Arial"/>
                <a:cs typeface="Arial"/>
                <a:sym typeface="Arial"/>
              </a:rPr>
              <a:t>a</a:t>
            </a:r>
            <a:r>
              <a:rPr lang="en-US" sz="2400" dirty="0">
                <a:solidFill>
                  <a:schemeClr val="dk1"/>
                </a:solidFill>
                <a:latin typeface="Arial"/>
                <a:ea typeface="Arial"/>
                <a:cs typeface="Arial"/>
                <a:sym typeface="Arial"/>
              </a:rPr>
              <a:t> can create an unprecedented tool for </a:t>
            </a:r>
            <a:r>
              <a:rPr lang="en-US" sz="2400" b="1" dirty="0">
                <a:solidFill>
                  <a:schemeClr val="dk1"/>
                </a:solidFill>
                <a:latin typeface="Arial"/>
                <a:ea typeface="Arial"/>
                <a:cs typeface="Arial"/>
                <a:sym typeface="Arial"/>
              </a:rPr>
              <a:t>studying the impact of land governance policies</a:t>
            </a:r>
            <a:r>
              <a:rPr lang="en-US" sz="2400" dirty="0">
                <a:solidFill>
                  <a:schemeClr val="dk1"/>
                </a:solidFill>
                <a:latin typeface="Arial"/>
                <a:ea typeface="Arial"/>
                <a:cs typeface="Arial"/>
                <a:sym typeface="Arial"/>
              </a:rPr>
              <a:t>, </a:t>
            </a:r>
            <a:r>
              <a:rPr lang="en-US" sz="2400" b="1" dirty="0">
                <a:solidFill>
                  <a:srgbClr val="0070C0"/>
                </a:solidFill>
                <a:latin typeface="Arial"/>
                <a:ea typeface="Arial"/>
                <a:cs typeface="Arial"/>
                <a:sym typeface="Arial"/>
              </a:rPr>
              <a:t>bringing land into big data</a:t>
            </a:r>
            <a:r>
              <a:rPr lang="en-US" sz="2400" dirty="0">
                <a:solidFill>
                  <a:schemeClr val="dk1"/>
                </a:solidFill>
                <a:latin typeface="Arial"/>
                <a:ea typeface="Arial"/>
                <a:cs typeface="Arial"/>
                <a:sym typeface="Arial"/>
              </a:rPr>
              <a:t>.</a:t>
            </a:r>
            <a:endParaRPr sz="2400" dirty="0">
              <a:latin typeface="Arial"/>
              <a:ea typeface="Arial"/>
              <a:cs typeface="Arial"/>
              <a:sym typeface="Arial"/>
            </a:endParaRPr>
          </a:p>
          <a:p>
            <a:pPr marL="342900" indent="-330200" algn="just">
              <a:spcBef>
                <a:spcPts val="520"/>
              </a:spcBef>
              <a:buClr>
                <a:schemeClr val="dk1"/>
              </a:buClr>
              <a:buSzPts val="2400"/>
              <a:buFont typeface="Arial"/>
              <a:buChar char="•"/>
            </a:pPr>
            <a:r>
              <a:rPr lang="en-US" sz="2400" b="1" dirty="0">
                <a:solidFill>
                  <a:srgbClr val="0070C0"/>
                </a:solidFill>
                <a:latin typeface="Arial"/>
                <a:ea typeface="Arial"/>
                <a:cs typeface="Arial"/>
                <a:sym typeface="Arial"/>
              </a:rPr>
              <a:t>Nations and States will retain the power</a:t>
            </a:r>
            <a:r>
              <a:rPr lang="en-US" sz="2400" b="1" dirty="0">
                <a:solidFill>
                  <a:srgbClr val="2EBCB3"/>
                </a:solidFill>
                <a:latin typeface="Arial"/>
                <a:ea typeface="Arial"/>
                <a:cs typeface="Arial"/>
                <a:sym typeface="Arial"/>
              </a:rPr>
              <a:t> </a:t>
            </a:r>
            <a:r>
              <a:rPr lang="en-US" sz="2400" dirty="0">
                <a:solidFill>
                  <a:schemeClr val="dk1"/>
                </a:solidFill>
                <a:latin typeface="Arial"/>
                <a:ea typeface="Arial"/>
                <a:cs typeface="Arial"/>
                <a:sym typeface="Arial"/>
              </a:rPr>
              <a:t>to regulate and tax land transactions.</a:t>
            </a:r>
            <a:endParaRPr sz="2400" dirty="0">
              <a:solidFill>
                <a:schemeClr val="dk1"/>
              </a:solidFill>
              <a:latin typeface="Arial"/>
              <a:ea typeface="Arial"/>
              <a:cs typeface="Arial"/>
              <a:sym typeface="Arial"/>
            </a:endParaRPr>
          </a:p>
        </p:txBody>
      </p:sp>
      <p:pic>
        <p:nvPicPr>
          <p:cNvPr id="140" name="Shape 140"/>
          <p:cNvPicPr preferRelativeResize="0"/>
          <p:nvPr/>
        </p:nvPicPr>
        <p:blipFill rotWithShape="1">
          <a:blip r:embed="rId3">
            <a:alphaModFix/>
          </a:blip>
          <a:srcRect/>
          <a:stretch/>
        </p:blipFill>
        <p:spPr>
          <a:xfrm>
            <a:off x="8048264" y="457200"/>
            <a:ext cx="2314937" cy="457200"/>
          </a:xfrm>
          <a:prstGeom prst="rect">
            <a:avLst/>
          </a:prstGeom>
          <a:noFill/>
          <a:ln>
            <a:noFill/>
          </a:ln>
        </p:spPr>
      </p:pic>
      <p:sp>
        <p:nvSpPr>
          <p:cNvPr id="141" name="Shape 141"/>
          <p:cNvSpPr txBox="1">
            <a:spLocks noGrp="1"/>
          </p:cNvSpPr>
          <p:nvPr>
            <p:ph type="sldNum" idx="12"/>
          </p:nvPr>
        </p:nvSpPr>
        <p:spPr>
          <a:xfrm>
            <a:off x="9829799" y="6400800"/>
            <a:ext cx="533401" cy="320676"/>
          </a:xfrm>
          <a:prstGeom prst="rect">
            <a:avLst/>
          </a:prstGeom>
          <a:noFill/>
          <a:ln>
            <a:noFill/>
          </a:ln>
        </p:spPr>
        <p:txBody>
          <a:bodyPr spcFirstLastPara="1" vert="horz" wrap="square" lIns="91425" tIns="45700" rIns="91425" bIns="45700" rtlCol="0" anchor="ctr" anchorCtr="0">
            <a:noAutofit/>
          </a:bodyPr>
          <a:lstStyle/>
          <a:p>
            <a:r>
              <a:rPr lang="en-US" sz="2000" dirty="0">
                <a:solidFill>
                  <a:srgbClr val="888888"/>
                </a:solidFill>
                <a:latin typeface="Arial"/>
                <a:ea typeface="Arial"/>
                <a:cs typeface="Arial"/>
                <a:sym typeface="Arial"/>
              </a:rPr>
              <a:t>70</a:t>
            </a:r>
            <a:endParaRPr sz="2000" dirty="0">
              <a:solidFill>
                <a:srgbClr val="888888"/>
              </a:solidFill>
              <a:latin typeface="Arial"/>
              <a:ea typeface="Arial"/>
              <a:cs typeface="Arial"/>
              <a:sym typeface="Arial"/>
            </a:endParaRPr>
          </a:p>
        </p:txBody>
      </p:sp>
      <p:sp>
        <p:nvSpPr>
          <p:cNvPr id="6" name="Title 1">
            <a:extLst>
              <a:ext uri="{FF2B5EF4-FFF2-40B4-BE49-F238E27FC236}">
                <a16:creationId xmlns:a16="http://schemas.microsoft.com/office/drawing/2014/main" id="{0BB4946E-1CEF-496D-9276-327DCF2899E2}"/>
              </a:ext>
            </a:extLst>
          </p:cNvPr>
          <p:cNvSpPr txBox="1">
            <a:spLocks/>
          </p:cNvSpPr>
          <p:nvPr/>
        </p:nvSpPr>
        <p:spPr>
          <a:xfrm>
            <a:off x="0" y="1"/>
            <a:ext cx="12192000" cy="1290181"/>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Arial Black" panose="020B0A04020102020204" pitchFamily="34" charset="0"/>
              </a:rPr>
              <a:t>Future of Blockchain for Real Estate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1524000" y="152400"/>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0DEA4"/>
              </a:buClr>
              <a:buSzPts val="3959"/>
            </a:pPr>
            <a:r>
              <a:rPr lang="en-US" sz="4000" b="1" dirty="0">
                <a:solidFill>
                  <a:srgbClr val="2EBCB3"/>
                </a:solidFill>
                <a:latin typeface="Arial"/>
                <a:ea typeface="Arial"/>
                <a:cs typeface="Arial"/>
                <a:sym typeface="Arial"/>
              </a:rPr>
              <a:t>Current Examples of </a:t>
            </a:r>
            <a:br>
              <a:rPr lang="en-US" sz="4000" b="1" dirty="0">
                <a:solidFill>
                  <a:srgbClr val="2EBCB3"/>
                </a:solidFill>
                <a:latin typeface="Arial"/>
                <a:ea typeface="Arial"/>
                <a:cs typeface="Arial"/>
                <a:sym typeface="Arial"/>
              </a:rPr>
            </a:br>
            <a:r>
              <a:rPr lang="en-US" sz="4000" b="1" dirty="0">
                <a:solidFill>
                  <a:srgbClr val="2EBCB3"/>
                </a:solidFill>
                <a:latin typeface="Arial"/>
                <a:ea typeface="Arial"/>
                <a:cs typeface="Arial"/>
                <a:sym typeface="Arial"/>
              </a:rPr>
              <a:t>Registries and Blockchain</a:t>
            </a:r>
            <a:endParaRPr sz="4000" b="1" dirty="0">
              <a:solidFill>
                <a:srgbClr val="2EBCB3"/>
              </a:solidFill>
              <a:latin typeface="Arial"/>
              <a:ea typeface="Arial"/>
              <a:cs typeface="Arial"/>
              <a:sym typeface="Arial"/>
            </a:endParaRPr>
          </a:p>
        </p:txBody>
      </p:sp>
      <p:pic>
        <p:nvPicPr>
          <p:cNvPr id="147" name="Shape 147"/>
          <p:cNvPicPr preferRelativeResize="0"/>
          <p:nvPr/>
        </p:nvPicPr>
        <p:blipFill rotWithShape="1">
          <a:blip r:embed="rId3">
            <a:alphaModFix/>
          </a:blip>
          <a:srcRect/>
          <a:stretch/>
        </p:blipFill>
        <p:spPr>
          <a:xfrm>
            <a:off x="8048264" y="457200"/>
            <a:ext cx="2314937" cy="457200"/>
          </a:xfrm>
          <a:prstGeom prst="rect">
            <a:avLst/>
          </a:prstGeom>
          <a:noFill/>
          <a:ln>
            <a:noFill/>
          </a:ln>
        </p:spPr>
      </p:pic>
      <p:sp>
        <p:nvSpPr>
          <p:cNvPr id="148" name="Shape 148"/>
          <p:cNvSpPr txBox="1">
            <a:spLocks noGrp="1"/>
          </p:cNvSpPr>
          <p:nvPr>
            <p:ph type="sldNum" idx="12"/>
          </p:nvPr>
        </p:nvSpPr>
        <p:spPr>
          <a:xfrm>
            <a:off x="9796448" y="6356350"/>
            <a:ext cx="733712" cy="357601"/>
          </a:xfrm>
          <a:prstGeom prst="rect">
            <a:avLst/>
          </a:prstGeom>
          <a:noFill/>
          <a:ln>
            <a:noFill/>
          </a:ln>
        </p:spPr>
        <p:txBody>
          <a:bodyPr spcFirstLastPara="1" vert="horz" wrap="square" lIns="91425" tIns="45700" rIns="91425" bIns="45700" rtlCol="0" anchor="ctr" anchorCtr="0">
            <a:noAutofit/>
          </a:bodyPr>
          <a:lstStyle/>
          <a:p>
            <a:r>
              <a:rPr lang="en-US" sz="2000" dirty="0">
                <a:solidFill>
                  <a:srgbClr val="888888"/>
                </a:solidFill>
                <a:latin typeface="Arial"/>
                <a:ea typeface="Arial"/>
                <a:cs typeface="Arial"/>
                <a:sym typeface="Arial"/>
              </a:rPr>
              <a:t>71</a:t>
            </a:r>
            <a:endParaRPr sz="2000" dirty="0">
              <a:solidFill>
                <a:srgbClr val="888888"/>
              </a:solidFill>
              <a:latin typeface="Arial"/>
              <a:ea typeface="Arial"/>
              <a:cs typeface="Arial"/>
              <a:sym typeface="Arial"/>
            </a:endParaRPr>
          </a:p>
        </p:txBody>
      </p:sp>
      <p:graphicFrame>
        <p:nvGraphicFramePr>
          <p:cNvPr id="149" name="Shape 149"/>
          <p:cNvGraphicFramePr/>
          <p:nvPr/>
        </p:nvGraphicFramePr>
        <p:xfrm>
          <a:off x="1177446" y="1447800"/>
          <a:ext cx="9757776" cy="4908550"/>
        </p:xfrm>
        <a:graphic>
          <a:graphicData uri="http://schemas.openxmlformats.org/drawingml/2006/table">
            <a:tbl>
              <a:tblPr>
                <a:noFill/>
              </a:tblPr>
              <a:tblGrid>
                <a:gridCol w="3282161">
                  <a:extLst>
                    <a:ext uri="{9D8B030D-6E8A-4147-A177-3AD203B41FA5}">
                      <a16:colId xmlns:a16="http://schemas.microsoft.com/office/drawing/2014/main" val="20000"/>
                    </a:ext>
                  </a:extLst>
                </a:gridCol>
                <a:gridCol w="3193454">
                  <a:extLst>
                    <a:ext uri="{9D8B030D-6E8A-4147-A177-3AD203B41FA5}">
                      <a16:colId xmlns:a16="http://schemas.microsoft.com/office/drawing/2014/main" val="20001"/>
                    </a:ext>
                  </a:extLst>
                </a:gridCol>
                <a:gridCol w="3282161">
                  <a:extLst>
                    <a:ext uri="{9D8B030D-6E8A-4147-A177-3AD203B41FA5}">
                      <a16:colId xmlns:a16="http://schemas.microsoft.com/office/drawing/2014/main" val="20002"/>
                    </a:ext>
                  </a:extLst>
                </a:gridCol>
              </a:tblGrid>
              <a:tr h="505839">
                <a:tc>
                  <a:txBody>
                    <a:bodyPr/>
                    <a:lstStyle/>
                    <a:p>
                      <a:pPr marL="0" marR="0" lvl="0" indent="0" algn="ctr" rtl="0">
                        <a:spcBef>
                          <a:spcPts val="0"/>
                        </a:spcBef>
                        <a:spcAft>
                          <a:spcPts val="0"/>
                        </a:spcAft>
                        <a:buNone/>
                      </a:pPr>
                      <a:r>
                        <a:rPr lang="en-US" sz="1600" b="1" i="0" u="none" strike="noStrike" cap="none">
                          <a:solidFill>
                            <a:schemeClr val="lt1"/>
                          </a:solidFill>
                        </a:rPr>
                        <a:t>Company</a:t>
                      </a:r>
                      <a:endParaRPr sz="1600" u="none" strike="noStrike" cap="none">
                        <a:solidFill>
                          <a:schemeClr val="lt1"/>
                        </a:solidFill>
                      </a:endParaRPr>
                    </a:p>
                  </a:txBody>
                  <a:tcPr marL="25400" marR="25400" marT="25400" marB="2540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7F7F7F"/>
                    </a:solidFill>
                  </a:tcPr>
                </a:tc>
                <a:tc>
                  <a:txBody>
                    <a:bodyPr/>
                    <a:lstStyle/>
                    <a:p>
                      <a:pPr marL="0" marR="0" lvl="0" indent="0" algn="ctr" rtl="0">
                        <a:spcBef>
                          <a:spcPts val="0"/>
                        </a:spcBef>
                        <a:spcAft>
                          <a:spcPts val="0"/>
                        </a:spcAft>
                        <a:buNone/>
                      </a:pPr>
                      <a:r>
                        <a:rPr lang="en-US" sz="1600" b="1" u="none" strike="noStrike" cap="none">
                          <a:solidFill>
                            <a:schemeClr val="lt1"/>
                          </a:solidFill>
                        </a:rPr>
                        <a:t>Product</a:t>
                      </a:r>
                      <a:endParaRPr sz="1600" b="1" u="none" strike="noStrike" cap="none">
                        <a:solidFill>
                          <a:schemeClr val="lt1"/>
                        </a:solidFill>
                      </a:endParaRPr>
                    </a:p>
                  </a:txBody>
                  <a:tcPr marL="25400" marR="25400" marT="25400" marB="2540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7F7F7F"/>
                    </a:solidFill>
                  </a:tcPr>
                </a:tc>
                <a:tc>
                  <a:txBody>
                    <a:bodyPr/>
                    <a:lstStyle/>
                    <a:p>
                      <a:pPr marL="0" marR="0" lvl="0" indent="0" algn="ctr" rtl="0">
                        <a:spcBef>
                          <a:spcPts val="0"/>
                        </a:spcBef>
                        <a:spcAft>
                          <a:spcPts val="0"/>
                        </a:spcAft>
                        <a:buNone/>
                      </a:pPr>
                      <a:r>
                        <a:rPr lang="en-US" sz="1600" b="1" u="none" strike="noStrike" cap="none">
                          <a:solidFill>
                            <a:schemeClr val="lt1"/>
                          </a:solidFill>
                        </a:rPr>
                        <a:t>Geographic Location of Pilot</a:t>
                      </a:r>
                      <a:endParaRPr sz="1600" b="1" u="none" strike="noStrike" cap="none">
                        <a:solidFill>
                          <a:schemeClr val="lt1"/>
                        </a:solidFill>
                      </a:endParaRPr>
                    </a:p>
                  </a:txBody>
                  <a:tcPr marL="25400" marR="25400" marT="25400" marB="2540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7F7F7F"/>
                    </a:solidFill>
                  </a:tcPr>
                </a:tc>
                <a:extLst>
                  <a:ext uri="{0D108BD9-81ED-4DB2-BD59-A6C34878D82A}">
                    <a16:rowId xmlns:a16="http://schemas.microsoft.com/office/drawing/2014/main" val="10000"/>
                  </a:ext>
                </a:extLst>
              </a:tr>
              <a:tr h="642025">
                <a:tc>
                  <a:txBody>
                    <a:bodyPr/>
                    <a:lstStyle/>
                    <a:p>
                      <a:pPr marL="0" marR="0" lvl="0" indent="0" algn="ctr" rtl="0">
                        <a:spcBef>
                          <a:spcPts val="0"/>
                        </a:spcBef>
                        <a:spcAft>
                          <a:spcPts val="0"/>
                        </a:spcAft>
                        <a:buNone/>
                      </a:pP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600" u="none" strike="noStrike" cap="none"/>
                        <a:t>Exonum</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600" i="0" u="none" strike="noStrike" cap="none">
                          <a:solidFill>
                            <a:srgbClr val="000000"/>
                          </a:solidFill>
                        </a:rPr>
                        <a:t>Republic of Georgia, Ukraine</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777788">
                <a:tc>
                  <a:txBody>
                    <a:bodyPr/>
                    <a:lstStyle/>
                    <a:p>
                      <a:pPr marL="0" marR="0" lvl="0" indent="0" algn="ctr" rtl="0">
                        <a:spcBef>
                          <a:spcPts val="0"/>
                        </a:spcBef>
                        <a:spcAft>
                          <a:spcPts val="0"/>
                        </a:spcAft>
                        <a:buNone/>
                      </a:pP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t>Postchain</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dirty="0"/>
                        <a:t>Sweden, India, Australia</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777788">
                <a:tc>
                  <a:txBody>
                    <a:bodyPr/>
                    <a:lstStyle/>
                    <a:p>
                      <a:pPr marL="0" marR="0" lvl="0" indent="0" algn="ctr" rtl="0">
                        <a:spcBef>
                          <a:spcPts val="0"/>
                        </a:spcBef>
                        <a:spcAft>
                          <a:spcPts val="0"/>
                        </a:spcAft>
                        <a:buNone/>
                      </a:pP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600" u="none" strike="noStrike" cap="none"/>
                        <a:t>Landstream, Pangea</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600" u="none" strike="noStrike" cap="none"/>
                        <a:t>Dubai</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801953">
                <a:tc>
                  <a:txBody>
                    <a:bodyPr/>
                    <a:lstStyle/>
                    <a:p>
                      <a:pPr marL="0" marR="0" lvl="0" indent="0" algn="ctr" rtl="0">
                        <a:spcBef>
                          <a:spcPts val="0"/>
                        </a:spcBef>
                        <a:spcAft>
                          <a:spcPts val="0"/>
                        </a:spcAft>
                        <a:buNone/>
                      </a:pP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t>Unnamed SaaS, OpenTitle</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i="0" u="none" strike="noStrike" cap="none">
                          <a:solidFill>
                            <a:srgbClr val="000000"/>
                          </a:solidFill>
                        </a:rPr>
                        <a:t>Honduras</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753624">
                <a:tc>
                  <a:txBody>
                    <a:bodyPr/>
                    <a:lstStyle/>
                    <a:p>
                      <a:pPr marL="0" marR="0" lvl="0" indent="0" algn="ctr" rtl="0">
                        <a:spcBef>
                          <a:spcPts val="0"/>
                        </a:spcBef>
                        <a:spcAft>
                          <a:spcPts val="0"/>
                        </a:spcAft>
                        <a:buNone/>
                      </a:pP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600" u="none" strike="noStrike" cap="none" dirty="0" err="1"/>
                        <a:t>Propy</a:t>
                      </a:r>
                      <a:r>
                        <a:rPr lang="en-US" sz="1600" u="none" strike="noStrike" cap="none" dirty="0"/>
                        <a:t> Registry</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600" u="none" strike="noStrike" cap="none" dirty="0"/>
                        <a:t>Ukraine, Vermont</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r h="649533">
                <a:tc>
                  <a:txBody>
                    <a:bodyPr/>
                    <a:lstStyle/>
                    <a:p>
                      <a:pPr marL="0" marR="0" lvl="0" indent="0" algn="ctr" rtl="0">
                        <a:spcBef>
                          <a:spcPts val="0"/>
                        </a:spcBef>
                        <a:spcAft>
                          <a:spcPts val="0"/>
                        </a:spcAft>
                        <a:buNone/>
                      </a:pP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t>Parallel Registry Utilizing Colu Colored Coin Protocol</a:t>
                      </a:r>
                      <a:endParaRPr sz="1600" u="none" strike="noStrike" cap="none"/>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dirty="0"/>
                        <a:t>Brazil</a:t>
                      </a:r>
                      <a:endParaRPr sz="1600" u="none" strike="noStrike" cap="none" dirty="0"/>
                    </a:p>
                  </a:txBody>
                  <a:tcPr marL="25400" marR="254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150" name="Shape 150"/>
          <p:cNvPicPr preferRelativeResize="0"/>
          <p:nvPr/>
        </p:nvPicPr>
        <p:blipFill>
          <a:blip r:embed="rId4">
            <a:alphaModFix/>
          </a:blip>
          <a:stretch>
            <a:fillRect/>
          </a:stretch>
        </p:blipFill>
        <p:spPr>
          <a:xfrm>
            <a:off x="3023275" y="1993900"/>
            <a:ext cx="589588" cy="627150"/>
          </a:xfrm>
          <a:prstGeom prst="rect">
            <a:avLst/>
          </a:prstGeom>
          <a:noFill/>
          <a:ln>
            <a:noFill/>
          </a:ln>
        </p:spPr>
      </p:pic>
      <p:pic>
        <p:nvPicPr>
          <p:cNvPr id="151" name="Shape 151"/>
          <p:cNvPicPr preferRelativeResize="0"/>
          <p:nvPr/>
        </p:nvPicPr>
        <p:blipFill>
          <a:blip r:embed="rId5">
            <a:alphaModFix/>
          </a:blip>
          <a:stretch>
            <a:fillRect/>
          </a:stretch>
        </p:blipFill>
        <p:spPr>
          <a:xfrm>
            <a:off x="2793101" y="2639525"/>
            <a:ext cx="1173213" cy="782150"/>
          </a:xfrm>
          <a:prstGeom prst="rect">
            <a:avLst/>
          </a:prstGeom>
          <a:noFill/>
          <a:ln>
            <a:noFill/>
          </a:ln>
        </p:spPr>
      </p:pic>
      <p:pic>
        <p:nvPicPr>
          <p:cNvPr id="152" name="Shape 152"/>
          <p:cNvPicPr preferRelativeResize="0"/>
          <p:nvPr/>
        </p:nvPicPr>
        <p:blipFill>
          <a:blip r:embed="rId6">
            <a:alphaModFix/>
          </a:blip>
          <a:stretch>
            <a:fillRect/>
          </a:stretch>
        </p:blipFill>
        <p:spPr>
          <a:xfrm>
            <a:off x="2160625" y="3516350"/>
            <a:ext cx="2314900" cy="562900"/>
          </a:xfrm>
          <a:prstGeom prst="rect">
            <a:avLst/>
          </a:prstGeom>
          <a:noFill/>
          <a:ln>
            <a:noFill/>
          </a:ln>
        </p:spPr>
      </p:pic>
      <p:pic>
        <p:nvPicPr>
          <p:cNvPr id="153" name="Shape 153"/>
          <p:cNvPicPr preferRelativeResize="0"/>
          <p:nvPr/>
        </p:nvPicPr>
        <p:blipFill>
          <a:blip r:embed="rId7">
            <a:alphaModFix/>
          </a:blip>
          <a:stretch>
            <a:fillRect/>
          </a:stretch>
        </p:blipFill>
        <p:spPr>
          <a:xfrm>
            <a:off x="2222251" y="4289325"/>
            <a:ext cx="2168375" cy="627150"/>
          </a:xfrm>
          <a:prstGeom prst="rect">
            <a:avLst/>
          </a:prstGeom>
          <a:noFill/>
          <a:ln>
            <a:noFill/>
          </a:ln>
        </p:spPr>
      </p:pic>
      <p:pic>
        <p:nvPicPr>
          <p:cNvPr id="154" name="Shape 154"/>
          <p:cNvPicPr preferRelativeResize="0"/>
          <p:nvPr/>
        </p:nvPicPr>
        <p:blipFill>
          <a:blip r:embed="rId8">
            <a:alphaModFix/>
          </a:blip>
          <a:stretch>
            <a:fillRect/>
          </a:stretch>
        </p:blipFill>
        <p:spPr>
          <a:xfrm>
            <a:off x="2222250" y="5126550"/>
            <a:ext cx="2168374" cy="562900"/>
          </a:xfrm>
          <a:prstGeom prst="rect">
            <a:avLst/>
          </a:prstGeom>
          <a:noFill/>
          <a:ln>
            <a:noFill/>
          </a:ln>
        </p:spPr>
      </p:pic>
      <p:pic>
        <p:nvPicPr>
          <p:cNvPr id="155" name="Shape 155"/>
          <p:cNvPicPr preferRelativeResize="0"/>
          <p:nvPr/>
        </p:nvPicPr>
        <p:blipFill>
          <a:blip r:embed="rId9">
            <a:alphaModFix/>
          </a:blip>
          <a:stretch>
            <a:fillRect/>
          </a:stretch>
        </p:blipFill>
        <p:spPr>
          <a:xfrm>
            <a:off x="2160625" y="5784125"/>
            <a:ext cx="2230000" cy="627150"/>
          </a:xfrm>
          <a:prstGeom prst="rect">
            <a:avLst/>
          </a:prstGeom>
          <a:noFill/>
          <a:ln>
            <a:noFill/>
          </a:ln>
        </p:spPr>
      </p:pic>
      <p:sp>
        <p:nvSpPr>
          <p:cNvPr id="12" name="Title 1">
            <a:extLst>
              <a:ext uri="{FF2B5EF4-FFF2-40B4-BE49-F238E27FC236}">
                <a16:creationId xmlns:a16="http://schemas.microsoft.com/office/drawing/2014/main" id="{C84A3A31-99F1-4D6B-A6CF-8C655E1314DF}"/>
              </a:ext>
            </a:extLst>
          </p:cNvPr>
          <p:cNvSpPr txBox="1">
            <a:spLocks/>
          </p:cNvSpPr>
          <p:nvPr/>
        </p:nvSpPr>
        <p:spPr>
          <a:xfrm>
            <a:off x="0" y="1"/>
            <a:ext cx="12192000" cy="1290181"/>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Arial Black" panose="020B0A04020102020204" pitchFamily="34" charset="0"/>
              </a:rPr>
              <a:t>Some Examples of Registries and Blockchain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br>
              <a:rPr lang="en-US" sz="3600" b="1" dirty="0"/>
            </a:br>
            <a:r>
              <a:rPr lang="en-US" sz="3600" b="1" dirty="0"/>
              <a:t>Design of Land Administration and Title Registration Based on Blockchain Technology</a:t>
            </a:r>
          </a:p>
        </p:txBody>
      </p:sp>
      <p:sp>
        <p:nvSpPr>
          <p:cNvPr id="3" name="Subtitle 2"/>
          <p:cNvSpPr>
            <a:spLocks noGrp="1"/>
          </p:cNvSpPr>
          <p:nvPr>
            <p:ph type="subTitle" idx="1"/>
          </p:nvPr>
        </p:nvSpPr>
        <p:spPr>
          <a:xfrm>
            <a:off x="300625" y="3602038"/>
            <a:ext cx="11436263" cy="2673502"/>
          </a:xfrm>
        </p:spPr>
        <p:txBody>
          <a:bodyPr>
            <a:normAutofit/>
          </a:bodyPr>
          <a:lstStyle/>
          <a:p>
            <a:endParaRPr lang="en-US" dirty="0"/>
          </a:p>
          <a:p>
            <a:endParaRPr lang="en-US" sz="2800" dirty="0"/>
          </a:p>
          <a:p>
            <a:endParaRPr lang="en-US" sz="3200" b="1" dirty="0"/>
          </a:p>
        </p:txBody>
      </p:sp>
      <p:sp>
        <p:nvSpPr>
          <p:cNvPr id="4" name="Title 1">
            <a:extLst>
              <a:ext uri="{FF2B5EF4-FFF2-40B4-BE49-F238E27FC236}">
                <a16:creationId xmlns:a16="http://schemas.microsoft.com/office/drawing/2014/main" id="{061D6809-762A-4DBF-8D98-2606C8DF3D83}"/>
              </a:ext>
            </a:extLst>
          </p:cNvPr>
          <p:cNvSpPr txBox="1">
            <a:spLocks/>
          </p:cNvSpPr>
          <p:nvPr/>
        </p:nvSpPr>
        <p:spPr>
          <a:xfrm>
            <a:off x="0" y="1"/>
            <a:ext cx="12192000" cy="4396635"/>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Black" panose="020B0A04020102020204" pitchFamily="34" charset="0"/>
              </a:rPr>
              <a:t>Design of Land Administration and Title Registration Based on Blockchain Technology</a:t>
            </a:r>
          </a:p>
        </p:txBody>
      </p:sp>
    </p:spTree>
    <p:extLst>
      <p:ext uri="{BB962C8B-B14F-4D97-AF65-F5344CB8AC3E}">
        <p14:creationId xmlns:p14="http://schemas.microsoft.com/office/powerpoint/2010/main" val="30296136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682" y="694267"/>
            <a:ext cx="11923449" cy="6163733"/>
          </a:xfrm>
          <a:ln w="19050">
            <a:solidFill>
              <a:schemeClr val="tx1"/>
            </a:solidFill>
          </a:ln>
        </p:spPr>
        <p:txBody>
          <a:bodyPr/>
          <a:lstStyle/>
          <a:p>
            <a:pPr marL="0" indent="0" algn="just">
              <a:buNone/>
            </a:pPr>
            <a:endParaRPr lang="en-US" sz="2000" i="1" dirty="0"/>
          </a:p>
          <a:p>
            <a:pPr marL="0" indent="0" algn="just">
              <a:buNone/>
            </a:pPr>
            <a:r>
              <a:rPr lang="en-US" sz="2000" i="1" dirty="0"/>
              <a:t>Blockchain technology can be applied to the process of land assembly and acquisition in the context of the Community Advancement through Affordable Housing (CAHF) program in several ways:</a:t>
            </a:r>
          </a:p>
          <a:p>
            <a:pPr marL="0" indent="0" algn="just">
              <a:buNone/>
            </a:pPr>
            <a:endParaRPr lang="en-US" sz="1800" b="1" dirty="0"/>
          </a:p>
          <a:p>
            <a:pPr marL="0" indent="0" algn="just">
              <a:buNone/>
            </a:pPr>
            <a:endParaRPr lang="en-US" sz="1800" b="1" dirty="0"/>
          </a:p>
          <a:p>
            <a:pPr algn="just"/>
            <a:endParaRPr lang="en-US" sz="1800" b="1" dirty="0"/>
          </a:p>
          <a:p>
            <a:pPr algn="just"/>
            <a:endParaRPr lang="en-US" sz="1800" b="1" dirty="0"/>
          </a:p>
          <a:p>
            <a:pPr algn="just"/>
            <a:endParaRPr lang="en-US" sz="1800" dirty="0"/>
          </a:p>
          <a:p>
            <a:pPr marL="0" indent="0" algn="just">
              <a:buNone/>
            </a:pPr>
            <a:endParaRPr lang="en-US" dirty="0"/>
          </a:p>
        </p:txBody>
      </p:sp>
      <p:sp>
        <p:nvSpPr>
          <p:cNvPr id="2" name="Title 1"/>
          <p:cNvSpPr>
            <a:spLocks noGrp="1"/>
          </p:cNvSpPr>
          <p:nvPr>
            <p:ph type="title"/>
          </p:nvPr>
        </p:nvSpPr>
        <p:spPr>
          <a:xfrm>
            <a:off x="0" y="0"/>
            <a:ext cx="12192000" cy="1064712"/>
          </a:xfrm>
          <a:solidFill>
            <a:schemeClr val="tx1"/>
          </a:solidFill>
        </p:spPr>
        <p:txBody>
          <a:bodyPr/>
          <a:lstStyle/>
          <a:p>
            <a:pPr algn="ctr"/>
            <a:r>
              <a:rPr lang="en-US" sz="3200" b="1" dirty="0">
                <a:solidFill>
                  <a:schemeClr val="bg1"/>
                </a:solidFill>
                <a:latin typeface="Arial Black" panose="020B0A04020102020204" pitchFamily="34" charset="0"/>
              </a:rPr>
              <a:t>Land Assembly / Acquisition</a:t>
            </a:r>
            <a:endParaRPr lang="en-US" dirty="0">
              <a:solidFill>
                <a:schemeClr val="bg1"/>
              </a:solidFill>
            </a:endParaRPr>
          </a:p>
        </p:txBody>
      </p:sp>
      <p:sp>
        <p:nvSpPr>
          <p:cNvPr id="5" name="Pentagon 4"/>
          <p:cNvSpPr/>
          <p:nvPr/>
        </p:nvSpPr>
        <p:spPr>
          <a:xfrm>
            <a:off x="180868" y="1653437"/>
            <a:ext cx="11736475" cy="1773436"/>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en-US" sz="2000" b="1" dirty="0">
              <a:solidFill>
                <a:schemeClr val="tx1"/>
              </a:solidFill>
            </a:endParaRPr>
          </a:p>
          <a:p>
            <a:pPr algn="just"/>
            <a:endParaRPr lang="en-US" sz="2000" b="1" dirty="0">
              <a:solidFill>
                <a:schemeClr val="tx1"/>
              </a:solidFill>
            </a:endParaRPr>
          </a:p>
          <a:p>
            <a:pPr algn="just"/>
            <a:r>
              <a:rPr lang="en-US" sz="2000" b="1" dirty="0">
                <a:solidFill>
                  <a:schemeClr val="bg1"/>
                </a:solidFill>
              </a:rPr>
              <a:t>SMART CONTRACTS</a:t>
            </a:r>
            <a:r>
              <a:rPr lang="en-US" sz="2000" b="1" dirty="0">
                <a:solidFill>
                  <a:schemeClr val="tx1"/>
                </a:solidFill>
              </a:rPr>
              <a:t>: Replace paper contracts with digital contracts. Data is kept in the blockchain network and may be retrieved when needed. Binding all participants to the terms established in the smart contract. Can be used to automate the transfer of ownership and payment (execute automatically) once all the conditions of the sale have been met. Reduces the time and cost associated with the traditional legal process of land transfer.</a:t>
            </a:r>
          </a:p>
          <a:p>
            <a:pPr algn="ctr"/>
            <a:endParaRPr lang="en-US" dirty="0"/>
          </a:p>
        </p:txBody>
      </p:sp>
      <p:sp>
        <p:nvSpPr>
          <p:cNvPr id="6" name="Pentagon 5"/>
          <p:cNvSpPr/>
          <p:nvPr/>
        </p:nvSpPr>
        <p:spPr>
          <a:xfrm>
            <a:off x="180867" y="3429000"/>
            <a:ext cx="11736475" cy="1014648"/>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bg1"/>
                </a:solidFill>
              </a:rPr>
              <a:t>TRANSPARENCY AND IMMUTABILITY</a:t>
            </a:r>
            <a:r>
              <a:rPr lang="en-US" sz="2000" dirty="0">
                <a:solidFill>
                  <a:schemeClr val="tx1"/>
                </a:solidFill>
              </a:rPr>
              <a:t>: </a:t>
            </a:r>
            <a:r>
              <a:rPr lang="en-US" sz="2000" b="1" dirty="0">
                <a:solidFill>
                  <a:schemeClr val="tx1"/>
                </a:solidFill>
              </a:rPr>
              <a:t>provides a tamper-proof record of all transactions on the Blockchain to prevent fraud and disputes over ownership or payment. Once a transaction has been recorded, it cannot be altered.</a:t>
            </a:r>
          </a:p>
        </p:txBody>
      </p:sp>
      <p:sp>
        <p:nvSpPr>
          <p:cNvPr id="7" name="Pentagon 6"/>
          <p:cNvSpPr/>
          <p:nvPr/>
        </p:nvSpPr>
        <p:spPr>
          <a:xfrm>
            <a:off x="180868" y="4445776"/>
            <a:ext cx="11736475" cy="126609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000" b="1" dirty="0">
                <a:solidFill>
                  <a:schemeClr val="bg1"/>
                </a:solidFill>
              </a:rPr>
              <a:t>DECENTRALIZATION</a:t>
            </a:r>
            <a:r>
              <a:rPr lang="en-US" sz="2000" b="1" dirty="0">
                <a:solidFill>
                  <a:schemeClr val="tx1"/>
                </a:solidFill>
              </a:rPr>
              <a:t>:</a:t>
            </a:r>
            <a:r>
              <a:rPr lang="en-US" sz="2000" dirty="0">
                <a:solidFill>
                  <a:schemeClr val="tx1"/>
                </a:solidFill>
              </a:rPr>
              <a:t> </a:t>
            </a:r>
            <a:r>
              <a:rPr lang="en-US" sz="2000" b="1" dirty="0">
                <a:solidFill>
                  <a:schemeClr val="tx1"/>
                </a:solidFill>
              </a:rPr>
              <a:t>Allows for decentralized ownership and management of assets, this could mean that ownership of land is distributed across a network of stakeholders, rather than being concentrated in the hands of a few powerful actors.</a:t>
            </a:r>
          </a:p>
        </p:txBody>
      </p:sp>
      <p:sp>
        <p:nvSpPr>
          <p:cNvPr id="8" name="Pentagon 7"/>
          <p:cNvSpPr/>
          <p:nvPr/>
        </p:nvSpPr>
        <p:spPr>
          <a:xfrm>
            <a:off x="180869" y="5551716"/>
            <a:ext cx="11736475" cy="1266092"/>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TRACEABILITY</a:t>
            </a:r>
            <a:r>
              <a:rPr lang="en-US" dirty="0">
                <a:solidFill>
                  <a:srgbClr val="0070C0"/>
                </a:solidFill>
              </a:rPr>
              <a:t>:</a:t>
            </a:r>
            <a:r>
              <a:rPr lang="en-US" dirty="0"/>
              <a:t> </a:t>
            </a:r>
            <a:r>
              <a:rPr lang="en-US" sz="2000" b="1" dirty="0">
                <a:solidFill>
                  <a:schemeClr val="tx1"/>
                </a:solidFill>
              </a:rPr>
              <a:t>By tracking the provenance of land on the Blockchain, it is possible to ensure that it has not been obtained through illegal means such as corruption, deforestation, or human rights abuses. This can help to promote ethical land acquisition practices</a:t>
            </a:r>
          </a:p>
        </p:txBody>
      </p:sp>
      <p:sp>
        <p:nvSpPr>
          <p:cNvPr id="4" name="Slide Number Placeholder 3">
            <a:extLst>
              <a:ext uri="{FF2B5EF4-FFF2-40B4-BE49-F238E27FC236}">
                <a16:creationId xmlns:a16="http://schemas.microsoft.com/office/drawing/2014/main" id="{8433E538-FD35-4A2C-9FBC-8FA2D906B84C}"/>
              </a:ext>
            </a:extLst>
          </p:cNvPr>
          <p:cNvSpPr>
            <a:spLocks noGrp="1"/>
          </p:cNvSpPr>
          <p:nvPr>
            <p:ph type="sldNum" sz="quarter" idx="12"/>
          </p:nvPr>
        </p:nvSpPr>
        <p:spPr/>
        <p:txBody>
          <a:bodyPr/>
          <a:lstStyle/>
          <a:p>
            <a:fld id="{9138C2A3-5CC3-47A8-BF10-28688FB61B2F}" type="slidenum">
              <a:rPr lang="en-US" smtClean="0"/>
              <a:t>75</a:t>
            </a:fld>
            <a:endParaRPr lang="en-US"/>
          </a:p>
        </p:txBody>
      </p:sp>
    </p:spTree>
    <p:extLst>
      <p:ext uri="{BB962C8B-B14F-4D97-AF65-F5344CB8AC3E}">
        <p14:creationId xmlns:p14="http://schemas.microsoft.com/office/powerpoint/2010/main" val="1333825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26068"/>
          </a:xfrm>
          <a:solidFill>
            <a:schemeClr val="tx1"/>
          </a:solidFill>
        </p:spPr>
        <p:txBody>
          <a:bodyPr>
            <a:normAutofit fontScale="90000"/>
          </a:bodyPr>
          <a:lstStyle/>
          <a:p>
            <a:pPr algn="ctr"/>
            <a:br>
              <a:rPr lang="en-US" b="1" dirty="0">
                <a:latin typeface="Arial Black" panose="020B0A04020102020204" pitchFamily="34" charset="0"/>
              </a:rPr>
            </a:br>
            <a:r>
              <a:rPr lang="en-US" b="1" dirty="0">
                <a:solidFill>
                  <a:schemeClr val="bg1"/>
                </a:solidFill>
                <a:latin typeface="Arial Black" panose="020B0A04020102020204" pitchFamily="34" charset="0"/>
              </a:rPr>
              <a:t>TITLE/ TENURE: Digital Title Deeds</a:t>
            </a:r>
            <a:br>
              <a:rPr lang="en-US" dirty="0">
                <a:solidFill>
                  <a:schemeClr val="bg1"/>
                </a:solidFill>
              </a:rPr>
            </a:br>
            <a:endParaRPr lang="en-US" dirty="0">
              <a:solidFill>
                <a:schemeClr val="bg1"/>
              </a:solidFill>
            </a:endParaRPr>
          </a:p>
        </p:txBody>
      </p:sp>
      <p:sp>
        <p:nvSpPr>
          <p:cNvPr id="9" name="TextBox 8"/>
          <p:cNvSpPr txBox="1"/>
          <p:nvPr/>
        </p:nvSpPr>
        <p:spPr>
          <a:xfrm>
            <a:off x="137786" y="1126067"/>
            <a:ext cx="11937304" cy="6047809"/>
          </a:xfrm>
          <a:prstGeom prst="rect">
            <a:avLst/>
          </a:prstGeom>
          <a:noFill/>
          <a:ln w="19050">
            <a:solidFill>
              <a:schemeClr val="tx1"/>
            </a:solidFill>
          </a:ln>
        </p:spPr>
        <p:txBody>
          <a:bodyPr wrap="square" rtlCol="0">
            <a:spAutoFit/>
          </a:bodyPr>
          <a:lstStyle/>
          <a:p>
            <a:pPr marL="285750" indent="-285750" algn="just">
              <a:lnSpc>
                <a:spcPct val="150000"/>
              </a:lnSpc>
              <a:buFont typeface="Arial" panose="020B0604020202020204" pitchFamily="34" charset="0"/>
              <a:buChar char="•"/>
            </a:pPr>
            <a:r>
              <a:rPr lang="en-US" sz="2000" dirty="0"/>
              <a:t>Blockchain Technology can be used to </a:t>
            </a:r>
            <a:r>
              <a:rPr lang="en-US" sz="2000" b="1" dirty="0"/>
              <a:t>create a secure</a:t>
            </a:r>
            <a:r>
              <a:rPr lang="en-US" sz="2000" dirty="0"/>
              <a:t> </a:t>
            </a:r>
            <a:r>
              <a:rPr lang="en-US" sz="2000" b="1" dirty="0">
                <a:solidFill>
                  <a:srgbClr val="0070C0"/>
                </a:solidFill>
              </a:rPr>
              <a:t>digital registry of property ownership and transfers</a:t>
            </a:r>
            <a:r>
              <a:rPr lang="en-US" sz="2000" dirty="0"/>
              <a:t>.</a:t>
            </a:r>
          </a:p>
          <a:p>
            <a:pPr marL="285750" indent="-285750" algn="just">
              <a:lnSpc>
                <a:spcPct val="150000"/>
              </a:lnSpc>
              <a:buFont typeface="Arial" panose="020B0604020202020204" pitchFamily="34" charset="0"/>
              <a:buChar char="•"/>
            </a:pPr>
            <a:r>
              <a:rPr lang="en-US" sz="2000" dirty="0"/>
              <a:t>This would </a:t>
            </a:r>
            <a:r>
              <a:rPr lang="en-US" sz="2000" b="1" dirty="0"/>
              <a:t>replace the vulnerable paper-based systems</a:t>
            </a:r>
            <a:r>
              <a:rPr lang="en-US" sz="2000" dirty="0"/>
              <a:t> used in many countries, </a:t>
            </a:r>
            <a:r>
              <a:rPr lang="en-US" sz="2000" b="1" dirty="0"/>
              <a:t>reducing the risk of fraud and corruption.</a:t>
            </a:r>
          </a:p>
          <a:p>
            <a:pPr marL="285750" indent="-285750" algn="just">
              <a:lnSpc>
                <a:spcPct val="150000"/>
              </a:lnSpc>
              <a:buFont typeface="Arial" panose="020B0604020202020204" pitchFamily="34" charset="0"/>
              <a:buChar char="•"/>
            </a:pPr>
            <a:r>
              <a:rPr lang="en-US" sz="2000" dirty="0"/>
              <a:t>By using Blockchain, </a:t>
            </a:r>
            <a:r>
              <a:rPr lang="en-US" sz="2000" b="1" dirty="0">
                <a:solidFill>
                  <a:srgbClr val="0070C0"/>
                </a:solidFill>
              </a:rPr>
              <a:t>ownership records would be stored in a decentralized, immutable ledger</a:t>
            </a:r>
            <a:r>
              <a:rPr lang="en-US" sz="2000" dirty="0"/>
              <a:t> that is </a:t>
            </a:r>
            <a:r>
              <a:rPr lang="en-US" sz="2000" b="1" dirty="0">
                <a:solidFill>
                  <a:srgbClr val="0070C0"/>
                </a:solidFill>
              </a:rPr>
              <a:t>transparent</a:t>
            </a:r>
            <a:r>
              <a:rPr lang="en-US" sz="2000" dirty="0"/>
              <a:t> and </a:t>
            </a:r>
            <a:r>
              <a:rPr lang="en-US" sz="2000" b="1" dirty="0">
                <a:solidFill>
                  <a:srgbClr val="0070C0"/>
                </a:solidFill>
              </a:rPr>
              <a:t>accessible to authorized parties</a:t>
            </a:r>
            <a:r>
              <a:rPr lang="en-US" sz="2000" dirty="0"/>
              <a:t>.</a:t>
            </a:r>
          </a:p>
          <a:p>
            <a:pPr marL="285750" indent="-285750" algn="just">
              <a:lnSpc>
                <a:spcPct val="150000"/>
              </a:lnSpc>
              <a:buFont typeface="Arial" panose="020B0604020202020204" pitchFamily="34" charset="0"/>
              <a:buChar char="•"/>
            </a:pPr>
            <a:r>
              <a:rPr lang="en-US" sz="2000" b="1" dirty="0">
                <a:solidFill>
                  <a:srgbClr val="0070C0"/>
                </a:solidFill>
              </a:rPr>
              <a:t>Transactions would become faster and more efficient</a:t>
            </a:r>
            <a:r>
              <a:rPr lang="en-US" sz="2000" dirty="0"/>
              <a:t>, and there would be </a:t>
            </a:r>
            <a:r>
              <a:rPr lang="en-US" sz="2000" b="1" dirty="0">
                <a:solidFill>
                  <a:srgbClr val="0070C0"/>
                </a:solidFill>
              </a:rPr>
              <a:t>greater transparency and accountability in the property market</a:t>
            </a:r>
            <a:r>
              <a:rPr lang="en-US" sz="2000" dirty="0"/>
              <a:t>.</a:t>
            </a:r>
          </a:p>
          <a:p>
            <a:pPr marL="285750" indent="-285750" algn="just">
              <a:lnSpc>
                <a:spcPct val="150000"/>
              </a:lnSpc>
              <a:buFont typeface="Arial" panose="020B0604020202020204" pitchFamily="34" charset="0"/>
              <a:buChar char="•"/>
            </a:pPr>
            <a:r>
              <a:rPr lang="en-US" sz="2000" dirty="0"/>
              <a:t>The </a:t>
            </a:r>
            <a:r>
              <a:rPr lang="en-US" sz="2000" b="1" dirty="0"/>
              <a:t>risk of fraudulent transactions</a:t>
            </a:r>
            <a:r>
              <a:rPr lang="en-US" sz="2000" dirty="0"/>
              <a:t> would be </a:t>
            </a:r>
            <a:r>
              <a:rPr lang="en-US" sz="2000" b="1" dirty="0"/>
              <a:t>reduced</a:t>
            </a:r>
            <a:r>
              <a:rPr lang="en-US" sz="2000" dirty="0"/>
              <a:t>, as each </a:t>
            </a:r>
            <a:r>
              <a:rPr lang="en-US" sz="2000" b="1" dirty="0"/>
              <a:t>transfer of ownership</a:t>
            </a:r>
            <a:r>
              <a:rPr lang="en-US" sz="2000" dirty="0"/>
              <a:t> would </a:t>
            </a:r>
            <a:r>
              <a:rPr lang="en-US" sz="2000" b="1" dirty="0"/>
              <a:t>require consensus among a network of nodes</a:t>
            </a:r>
            <a:r>
              <a:rPr lang="en-US" sz="2000" dirty="0"/>
              <a:t>, making it </a:t>
            </a:r>
            <a:r>
              <a:rPr lang="en-US" sz="2000" b="1" dirty="0"/>
              <a:t>difficult to manipulate the system</a:t>
            </a:r>
            <a:r>
              <a:rPr lang="en-US" sz="2000" dirty="0"/>
              <a:t>.</a:t>
            </a:r>
          </a:p>
          <a:p>
            <a:pPr marL="285750" indent="-285750" algn="just">
              <a:lnSpc>
                <a:spcPct val="150000"/>
              </a:lnSpc>
              <a:buFont typeface="Arial" panose="020B0604020202020204" pitchFamily="34" charset="0"/>
              <a:buChar char="•"/>
            </a:pPr>
            <a:r>
              <a:rPr lang="en-US" sz="2000" dirty="0" err="1"/>
              <a:t>Blockchain</a:t>
            </a:r>
            <a:r>
              <a:rPr lang="en-US" sz="2000" dirty="0"/>
              <a:t> technology could make it easier to </a:t>
            </a:r>
            <a:r>
              <a:rPr lang="en-US" sz="2000" b="1" dirty="0"/>
              <a:t>verify the authenticity of property titles</a:t>
            </a:r>
            <a:r>
              <a:rPr lang="en-US" sz="2000" dirty="0"/>
              <a:t> and </a:t>
            </a:r>
            <a:r>
              <a:rPr lang="en-US" sz="2000" b="1" dirty="0"/>
              <a:t>resolve disputes over ownership or title transfers</a:t>
            </a:r>
            <a:r>
              <a:rPr lang="en-US" sz="2000" dirty="0"/>
              <a:t>.</a:t>
            </a:r>
          </a:p>
          <a:p>
            <a:pPr marL="285750" indent="-285750" algn="just">
              <a:lnSpc>
                <a:spcPct val="150000"/>
              </a:lnSpc>
              <a:buFont typeface="Arial" panose="020B0604020202020204" pitchFamily="34" charset="0"/>
              <a:buChar char="•"/>
            </a:pPr>
            <a:r>
              <a:rPr lang="en-US" sz="2000" dirty="0"/>
              <a:t>Implementing Blockchain technology could </a:t>
            </a:r>
            <a:r>
              <a:rPr lang="en-US" sz="2000" b="1" dirty="0"/>
              <a:t>improve the efficiency and transparency of property markets.</a:t>
            </a:r>
          </a:p>
          <a:p>
            <a:pPr marL="285750" indent="-285750">
              <a:lnSpc>
                <a:spcPct val="150000"/>
              </a:lnSpc>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23C36659-E754-411D-8833-1D1C5A6C47AC}"/>
              </a:ext>
            </a:extLst>
          </p:cNvPr>
          <p:cNvSpPr>
            <a:spLocks noGrp="1"/>
          </p:cNvSpPr>
          <p:nvPr>
            <p:ph type="sldNum" sz="quarter" idx="12"/>
          </p:nvPr>
        </p:nvSpPr>
        <p:spPr/>
        <p:txBody>
          <a:bodyPr/>
          <a:lstStyle/>
          <a:p>
            <a:fld id="{9138C2A3-5CC3-47A8-BF10-28688FB61B2F}" type="slidenum">
              <a:rPr lang="en-US" smtClean="0"/>
              <a:t>76</a:t>
            </a:fld>
            <a:endParaRPr lang="en-US"/>
          </a:p>
        </p:txBody>
      </p:sp>
    </p:spTree>
    <p:extLst>
      <p:ext uri="{BB962C8B-B14F-4D97-AF65-F5344CB8AC3E}">
        <p14:creationId xmlns:p14="http://schemas.microsoft.com/office/powerpoint/2010/main" val="33915642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F28AB-38CC-40F6-9912-5897CDD6FC46}"/>
              </a:ext>
            </a:extLst>
          </p:cNvPr>
          <p:cNvSpPr>
            <a:spLocks noGrp="1"/>
          </p:cNvSpPr>
          <p:nvPr>
            <p:ph type="title"/>
          </p:nvPr>
        </p:nvSpPr>
        <p:spPr>
          <a:xfrm>
            <a:off x="0" y="1"/>
            <a:ext cx="12192000" cy="1690688"/>
          </a:xfrm>
          <a:solidFill>
            <a:schemeClr val="tx1">
              <a:lumMod val="95000"/>
              <a:lumOff val="5000"/>
            </a:schemeClr>
          </a:solidFill>
        </p:spPr>
        <p:txBody>
          <a:bodyPr>
            <a:normAutofit/>
          </a:bodyPr>
          <a:lstStyle/>
          <a:p>
            <a:r>
              <a:rPr lang="en-US" sz="3600" dirty="0">
                <a:solidFill>
                  <a:schemeClr val="bg1"/>
                </a:solidFill>
                <a:latin typeface="Arial Black" panose="020B0A04020102020204" pitchFamily="34" charset="0"/>
              </a:rPr>
              <a:t>Technical Overview</a:t>
            </a:r>
            <a:br>
              <a:rPr lang="en-US" sz="3600" dirty="0">
                <a:solidFill>
                  <a:schemeClr val="bg1"/>
                </a:solidFill>
                <a:latin typeface="Arial Black" panose="020B0A04020102020204" pitchFamily="34" charset="0"/>
              </a:rPr>
            </a:br>
            <a:r>
              <a:rPr lang="en-US" sz="3600" dirty="0">
                <a:solidFill>
                  <a:schemeClr val="bg1"/>
                </a:solidFill>
                <a:latin typeface="Arial Black" panose="020B0A04020102020204" pitchFamily="34" charset="0"/>
              </a:rPr>
              <a:t>Components of Blockchain Solutions</a:t>
            </a:r>
          </a:p>
        </p:txBody>
      </p:sp>
      <p:pic>
        <p:nvPicPr>
          <p:cNvPr id="5" name="Content Placeholder 4">
            <a:extLst>
              <a:ext uri="{FF2B5EF4-FFF2-40B4-BE49-F238E27FC236}">
                <a16:creationId xmlns:a16="http://schemas.microsoft.com/office/drawing/2014/main" id="{B11228CF-8299-414A-A128-411E3BA8069E}"/>
              </a:ext>
            </a:extLst>
          </p:cNvPr>
          <p:cNvPicPr>
            <a:picLocks noGrp="1" noChangeAspect="1"/>
          </p:cNvPicPr>
          <p:nvPr>
            <p:ph idx="1"/>
          </p:nvPr>
        </p:nvPicPr>
        <p:blipFill>
          <a:blip r:embed="rId2"/>
          <a:stretch>
            <a:fillRect/>
          </a:stretch>
        </p:blipFill>
        <p:spPr>
          <a:xfrm>
            <a:off x="1027134" y="2066795"/>
            <a:ext cx="10058400" cy="4246323"/>
          </a:xfrm>
        </p:spPr>
      </p:pic>
      <p:sp>
        <p:nvSpPr>
          <p:cNvPr id="3" name="Slide Number Placeholder 2">
            <a:extLst>
              <a:ext uri="{FF2B5EF4-FFF2-40B4-BE49-F238E27FC236}">
                <a16:creationId xmlns:a16="http://schemas.microsoft.com/office/drawing/2014/main" id="{B8A54B1E-6E21-46C4-A392-B3E48C244485}"/>
              </a:ext>
            </a:extLst>
          </p:cNvPr>
          <p:cNvSpPr>
            <a:spLocks noGrp="1"/>
          </p:cNvSpPr>
          <p:nvPr>
            <p:ph type="sldNum" sz="quarter" idx="12"/>
          </p:nvPr>
        </p:nvSpPr>
        <p:spPr/>
        <p:txBody>
          <a:bodyPr/>
          <a:lstStyle/>
          <a:p>
            <a:fld id="{9138C2A3-5CC3-47A8-BF10-28688FB61B2F}" type="slidenum">
              <a:rPr lang="en-US" smtClean="0"/>
              <a:t>77</a:t>
            </a:fld>
            <a:endParaRPr lang="en-US"/>
          </a:p>
        </p:txBody>
      </p:sp>
    </p:spTree>
    <p:extLst>
      <p:ext uri="{BB962C8B-B14F-4D97-AF65-F5344CB8AC3E}">
        <p14:creationId xmlns:p14="http://schemas.microsoft.com/office/powerpoint/2010/main" val="11100569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B07298-A32D-4241-A933-BC93797A59D2}"/>
              </a:ext>
            </a:extLst>
          </p:cNvPr>
          <p:cNvSpPr txBox="1">
            <a:spLocks noGrp="1"/>
          </p:cNvSpPr>
          <p:nvPr>
            <p:ph type="title"/>
          </p:nvPr>
        </p:nvSpPr>
        <p:spPr>
          <a:xfrm>
            <a:off x="0" y="1"/>
            <a:ext cx="12191999"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Black" panose="020B0A04020102020204" pitchFamily="34" charset="0"/>
              </a:rPr>
              <a:t>TOWARDS A SMART LAND REGISTRY</a:t>
            </a:r>
          </a:p>
        </p:txBody>
      </p:sp>
      <p:sp>
        <p:nvSpPr>
          <p:cNvPr id="2" name="Slide Number Placeholder 1">
            <a:extLst>
              <a:ext uri="{FF2B5EF4-FFF2-40B4-BE49-F238E27FC236}">
                <a16:creationId xmlns:a16="http://schemas.microsoft.com/office/drawing/2014/main" id="{9095B09D-A5EB-4013-8A3B-FFC41C2F0598}"/>
              </a:ext>
            </a:extLst>
          </p:cNvPr>
          <p:cNvSpPr>
            <a:spLocks noGrp="1"/>
          </p:cNvSpPr>
          <p:nvPr>
            <p:ph type="sldNum" sz="quarter" idx="12"/>
          </p:nvPr>
        </p:nvSpPr>
        <p:spPr/>
        <p:txBody>
          <a:bodyPr/>
          <a:lstStyle/>
          <a:p>
            <a:fld id="{9138C2A3-5CC3-47A8-BF10-28688FB61B2F}" type="slidenum">
              <a:rPr lang="en-US" smtClean="0"/>
              <a:t>78</a:t>
            </a:fld>
            <a:endParaRPr lang="en-US"/>
          </a:p>
        </p:txBody>
      </p:sp>
      <p:pic>
        <p:nvPicPr>
          <p:cNvPr id="7" name="Content Placeholder 5">
            <a:extLst>
              <a:ext uri="{FF2B5EF4-FFF2-40B4-BE49-F238E27FC236}">
                <a16:creationId xmlns:a16="http://schemas.microsoft.com/office/drawing/2014/main" id="{CAB02064-3518-4A6C-B041-C748793098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6822" y="1825625"/>
            <a:ext cx="10435731" cy="4351338"/>
          </a:xfrm>
        </p:spPr>
      </p:pic>
    </p:spTree>
    <p:extLst>
      <p:ext uri="{BB962C8B-B14F-4D97-AF65-F5344CB8AC3E}">
        <p14:creationId xmlns:p14="http://schemas.microsoft.com/office/powerpoint/2010/main" val="28305846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867" y="1825624"/>
            <a:ext cx="11582400" cy="4829175"/>
          </a:xfrm>
        </p:spPr>
      </p:pic>
      <p:sp>
        <p:nvSpPr>
          <p:cNvPr id="5" name="Title 1">
            <a:extLst>
              <a:ext uri="{FF2B5EF4-FFF2-40B4-BE49-F238E27FC236}">
                <a16:creationId xmlns:a16="http://schemas.microsoft.com/office/drawing/2014/main" id="{D70C8DB4-B867-4A39-9FB5-ABA63F5E499A}"/>
              </a:ext>
            </a:extLst>
          </p:cNvPr>
          <p:cNvSpPr txBox="1">
            <a:spLocks noGrp="1"/>
          </p:cNvSpPr>
          <p:nvPr>
            <p:ph type="title"/>
          </p:nvPr>
        </p:nvSpPr>
        <p:spPr>
          <a:xfrm>
            <a:off x="0" y="1"/>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Black" panose="020B0A04020102020204" pitchFamily="34" charset="0"/>
              </a:rPr>
              <a:t>BLOCKCHAIN-BASED LAND REGISTRY</a:t>
            </a:r>
          </a:p>
        </p:txBody>
      </p:sp>
      <p:sp>
        <p:nvSpPr>
          <p:cNvPr id="2" name="Slide Number Placeholder 1">
            <a:extLst>
              <a:ext uri="{FF2B5EF4-FFF2-40B4-BE49-F238E27FC236}">
                <a16:creationId xmlns:a16="http://schemas.microsoft.com/office/drawing/2014/main" id="{113F986A-AED0-4A57-8FD6-4FBE21AD3BD9}"/>
              </a:ext>
            </a:extLst>
          </p:cNvPr>
          <p:cNvSpPr>
            <a:spLocks noGrp="1"/>
          </p:cNvSpPr>
          <p:nvPr>
            <p:ph type="sldNum" sz="quarter" idx="12"/>
          </p:nvPr>
        </p:nvSpPr>
        <p:spPr/>
        <p:txBody>
          <a:bodyPr/>
          <a:lstStyle/>
          <a:p>
            <a:fld id="{9138C2A3-5CC3-47A8-BF10-28688FB61B2F}" type="slidenum">
              <a:rPr lang="en-US" smtClean="0"/>
              <a:t>79</a:t>
            </a:fld>
            <a:endParaRPr lang="en-US"/>
          </a:p>
        </p:txBody>
      </p:sp>
    </p:spTree>
    <p:extLst>
      <p:ext uri="{BB962C8B-B14F-4D97-AF65-F5344CB8AC3E}">
        <p14:creationId xmlns:p14="http://schemas.microsoft.com/office/powerpoint/2010/main" val="3283132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4F16A-BEF7-4141-8F97-E2BBAEE27102}"/>
              </a:ext>
            </a:extLst>
          </p:cNvPr>
          <p:cNvSpPr>
            <a:spLocks noGrp="1"/>
          </p:cNvSpPr>
          <p:nvPr>
            <p:ph type="title"/>
          </p:nvPr>
        </p:nvSpPr>
        <p:spPr>
          <a:xfrm>
            <a:off x="0" y="0"/>
            <a:ext cx="12192000" cy="4562475"/>
          </a:xfrm>
          <a:solidFill>
            <a:srgbClr val="002060"/>
          </a:solidFill>
        </p:spPr>
        <p:txBody>
          <a:bodyPr/>
          <a:lstStyle/>
          <a:p>
            <a:pPr algn="ctr"/>
            <a:r>
              <a:rPr lang="en-US" dirty="0">
                <a:solidFill>
                  <a:schemeClr val="bg1"/>
                </a:solidFill>
                <a:latin typeface="Arial Black" panose="020B0A04020102020204" pitchFamily="34" charset="0"/>
              </a:rPr>
              <a:t>Section one</a:t>
            </a:r>
            <a:br>
              <a:rPr lang="en-US" dirty="0">
                <a:solidFill>
                  <a:schemeClr val="bg1"/>
                </a:solidFill>
                <a:latin typeface="Arial Black" panose="020B0A04020102020204" pitchFamily="34" charset="0"/>
              </a:rPr>
            </a:br>
            <a:br>
              <a:rPr lang="en-US" dirty="0">
                <a:solidFill>
                  <a:schemeClr val="bg1"/>
                </a:solidFill>
                <a:latin typeface="Arial Black" panose="020B0A04020102020204" pitchFamily="34" charset="0"/>
              </a:rPr>
            </a:br>
            <a:r>
              <a:rPr lang="en-US" dirty="0">
                <a:solidFill>
                  <a:schemeClr val="bg1"/>
                </a:solidFill>
                <a:latin typeface="Arial Black" panose="020B0A04020102020204" pitchFamily="34" charset="0"/>
              </a:rPr>
              <a:t>Technology and Housing</a:t>
            </a:r>
          </a:p>
        </p:txBody>
      </p:sp>
      <p:sp>
        <p:nvSpPr>
          <p:cNvPr id="3" name="Text Placeholder 2">
            <a:extLst>
              <a:ext uri="{FF2B5EF4-FFF2-40B4-BE49-F238E27FC236}">
                <a16:creationId xmlns:a16="http://schemas.microsoft.com/office/drawing/2014/main" id="{5603781E-7FE3-4F7A-9BE4-02BE1016C3E4}"/>
              </a:ext>
            </a:extLst>
          </p:cNvPr>
          <p:cNvSpPr>
            <a:spLocks noGrp="1"/>
          </p:cNvSpPr>
          <p:nvPr>
            <p:ph type="body" idx="1"/>
          </p:nvPr>
        </p:nvSpPr>
        <p:spPr/>
        <p:txBody>
          <a:bodyPr/>
          <a:lstStyle/>
          <a:p>
            <a:endParaRPr lang="en-US" dirty="0"/>
          </a:p>
          <a:p>
            <a:pPr algn="ctr"/>
            <a:r>
              <a:rPr lang="en-US" dirty="0">
                <a:latin typeface="Arial Black" panose="020B0A04020102020204" pitchFamily="34" charset="0"/>
              </a:rPr>
              <a:t>Imperative for Digitization</a:t>
            </a:r>
          </a:p>
        </p:txBody>
      </p:sp>
    </p:spTree>
    <p:extLst>
      <p:ext uri="{BB962C8B-B14F-4D97-AF65-F5344CB8AC3E}">
        <p14:creationId xmlns:p14="http://schemas.microsoft.com/office/powerpoint/2010/main" val="36287771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 y="1825625"/>
            <a:ext cx="11336867" cy="4693708"/>
          </a:xfrm>
        </p:spPr>
      </p:pic>
      <p:sp>
        <p:nvSpPr>
          <p:cNvPr id="5" name="Title 1">
            <a:extLst>
              <a:ext uri="{FF2B5EF4-FFF2-40B4-BE49-F238E27FC236}">
                <a16:creationId xmlns:a16="http://schemas.microsoft.com/office/drawing/2014/main" id="{231DB474-FA17-46D7-8C45-0BC46BBBEBBA}"/>
              </a:ext>
            </a:extLst>
          </p:cNvPr>
          <p:cNvSpPr txBox="1">
            <a:spLocks noGrp="1"/>
          </p:cNvSpPr>
          <p:nvPr>
            <p:ph type="title"/>
          </p:nvPr>
        </p:nvSpPr>
        <p:spPr>
          <a:xfrm>
            <a:off x="1" y="1"/>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Black" panose="020B0A04020102020204" pitchFamily="34" charset="0"/>
              </a:rPr>
              <a:t>BLOCKCHAIN-BASED LAND AUTHORITY</a:t>
            </a:r>
          </a:p>
        </p:txBody>
      </p:sp>
      <p:sp>
        <p:nvSpPr>
          <p:cNvPr id="2" name="Slide Number Placeholder 1">
            <a:extLst>
              <a:ext uri="{FF2B5EF4-FFF2-40B4-BE49-F238E27FC236}">
                <a16:creationId xmlns:a16="http://schemas.microsoft.com/office/drawing/2014/main" id="{84A37353-4E52-4811-B8D1-218D0D264717}"/>
              </a:ext>
            </a:extLst>
          </p:cNvPr>
          <p:cNvSpPr>
            <a:spLocks noGrp="1"/>
          </p:cNvSpPr>
          <p:nvPr>
            <p:ph type="sldNum" sz="quarter" idx="12"/>
          </p:nvPr>
        </p:nvSpPr>
        <p:spPr/>
        <p:txBody>
          <a:bodyPr/>
          <a:lstStyle/>
          <a:p>
            <a:fld id="{9138C2A3-5CC3-47A8-BF10-28688FB61B2F}" type="slidenum">
              <a:rPr lang="en-US" smtClean="0"/>
              <a:t>80</a:t>
            </a:fld>
            <a:endParaRPr lang="en-US"/>
          </a:p>
        </p:txBody>
      </p:sp>
    </p:spTree>
    <p:extLst>
      <p:ext uri="{BB962C8B-B14F-4D97-AF65-F5344CB8AC3E}">
        <p14:creationId xmlns:p14="http://schemas.microsoft.com/office/powerpoint/2010/main" val="42341544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25625"/>
            <a:ext cx="11861800" cy="4761442"/>
          </a:xfrm>
        </p:spPr>
      </p:pic>
      <p:sp>
        <p:nvSpPr>
          <p:cNvPr id="5" name="Title 1">
            <a:extLst>
              <a:ext uri="{FF2B5EF4-FFF2-40B4-BE49-F238E27FC236}">
                <a16:creationId xmlns:a16="http://schemas.microsoft.com/office/drawing/2014/main" id="{8ECB4F53-D387-4A2E-B0D1-8D4E899EAA63}"/>
              </a:ext>
            </a:extLst>
          </p:cNvPr>
          <p:cNvSpPr txBox="1">
            <a:spLocks noGrp="1"/>
          </p:cNvSpPr>
          <p:nvPr>
            <p:ph type="title"/>
          </p:nvPr>
        </p:nvSpPr>
        <p:spPr>
          <a:xfrm>
            <a:off x="0" y="1"/>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Black" panose="020B0A04020102020204" pitchFamily="34" charset="0"/>
              </a:rPr>
              <a:t>BLOCKCHAIN-BASED LAND AUTHORITY…</a:t>
            </a:r>
          </a:p>
        </p:txBody>
      </p:sp>
      <p:sp>
        <p:nvSpPr>
          <p:cNvPr id="2" name="Slide Number Placeholder 1">
            <a:extLst>
              <a:ext uri="{FF2B5EF4-FFF2-40B4-BE49-F238E27FC236}">
                <a16:creationId xmlns:a16="http://schemas.microsoft.com/office/drawing/2014/main" id="{C3EBCC8F-5494-431A-B452-742661451DC1}"/>
              </a:ext>
            </a:extLst>
          </p:cNvPr>
          <p:cNvSpPr>
            <a:spLocks noGrp="1"/>
          </p:cNvSpPr>
          <p:nvPr>
            <p:ph type="sldNum" sz="quarter" idx="12"/>
          </p:nvPr>
        </p:nvSpPr>
        <p:spPr/>
        <p:txBody>
          <a:bodyPr/>
          <a:lstStyle/>
          <a:p>
            <a:fld id="{9138C2A3-5CC3-47A8-BF10-28688FB61B2F}" type="slidenum">
              <a:rPr lang="en-US" smtClean="0"/>
              <a:t>81</a:t>
            </a:fld>
            <a:endParaRPr lang="en-US"/>
          </a:p>
        </p:txBody>
      </p:sp>
    </p:spTree>
    <p:extLst>
      <p:ext uri="{BB962C8B-B14F-4D97-AF65-F5344CB8AC3E}">
        <p14:creationId xmlns:p14="http://schemas.microsoft.com/office/powerpoint/2010/main" val="35317497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533" y="1825625"/>
            <a:ext cx="11523134" cy="4719108"/>
          </a:xfrm>
        </p:spPr>
      </p:pic>
      <p:sp>
        <p:nvSpPr>
          <p:cNvPr id="5" name="Title 1">
            <a:extLst>
              <a:ext uri="{FF2B5EF4-FFF2-40B4-BE49-F238E27FC236}">
                <a16:creationId xmlns:a16="http://schemas.microsoft.com/office/drawing/2014/main" id="{5AF15488-8E93-4EB6-A7D5-D5BB2A4E3049}"/>
              </a:ext>
            </a:extLst>
          </p:cNvPr>
          <p:cNvSpPr txBox="1">
            <a:spLocks noGrp="1"/>
          </p:cNvSpPr>
          <p:nvPr>
            <p:ph type="title"/>
          </p:nvPr>
        </p:nvSpPr>
        <p:spPr>
          <a:xfrm>
            <a:off x="118532" y="365125"/>
            <a:ext cx="11951547" cy="1325563"/>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Black" panose="020B0A04020102020204" pitchFamily="34" charset="0"/>
              </a:rPr>
              <a:t>BLOCKCHAIN-BASED LAND AUTHORITY…</a:t>
            </a:r>
          </a:p>
        </p:txBody>
      </p:sp>
      <p:sp>
        <p:nvSpPr>
          <p:cNvPr id="2" name="Slide Number Placeholder 1">
            <a:extLst>
              <a:ext uri="{FF2B5EF4-FFF2-40B4-BE49-F238E27FC236}">
                <a16:creationId xmlns:a16="http://schemas.microsoft.com/office/drawing/2014/main" id="{CD77D9E1-8D3C-4131-AB4E-74EC0DDF4468}"/>
              </a:ext>
            </a:extLst>
          </p:cNvPr>
          <p:cNvSpPr>
            <a:spLocks noGrp="1"/>
          </p:cNvSpPr>
          <p:nvPr>
            <p:ph type="sldNum" sz="quarter" idx="12"/>
          </p:nvPr>
        </p:nvSpPr>
        <p:spPr/>
        <p:txBody>
          <a:bodyPr/>
          <a:lstStyle/>
          <a:p>
            <a:fld id="{9138C2A3-5CC3-47A8-BF10-28688FB61B2F}" type="slidenum">
              <a:rPr lang="en-US" smtClean="0"/>
              <a:t>82</a:t>
            </a:fld>
            <a:endParaRPr lang="en-US"/>
          </a:p>
        </p:txBody>
      </p:sp>
    </p:spTree>
    <p:extLst>
      <p:ext uri="{BB962C8B-B14F-4D97-AF65-F5344CB8AC3E}">
        <p14:creationId xmlns:p14="http://schemas.microsoft.com/office/powerpoint/2010/main" val="26260444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78162"/>
          </a:xfrm>
          <a:solidFill>
            <a:schemeClr val="tx1"/>
          </a:solidFill>
        </p:spPr>
        <p:txBody>
          <a:bodyPr/>
          <a:lstStyle/>
          <a:p>
            <a:r>
              <a:rPr lang="en-US" b="1" dirty="0">
                <a:solidFill>
                  <a:schemeClr val="bg1"/>
                </a:solidFill>
                <a:latin typeface="+mn-lt"/>
              </a:rPr>
              <a:t>Blockchain Use in the Land Transaction Process</a:t>
            </a: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404" t="13888" r="1404" b="13535"/>
          <a:stretch/>
        </p:blipFill>
        <p:spPr>
          <a:xfrm>
            <a:off x="626301" y="1766171"/>
            <a:ext cx="10434181" cy="4722312"/>
          </a:xfrm>
        </p:spPr>
      </p:pic>
      <p:sp>
        <p:nvSpPr>
          <p:cNvPr id="3" name="Slide Number Placeholder 2">
            <a:extLst>
              <a:ext uri="{FF2B5EF4-FFF2-40B4-BE49-F238E27FC236}">
                <a16:creationId xmlns:a16="http://schemas.microsoft.com/office/drawing/2014/main" id="{436C7B65-539A-486C-A9B2-2FD15DE902AC}"/>
              </a:ext>
            </a:extLst>
          </p:cNvPr>
          <p:cNvSpPr>
            <a:spLocks noGrp="1"/>
          </p:cNvSpPr>
          <p:nvPr>
            <p:ph type="sldNum" sz="quarter" idx="12"/>
          </p:nvPr>
        </p:nvSpPr>
        <p:spPr/>
        <p:txBody>
          <a:bodyPr/>
          <a:lstStyle/>
          <a:p>
            <a:fld id="{9138C2A3-5CC3-47A8-BF10-28688FB61B2F}" type="slidenum">
              <a:rPr lang="en-US" smtClean="0"/>
              <a:t>83</a:t>
            </a:fld>
            <a:endParaRPr lang="en-US"/>
          </a:p>
        </p:txBody>
      </p:sp>
    </p:spTree>
    <p:extLst>
      <p:ext uri="{BB962C8B-B14F-4D97-AF65-F5344CB8AC3E}">
        <p14:creationId xmlns:p14="http://schemas.microsoft.com/office/powerpoint/2010/main" val="18076654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B48F51-1813-4CF5-AD7C-70C43C7B8C5E}"/>
              </a:ext>
            </a:extLst>
          </p:cNvPr>
          <p:cNvSpPr>
            <a:spLocks noGrp="1"/>
          </p:cNvSpPr>
          <p:nvPr>
            <p:ph sz="half" idx="1"/>
          </p:nvPr>
        </p:nvSpPr>
        <p:spPr>
          <a:ln w="19050">
            <a:solidFill>
              <a:schemeClr val="tx1"/>
            </a:solidFill>
          </a:ln>
        </p:spPr>
        <p:txBody>
          <a:bodyPr/>
          <a:lstStyle/>
          <a:p>
            <a:pPr lvl="0" algn="just"/>
            <a:r>
              <a:rPr lang="en-US" sz="2800" dirty="0">
                <a:latin typeface="Arial Black" panose="020B0A04020102020204" pitchFamily="34" charset="0"/>
              </a:rPr>
              <a:t>What are the legal implications.</a:t>
            </a:r>
          </a:p>
          <a:p>
            <a:pPr lvl="0" algn="just"/>
            <a:r>
              <a:rPr lang="en-US" sz="2800" dirty="0">
                <a:latin typeface="Arial Black" panose="020B0A04020102020204" pitchFamily="34" charset="0"/>
              </a:rPr>
              <a:t>Benefits of increased market liquidity.</a:t>
            </a:r>
          </a:p>
          <a:p>
            <a:pPr lvl="0" algn="just"/>
            <a:r>
              <a:rPr lang="en-US" sz="2800" dirty="0">
                <a:latin typeface="Arial Black" panose="020B0A04020102020204" pitchFamily="34" charset="0"/>
              </a:rPr>
              <a:t>Who hosts the chain?</a:t>
            </a:r>
          </a:p>
          <a:p>
            <a:pPr lvl="0" algn="just"/>
            <a:r>
              <a:rPr lang="en-US" sz="2800" dirty="0">
                <a:latin typeface="Arial Black" panose="020B0A04020102020204" pitchFamily="34" charset="0"/>
              </a:rPr>
              <a:t>Technical challenges to using the technology</a:t>
            </a:r>
          </a:p>
          <a:p>
            <a:endParaRPr lang="en-US" dirty="0"/>
          </a:p>
        </p:txBody>
      </p:sp>
      <p:sp>
        <p:nvSpPr>
          <p:cNvPr id="4" name="Content Placeholder 3">
            <a:extLst>
              <a:ext uri="{FF2B5EF4-FFF2-40B4-BE49-F238E27FC236}">
                <a16:creationId xmlns:a16="http://schemas.microsoft.com/office/drawing/2014/main" id="{10D07D92-FDB6-4837-A61A-73F6EF8B9066}"/>
              </a:ext>
            </a:extLst>
          </p:cNvPr>
          <p:cNvSpPr>
            <a:spLocks noGrp="1"/>
          </p:cNvSpPr>
          <p:nvPr>
            <p:ph sz="half" idx="2"/>
          </p:nvPr>
        </p:nvSpPr>
        <p:spPr>
          <a:ln w="19050">
            <a:solidFill>
              <a:schemeClr val="tx1"/>
            </a:solidFill>
          </a:ln>
        </p:spPr>
        <p:txBody>
          <a:bodyPr/>
          <a:lstStyle/>
          <a:p>
            <a:pPr lvl="0" algn="just"/>
            <a:r>
              <a:rPr lang="en-US" sz="2400" dirty="0">
                <a:solidFill>
                  <a:srgbClr val="00B050"/>
                </a:solidFill>
                <a:latin typeface="Arial Black" panose="020B0A04020102020204" pitchFamily="34" charset="0"/>
              </a:rPr>
              <a:t>Increase trust with high visibility and third-party validation of transactions</a:t>
            </a:r>
          </a:p>
          <a:p>
            <a:pPr lvl="0" algn="just"/>
            <a:r>
              <a:rPr lang="en-US" sz="2400" dirty="0">
                <a:solidFill>
                  <a:srgbClr val="00B050"/>
                </a:solidFill>
                <a:latin typeface="Arial Black" panose="020B0A04020102020204" pitchFamily="34" charset="0"/>
              </a:rPr>
              <a:t>Smooth the information flow across government and business entities.</a:t>
            </a:r>
          </a:p>
          <a:p>
            <a:pPr lvl="0" algn="just"/>
            <a:r>
              <a:rPr lang="en-US" sz="2400" dirty="0">
                <a:solidFill>
                  <a:srgbClr val="00B050"/>
                </a:solidFill>
                <a:latin typeface="Arial Black" panose="020B0A04020102020204" pitchFamily="34" charset="0"/>
              </a:rPr>
              <a:t>Increase market liquidity.</a:t>
            </a:r>
          </a:p>
          <a:p>
            <a:pPr lvl="0" algn="just"/>
            <a:r>
              <a:rPr lang="en-US" sz="2400" dirty="0">
                <a:solidFill>
                  <a:srgbClr val="00B050"/>
                </a:solidFill>
                <a:latin typeface="Arial Black" panose="020B0A04020102020204" pitchFamily="34" charset="0"/>
              </a:rPr>
              <a:t>Supports high-trust foreign investment</a:t>
            </a:r>
          </a:p>
          <a:p>
            <a:pPr lvl="0"/>
            <a:endParaRPr lang="en-US" sz="2800" dirty="0"/>
          </a:p>
          <a:p>
            <a:endParaRPr lang="en-US" dirty="0"/>
          </a:p>
        </p:txBody>
      </p:sp>
      <p:sp>
        <p:nvSpPr>
          <p:cNvPr id="5" name="Slide Number Placeholder 4">
            <a:extLst>
              <a:ext uri="{FF2B5EF4-FFF2-40B4-BE49-F238E27FC236}">
                <a16:creationId xmlns:a16="http://schemas.microsoft.com/office/drawing/2014/main" id="{371DDEF1-695B-432E-BD1F-45156CBBBB4D}"/>
              </a:ext>
            </a:extLst>
          </p:cNvPr>
          <p:cNvSpPr>
            <a:spLocks noGrp="1"/>
          </p:cNvSpPr>
          <p:nvPr>
            <p:ph type="sldNum" sz="quarter" idx="12"/>
          </p:nvPr>
        </p:nvSpPr>
        <p:spPr/>
        <p:txBody>
          <a:bodyPr/>
          <a:lstStyle/>
          <a:p>
            <a:fld id="{9138C2A3-5CC3-47A8-BF10-28688FB61B2F}" type="slidenum">
              <a:rPr lang="en-US" smtClean="0"/>
              <a:t>84</a:t>
            </a:fld>
            <a:endParaRPr lang="en-US"/>
          </a:p>
        </p:txBody>
      </p:sp>
      <p:sp>
        <p:nvSpPr>
          <p:cNvPr id="6" name="Title 1">
            <a:extLst>
              <a:ext uri="{FF2B5EF4-FFF2-40B4-BE49-F238E27FC236}">
                <a16:creationId xmlns:a16="http://schemas.microsoft.com/office/drawing/2014/main" id="{84699BC7-2952-4BDD-858D-ADB8ED7EA799}"/>
              </a:ext>
            </a:extLst>
          </p:cNvPr>
          <p:cNvSpPr txBox="1">
            <a:spLocks noGrp="1"/>
          </p:cNvSpPr>
          <p:nvPr>
            <p:ph type="title"/>
          </p:nvPr>
        </p:nvSpPr>
        <p:spPr>
          <a:xfrm>
            <a:off x="0" y="1"/>
            <a:ext cx="12192000" cy="169068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Black" panose="020B0A04020102020204" pitchFamily="34" charset="0"/>
              </a:rPr>
              <a:t>BLOCKCHAIN-BASED LAND AUTHORITY</a:t>
            </a:r>
            <a:br>
              <a:rPr lang="en-US" sz="3200" b="1" dirty="0">
                <a:solidFill>
                  <a:schemeClr val="bg1"/>
                </a:solidFill>
                <a:latin typeface="Arial Black" panose="020B0A04020102020204" pitchFamily="34" charset="0"/>
              </a:rPr>
            </a:br>
            <a:r>
              <a:rPr lang="en-US" sz="3200" b="1" dirty="0">
                <a:solidFill>
                  <a:schemeClr val="bg1"/>
                </a:solidFill>
                <a:latin typeface="Arial Black" panose="020B0A04020102020204" pitchFamily="34" charset="0"/>
              </a:rPr>
              <a:t>Challenges and Benefits</a:t>
            </a:r>
          </a:p>
        </p:txBody>
      </p:sp>
    </p:spTree>
    <p:extLst>
      <p:ext uri="{BB962C8B-B14F-4D97-AF65-F5344CB8AC3E}">
        <p14:creationId xmlns:p14="http://schemas.microsoft.com/office/powerpoint/2010/main" val="39977850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tx1">
              <a:lumMod val="95000"/>
              <a:lumOff val="5000"/>
            </a:schemeClr>
          </a:solidFill>
        </p:spPr>
        <p:txBody>
          <a:bodyPr>
            <a:normAutofit/>
          </a:bodyPr>
          <a:lstStyle/>
          <a:p>
            <a:pPr algn="ctr"/>
            <a:r>
              <a:rPr lang="en-US" sz="2800" dirty="0">
                <a:solidFill>
                  <a:schemeClr val="bg1"/>
                </a:solidFill>
                <a:latin typeface="Arial Black" panose="020B0A04020102020204" pitchFamily="34" charset="0"/>
              </a:rPr>
              <a:t>DUBAI REAL ESTATE</a:t>
            </a:r>
            <a:br>
              <a:rPr lang="en-US" sz="2800" dirty="0">
                <a:solidFill>
                  <a:schemeClr val="bg1"/>
                </a:solidFill>
                <a:latin typeface="Arial Black" panose="020B0A04020102020204" pitchFamily="34" charset="0"/>
              </a:rPr>
            </a:br>
            <a:r>
              <a:rPr lang="en-US" sz="2800" dirty="0">
                <a:solidFill>
                  <a:schemeClr val="bg1"/>
                </a:solidFill>
                <a:latin typeface="Arial Black" panose="020B0A04020102020204" pitchFamily="34" charset="0"/>
              </a:rPr>
              <a:t>BLOCKCHAIN SOLUTION TO ENABLE LAND REGISTRATION – NETWORK PERMISSION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25625"/>
            <a:ext cx="10515599" cy="4351338"/>
          </a:xfrm>
        </p:spPr>
      </p:pic>
      <p:sp>
        <p:nvSpPr>
          <p:cNvPr id="3" name="Slide Number Placeholder 2">
            <a:extLst>
              <a:ext uri="{FF2B5EF4-FFF2-40B4-BE49-F238E27FC236}">
                <a16:creationId xmlns:a16="http://schemas.microsoft.com/office/drawing/2014/main" id="{6382CA6F-97C8-4519-800D-47F2154E65C3}"/>
              </a:ext>
            </a:extLst>
          </p:cNvPr>
          <p:cNvSpPr>
            <a:spLocks noGrp="1"/>
          </p:cNvSpPr>
          <p:nvPr>
            <p:ph type="sldNum" sz="quarter" idx="12"/>
          </p:nvPr>
        </p:nvSpPr>
        <p:spPr/>
        <p:txBody>
          <a:bodyPr/>
          <a:lstStyle/>
          <a:p>
            <a:fld id="{9138C2A3-5CC3-47A8-BF10-28688FB61B2F}" type="slidenum">
              <a:rPr lang="en-US" smtClean="0"/>
              <a:t>85</a:t>
            </a:fld>
            <a:endParaRPr lang="en-US"/>
          </a:p>
        </p:txBody>
      </p:sp>
    </p:spTree>
    <p:extLst>
      <p:ext uri="{BB962C8B-B14F-4D97-AF65-F5344CB8AC3E}">
        <p14:creationId xmlns:p14="http://schemas.microsoft.com/office/powerpoint/2010/main" val="18687574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A052F097-831E-4E0F-8945-696F45DC96EF}"/>
              </a:ext>
            </a:extLst>
          </p:cNvPr>
          <p:cNvGraphicFramePr>
            <a:graphicFrameLocks noGrp="1"/>
          </p:cNvGraphicFramePr>
          <p:nvPr>
            <p:ph idx="1"/>
          </p:nvPr>
        </p:nvGraphicFramePr>
        <p:xfrm>
          <a:off x="225468" y="1835784"/>
          <a:ext cx="11599102" cy="5097769"/>
        </p:xfrm>
        <a:graphic>
          <a:graphicData uri="http://schemas.openxmlformats.org/drawingml/2006/table">
            <a:tbl>
              <a:tblPr firstRow="1" bandRow="1">
                <a:tableStyleId>{5C22544A-7EE6-4342-B048-85BDC9FD1C3A}</a:tableStyleId>
              </a:tblPr>
              <a:tblGrid>
                <a:gridCol w="4346532">
                  <a:extLst>
                    <a:ext uri="{9D8B030D-6E8A-4147-A177-3AD203B41FA5}">
                      <a16:colId xmlns:a16="http://schemas.microsoft.com/office/drawing/2014/main" val="1528456128"/>
                    </a:ext>
                  </a:extLst>
                </a:gridCol>
                <a:gridCol w="7252570">
                  <a:extLst>
                    <a:ext uri="{9D8B030D-6E8A-4147-A177-3AD203B41FA5}">
                      <a16:colId xmlns:a16="http://schemas.microsoft.com/office/drawing/2014/main" val="863633420"/>
                    </a:ext>
                  </a:extLst>
                </a:gridCol>
              </a:tblGrid>
              <a:tr h="344549">
                <a:tc>
                  <a:txBody>
                    <a:bodyPr/>
                    <a:lstStyle/>
                    <a:p>
                      <a:r>
                        <a:rPr lang="en-US" sz="2400" dirty="0"/>
                        <a:t>Country / Institution</a:t>
                      </a:r>
                    </a:p>
                  </a:txBody>
                  <a:tcPr/>
                </a:tc>
                <a:tc>
                  <a:txBody>
                    <a:bodyPr/>
                    <a:lstStyle/>
                    <a:p>
                      <a:r>
                        <a:rPr lang="en-US" sz="2200" dirty="0"/>
                        <a:t>Application of Blockchain to Land Assembly / Acquisition</a:t>
                      </a:r>
                    </a:p>
                  </a:txBody>
                  <a:tcPr/>
                </a:tc>
                <a:extLst>
                  <a:ext uri="{0D108BD9-81ED-4DB2-BD59-A6C34878D82A}">
                    <a16:rowId xmlns:a16="http://schemas.microsoft.com/office/drawing/2014/main" val="1255690368"/>
                  </a:ext>
                </a:extLst>
              </a:tr>
              <a:tr h="849573">
                <a:tc>
                  <a:txBody>
                    <a:bodyPr/>
                    <a:lstStyle/>
                    <a:p>
                      <a:r>
                        <a:rPr lang="en-US" b="1" dirty="0">
                          <a:solidFill>
                            <a:schemeClr val="bg1"/>
                          </a:solidFill>
                        </a:rPr>
                        <a:t>Sweden's Land Registry</a:t>
                      </a:r>
                      <a:endParaRPr lang="en-US" dirty="0">
                        <a:solidFill>
                          <a:schemeClr val="bg1"/>
                        </a:solidFill>
                      </a:endParaRPr>
                    </a:p>
                  </a:txBody>
                  <a:tcPr>
                    <a:solidFill>
                      <a:schemeClr val="accent1"/>
                    </a:solidFill>
                  </a:tcPr>
                </a:tc>
                <a:tc>
                  <a:txBody>
                    <a:bodyPr/>
                    <a:lstStyle/>
                    <a:p>
                      <a:pPr algn="just"/>
                      <a:r>
                        <a:rPr lang="en-US" dirty="0"/>
                        <a:t>Tested a Blockchain-based system for </a:t>
                      </a:r>
                      <a:r>
                        <a:rPr lang="en-US" b="1" dirty="0"/>
                        <a:t>registering land titles </a:t>
                      </a:r>
                      <a:r>
                        <a:rPr lang="en-US" dirty="0"/>
                        <a:t>in 2016 to </a:t>
                      </a:r>
                      <a:r>
                        <a:rPr lang="en-US" b="1" dirty="0"/>
                        <a:t>prevent fraud and errors </a:t>
                      </a:r>
                      <a:r>
                        <a:rPr lang="en-US" dirty="0"/>
                        <a:t>in the land registration process.</a:t>
                      </a:r>
                    </a:p>
                  </a:txBody>
                  <a:tcPr/>
                </a:tc>
                <a:extLst>
                  <a:ext uri="{0D108BD9-81ED-4DB2-BD59-A6C34878D82A}">
                    <a16:rowId xmlns:a16="http://schemas.microsoft.com/office/drawing/2014/main" val="2336161415"/>
                  </a:ext>
                </a:extLst>
              </a:tr>
              <a:tr h="857751">
                <a:tc>
                  <a:txBody>
                    <a:bodyPr/>
                    <a:lstStyle/>
                    <a:p>
                      <a:r>
                        <a:rPr lang="en-US" b="1" dirty="0">
                          <a:solidFill>
                            <a:schemeClr val="bg1"/>
                          </a:solidFill>
                        </a:rPr>
                        <a:t>Georgia’s -</a:t>
                      </a:r>
                    </a:p>
                    <a:p>
                      <a:r>
                        <a:rPr lang="en-US" b="1" dirty="0">
                          <a:solidFill>
                            <a:schemeClr val="bg1"/>
                          </a:solidFill>
                        </a:rPr>
                        <a:t>National Agency of Public Registry</a:t>
                      </a:r>
                      <a:endParaRPr lang="en-US" dirty="0">
                        <a:solidFill>
                          <a:schemeClr val="bg1"/>
                        </a:solidFill>
                      </a:endParaRPr>
                    </a:p>
                  </a:txBody>
                  <a:tcPr>
                    <a:solidFill>
                      <a:schemeClr val="accent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Use of Blockchain technology to</a:t>
                      </a:r>
                      <a:r>
                        <a:rPr lang="en-US" b="1" dirty="0"/>
                        <a:t> register land titles</a:t>
                      </a:r>
                      <a:r>
                        <a:rPr lang="en-US" dirty="0"/>
                        <a:t> in 2017 through the "</a:t>
                      </a:r>
                      <a:r>
                        <a:rPr lang="en-US" b="1" dirty="0"/>
                        <a:t>Blockchain Land Titling Project</a:t>
                      </a:r>
                      <a:r>
                        <a:rPr lang="en-US" dirty="0"/>
                        <a:t>" to reduce corruption and disputes over land ownership.</a:t>
                      </a:r>
                    </a:p>
                  </a:txBody>
                  <a:tcPr/>
                </a:tc>
                <a:extLst>
                  <a:ext uri="{0D108BD9-81ED-4DB2-BD59-A6C34878D82A}">
                    <a16:rowId xmlns:a16="http://schemas.microsoft.com/office/drawing/2014/main" val="2563480308"/>
                  </a:ext>
                </a:extLst>
              </a:tr>
              <a:tr h="857751">
                <a:tc>
                  <a:txBody>
                    <a:bodyPr/>
                    <a:lstStyle/>
                    <a:p>
                      <a:r>
                        <a:rPr lang="en-US" b="1" dirty="0">
                          <a:solidFill>
                            <a:schemeClr val="bg1"/>
                          </a:solidFill>
                        </a:rPr>
                        <a:t>Ghana </a:t>
                      </a:r>
                      <a:r>
                        <a:rPr lang="en-US" dirty="0">
                          <a:solidFill>
                            <a:schemeClr val="bg1"/>
                          </a:solidFill>
                        </a:rPr>
                        <a:t>- </a:t>
                      </a:r>
                      <a:r>
                        <a:rPr lang="en-US" b="1" dirty="0" err="1">
                          <a:solidFill>
                            <a:schemeClr val="bg1"/>
                          </a:solidFill>
                        </a:rPr>
                        <a:t>Bitland</a:t>
                      </a:r>
                      <a:endParaRPr lang="en-US" dirty="0">
                        <a:solidFill>
                          <a:schemeClr val="bg1"/>
                        </a:solidFill>
                      </a:endParaRPr>
                    </a:p>
                  </a:txBody>
                  <a:tcPr>
                    <a:solidFill>
                      <a:schemeClr val="accent1"/>
                    </a:solidFill>
                  </a:tcPr>
                </a:tc>
                <a:tc>
                  <a:txBody>
                    <a:bodyPr/>
                    <a:lstStyle/>
                    <a:p>
                      <a:pPr algn="just"/>
                      <a:r>
                        <a:rPr lang="en-US" dirty="0"/>
                        <a:t>Blockchain-based platform - allows individuals and communities to </a:t>
                      </a:r>
                      <a:r>
                        <a:rPr lang="en-US" b="1" dirty="0"/>
                        <a:t>register and verify land titles</a:t>
                      </a:r>
                      <a:r>
                        <a:rPr lang="en-US" dirty="0"/>
                        <a:t> using GPS to prevent disputes over land ownership.</a:t>
                      </a:r>
                    </a:p>
                  </a:txBody>
                  <a:tcPr/>
                </a:tc>
                <a:extLst>
                  <a:ext uri="{0D108BD9-81ED-4DB2-BD59-A6C34878D82A}">
                    <a16:rowId xmlns:a16="http://schemas.microsoft.com/office/drawing/2014/main" val="3137086972"/>
                  </a:ext>
                </a:extLst>
              </a:tr>
              <a:tr h="857751">
                <a:tc>
                  <a:txBody>
                    <a:bodyPr/>
                    <a:lstStyle/>
                    <a:p>
                      <a:r>
                        <a:rPr lang="en-US" b="1" dirty="0">
                          <a:solidFill>
                            <a:schemeClr val="bg1"/>
                          </a:solidFill>
                        </a:rPr>
                        <a:t>Global - PROPY</a:t>
                      </a:r>
                    </a:p>
                  </a:txBody>
                  <a:tcPr>
                    <a:solidFill>
                      <a:schemeClr val="accent1"/>
                    </a:solidFill>
                  </a:tcPr>
                </a:tc>
                <a:tc>
                  <a:txBody>
                    <a:bodyPr/>
                    <a:lstStyle/>
                    <a:p>
                      <a:pPr algn="just"/>
                      <a:r>
                        <a:rPr lang="en-US" dirty="0"/>
                        <a:t>Blockchain-based platform for buying and selling properties using </a:t>
                      </a:r>
                      <a:r>
                        <a:rPr lang="en-US" b="1" dirty="0"/>
                        <a:t>smart contracts</a:t>
                      </a:r>
                      <a:r>
                        <a:rPr lang="en-US" dirty="0"/>
                        <a:t> to </a:t>
                      </a:r>
                      <a:r>
                        <a:rPr lang="en-US" b="1" dirty="0"/>
                        <a:t>reduce transaction costs </a:t>
                      </a:r>
                      <a:r>
                        <a:rPr lang="en-US" b="0" dirty="0"/>
                        <a:t>and</a:t>
                      </a:r>
                      <a:r>
                        <a:rPr lang="en-US" b="1" dirty="0"/>
                        <a:t> ensure secure &amp; efficient transactions.</a:t>
                      </a:r>
                    </a:p>
                  </a:txBody>
                  <a:tcPr/>
                </a:tc>
                <a:extLst>
                  <a:ext uri="{0D108BD9-81ED-4DB2-BD59-A6C34878D82A}">
                    <a16:rowId xmlns:a16="http://schemas.microsoft.com/office/drawing/2014/main" val="3144897095"/>
                  </a:ext>
                </a:extLst>
              </a:tr>
              <a:tr h="1104445">
                <a:tc>
                  <a:txBody>
                    <a:bodyPr/>
                    <a:lstStyle/>
                    <a:p>
                      <a:r>
                        <a:rPr lang="en-US" b="1" dirty="0">
                          <a:solidFill>
                            <a:schemeClr val="bg1"/>
                          </a:solidFill>
                        </a:rPr>
                        <a:t>Ubiquity</a:t>
                      </a:r>
                      <a:endParaRPr lang="en-US" dirty="0">
                        <a:solidFill>
                          <a:schemeClr val="bg1"/>
                        </a:solidFill>
                      </a:endParaRPr>
                    </a:p>
                  </a:txBody>
                  <a:tcPr>
                    <a:solidFill>
                      <a:schemeClr val="accent1"/>
                    </a:solidFill>
                  </a:tcPr>
                </a:tc>
                <a:tc>
                  <a:txBody>
                    <a:bodyPr/>
                    <a:lstStyle/>
                    <a:p>
                      <a:pPr algn="just"/>
                      <a:r>
                        <a:rPr lang="en-US" dirty="0"/>
                        <a:t>Blockchain-based platform that allows individuals and organizations to </a:t>
                      </a:r>
                      <a:r>
                        <a:rPr lang="en-US" b="1" dirty="0"/>
                        <a:t>record and verify real estate transactions</a:t>
                      </a:r>
                      <a:r>
                        <a:rPr lang="en-US" dirty="0"/>
                        <a:t> using </a:t>
                      </a:r>
                      <a:r>
                        <a:rPr lang="en-US" b="1" dirty="0"/>
                        <a:t>smart contracts</a:t>
                      </a:r>
                      <a:r>
                        <a:rPr lang="en-US" dirty="0"/>
                        <a:t> to </a:t>
                      </a:r>
                      <a:r>
                        <a:rPr lang="en-US" b="1" dirty="0"/>
                        <a:t>reduce fraud</a:t>
                      </a:r>
                      <a:r>
                        <a:rPr lang="en-US" dirty="0"/>
                        <a:t> and </a:t>
                      </a:r>
                      <a:r>
                        <a:rPr lang="en-US" b="1" dirty="0"/>
                        <a:t>errors</a:t>
                      </a:r>
                      <a:r>
                        <a:rPr lang="en-US" dirty="0"/>
                        <a:t> in the transaction process.</a:t>
                      </a:r>
                    </a:p>
                  </a:txBody>
                  <a:tcPr/>
                </a:tc>
                <a:extLst>
                  <a:ext uri="{0D108BD9-81ED-4DB2-BD59-A6C34878D82A}">
                    <a16:rowId xmlns:a16="http://schemas.microsoft.com/office/drawing/2014/main" val="371298413"/>
                  </a:ext>
                </a:extLst>
              </a:tr>
            </a:tbl>
          </a:graphicData>
        </a:graphic>
      </p:graphicFrame>
      <p:sp>
        <p:nvSpPr>
          <p:cNvPr id="6" name="Title 1">
            <a:extLst>
              <a:ext uri="{FF2B5EF4-FFF2-40B4-BE49-F238E27FC236}">
                <a16:creationId xmlns:a16="http://schemas.microsoft.com/office/drawing/2014/main" id="{C4B35202-6577-4EC9-823A-29C5A22A1B5F}"/>
              </a:ext>
            </a:extLst>
          </p:cNvPr>
          <p:cNvSpPr>
            <a:spLocks noGrp="1"/>
          </p:cNvSpPr>
          <p:nvPr>
            <p:ph type="title"/>
          </p:nvPr>
        </p:nvSpPr>
        <p:spPr>
          <a:xfrm>
            <a:off x="0" y="1"/>
            <a:ext cx="12192000" cy="1690688"/>
          </a:xfrm>
          <a:solidFill>
            <a:schemeClr val="tx1"/>
          </a:solidFill>
        </p:spPr>
        <p:txBody>
          <a:bodyPr>
            <a:noAutofit/>
          </a:bodyPr>
          <a:lstStyle/>
          <a:p>
            <a:pPr algn="ctr"/>
            <a:r>
              <a:rPr lang="en-US" sz="2800" b="1" dirty="0">
                <a:solidFill>
                  <a:schemeClr val="bg1"/>
                </a:solidFill>
                <a:latin typeface="Arial Black" panose="020B0A04020102020204" pitchFamily="34" charset="0"/>
              </a:rPr>
              <a:t>PRACTICAL APPLICATION OF BLOCKCHAIN: </a:t>
            </a:r>
            <a:br>
              <a:rPr lang="en-US" sz="2800" b="1" dirty="0">
                <a:solidFill>
                  <a:schemeClr val="bg1"/>
                </a:solidFill>
                <a:latin typeface="Arial Black" panose="020B0A04020102020204" pitchFamily="34" charset="0"/>
              </a:rPr>
            </a:br>
            <a:r>
              <a:rPr lang="en-US" sz="2800" b="1" dirty="0">
                <a:solidFill>
                  <a:schemeClr val="bg1"/>
                </a:solidFill>
                <a:latin typeface="Arial Black" panose="020B0A04020102020204" pitchFamily="34" charset="0"/>
              </a:rPr>
              <a:t>LAND ASSEMBLY/ACQUISITION</a:t>
            </a:r>
            <a:endParaRPr lang="en-US" sz="2800" dirty="0">
              <a:solidFill>
                <a:schemeClr val="bg1"/>
              </a:solidFill>
            </a:endParaRPr>
          </a:p>
        </p:txBody>
      </p:sp>
      <p:sp>
        <p:nvSpPr>
          <p:cNvPr id="2" name="Slide Number Placeholder 1">
            <a:extLst>
              <a:ext uri="{FF2B5EF4-FFF2-40B4-BE49-F238E27FC236}">
                <a16:creationId xmlns:a16="http://schemas.microsoft.com/office/drawing/2014/main" id="{FABA5AD5-8320-4E88-921A-F0BB6D2D9E2F}"/>
              </a:ext>
            </a:extLst>
          </p:cNvPr>
          <p:cNvSpPr>
            <a:spLocks noGrp="1"/>
          </p:cNvSpPr>
          <p:nvPr>
            <p:ph type="sldNum" sz="quarter" idx="12"/>
          </p:nvPr>
        </p:nvSpPr>
        <p:spPr/>
        <p:txBody>
          <a:bodyPr/>
          <a:lstStyle/>
          <a:p>
            <a:fld id="{9138C2A3-5CC3-47A8-BF10-28688FB61B2F}" type="slidenum">
              <a:rPr lang="en-US" smtClean="0"/>
              <a:t>86</a:t>
            </a:fld>
            <a:endParaRPr lang="en-US"/>
          </a:p>
        </p:txBody>
      </p:sp>
    </p:spTree>
    <p:extLst>
      <p:ext uri="{BB962C8B-B14F-4D97-AF65-F5344CB8AC3E}">
        <p14:creationId xmlns:p14="http://schemas.microsoft.com/office/powerpoint/2010/main" val="9068512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275A143-ADA9-44FA-8216-1FF9C83A1628}"/>
              </a:ext>
            </a:extLst>
          </p:cNvPr>
          <p:cNvGraphicFramePr>
            <a:graphicFrameLocks noGrp="1"/>
          </p:cNvGraphicFramePr>
          <p:nvPr>
            <p:ph idx="1"/>
          </p:nvPr>
        </p:nvGraphicFramePr>
        <p:xfrm>
          <a:off x="75156" y="1825625"/>
          <a:ext cx="11599102" cy="5096782"/>
        </p:xfrm>
        <a:graphic>
          <a:graphicData uri="http://schemas.openxmlformats.org/drawingml/2006/table">
            <a:tbl>
              <a:tblPr firstRow="1" bandRow="1">
                <a:tableStyleId>{5C22544A-7EE6-4342-B048-85BDC9FD1C3A}</a:tableStyleId>
              </a:tblPr>
              <a:tblGrid>
                <a:gridCol w="2584871">
                  <a:extLst>
                    <a:ext uri="{9D8B030D-6E8A-4147-A177-3AD203B41FA5}">
                      <a16:colId xmlns:a16="http://schemas.microsoft.com/office/drawing/2014/main" val="1937583586"/>
                    </a:ext>
                  </a:extLst>
                </a:gridCol>
                <a:gridCol w="9014231">
                  <a:extLst>
                    <a:ext uri="{9D8B030D-6E8A-4147-A177-3AD203B41FA5}">
                      <a16:colId xmlns:a16="http://schemas.microsoft.com/office/drawing/2014/main" val="3276512928"/>
                    </a:ext>
                  </a:extLst>
                </a:gridCol>
              </a:tblGrid>
              <a:tr h="393429">
                <a:tc>
                  <a:txBody>
                    <a:bodyPr/>
                    <a:lstStyle/>
                    <a:p>
                      <a:r>
                        <a:rPr lang="en-US" sz="2400" dirty="0"/>
                        <a:t>Country / Institution</a:t>
                      </a:r>
                    </a:p>
                  </a:txBody>
                  <a:tcPr/>
                </a:tc>
                <a:tc>
                  <a:txBody>
                    <a:bodyPr/>
                    <a:lstStyle/>
                    <a:p>
                      <a:r>
                        <a:rPr lang="en-US" sz="2400" dirty="0"/>
                        <a:t>Application of Blockchain to Title / Tenure in Africa</a:t>
                      </a:r>
                    </a:p>
                  </a:txBody>
                  <a:tcPr/>
                </a:tc>
                <a:extLst>
                  <a:ext uri="{0D108BD9-81ED-4DB2-BD59-A6C34878D82A}">
                    <a16:rowId xmlns:a16="http://schemas.microsoft.com/office/drawing/2014/main" val="1205393520"/>
                  </a:ext>
                </a:extLst>
              </a:tr>
              <a:tr h="970098">
                <a:tc>
                  <a:txBody>
                    <a:bodyPr/>
                    <a:lstStyle/>
                    <a:p>
                      <a:r>
                        <a:rPr lang="en-US" sz="2000" b="1" dirty="0">
                          <a:solidFill>
                            <a:schemeClr val="bg1"/>
                          </a:solidFill>
                        </a:rPr>
                        <a:t>Kenya - Land Layby</a:t>
                      </a:r>
                      <a:endParaRPr lang="en-US" sz="2000" dirty="0">
                        <a:solidFill>
                          <a:schemeClr val="bg1"/>
                        </a:solidFill>
                      </a:endParaRPr>
                    </a:p>
                  </a:txBody>
                  <a:tcPr>
                    <a:solidFill>
                      <a:schemeClr val="accent1"/>
                    </a:solidFill>
                  </a:tcPr>
                </a:tc>
                <a:tc>
                  <a:txBody>
                    <a:bodyPr/>
                    <a:lstStyle/>
                    <a:p>
                      <a:pPr algn="just"/>
                      <a:r>
                        <a:rPr lang="en-US" dirty="0"/>
                        <a:t>Startup using Blockchain technology for recording land buying and selling transactions. The platform uses </a:t>
                      </a:r>
                      <a:r>
                        <a:rPr lang="en-US" b="1" dirty="0"/>
                        <a:t>smart contracts to automate </a:t>
                      </a:r>
                      <a:r>
                        <a:rPr lang="en-US" dirty="0"/>
                        <a:t>the </a:t>
                      </a:r>
                      <a:r>
                        <a:rPr lang="en-US" b="1" dirty="0"/>
                        <a:t>transfer of ownership</a:t>
                      </a:r>
                      <a:r>
                        <a:rPr lang="en-US" dirty="0"/>
                        <a:t>, which </a:t>
                      </a:r>
                      <a:r>
                        <a:rPr lang="en-US" b="1" dirty="0"/>
                        <a:t>reduces the time and cost of the transfer process.</a:t>
                      </a:r>
                    </a:p>
                  </a:txBody>
                  <a:tcPr/>
                </a:tc>
                <a:extLst>
                  <a:ext uri="{0D108BD9-81ED-4DB2-BD59-A6C34878D82A}">
                    <a16:rowId xmlns:a16="http://schemas.microsoft.com/office/drawing/2014/main" val="4168035886"/>
                  </a:ext>
                </a:extLst>
              </a:tr>
              <a:tr h="1261128">
                <a:tc>
                  <a:txBody>
                    <a:bodyPr/>
                    <a:lstStyle/>
                    <a:p>
                      <a:r>
                        <a:rPr lang="en-US" sz="2000" b="1" dirty="0">
                          <a:solidFill>
                            <a:schemeClr val="bg1"/>
                          </a:solidFill>
                        </a:rPr>
                        <a:t>Ghana - </a:t>
                      </a:r>
                      <a:r>
                        <a:rPr lang="en-US" sz="2000" b="1" dirty="0" err="1">
                          <a:solidFill>
                            <a:schemeClr val="bg1"/>
                          </a:solidFill>
                        </a:rPr>
                        <a:t>BenBen</a:t>
                      </a:r>
                      <a:endParaRPr lang="en-US" sz="2000" dirty="0">
                        <a:solidFill>
                          <a:schemeClr val="bg1"/>
                        </a:solidFill>
                      </a:endParaRPr>
                    </a:p>
                  </a:txBody>
                  <a:tcPr>
                    <a:solidFill>
                      <a:schemeClr val="accent1"/>
                    </a:solidFill>
                  </a:tcPr>
                </a:tc>
                <a:tc>
                  <a:txBody>
                    <a:bodyPr/>
                    <a:lstStyle/>
                    <a:p>
                      <a:pPr algn="just"/>
                      <a:r>
                        <a:rPr lang="en-US" dirty="0" err="1"/>
                        <a:t>Proptech</a:t>
                      </a:r>
                      <a:r>
                        <a:rPr lang="en-US" dirty="0"/>
                        <a:t> startup that uses Blockchain technology to provide a secure and transparent way for individuals and businesses to record and verify property transactions. Uses a private Blockchain network to </a:t>
                      </a:r>
                      <a:r>
                        <a:rPr lang="en-US" b="1" dirty="0"/>
                        <a:t>create a tamper-proof ledger of ownership records</a:t>
                      </a:r>
                      <a:r>
                        <a:rPr lang="en-US" dirty="0"/>
                        <a:t>, which </a:t>
                      </a:r>
                      <a:r>
                        <a:rPr lang="en-US" b="1" dirty="0"/>
                        <a:t>reduces the risk of fraud and corruption in the property market</a:t>
                      </a:r>
                      <a:r>
                        <a:rPr lang="en-US" dirty="0"/>
                        <a:t>.</a:t>
                      </a:r>
                    </a:p>
                  </a:txBody>
                  <a:tcPr/>
                </a:tc>
                <a:extLst>
                  <a:ext uri="{0D108BD9-81ED-4DB2-BD59-A6C34878D82A}">
                    <a16:rowId xmlns:a16="http://schemas.microsoft.com/office/drawing/2014/main" val="1375223345"/>
                  </a:ext>
                </a:extLst>
              </a:tr>
              <a:tr h="970098">
                <a:tc>
                  <a:txBody>
                    <a:bodyPr/>
                    <a:lstStyle/>
                    <a:p>
                      <a:r>
                        <a:rPr lang="en-US" sz="2000" b="1" dirty="0">
                          <a:solidFill>
                            <a:schemeClr val="bg1"/>
                          </a:solidFill>
                        </a:rPr>
                        <a:t>Nigeria - </a:t>
                      </a:r>
                      <a:r>
                        <a:rPr lang="en-US" sz="2000" b="1" dirty="0" err="1">
                          <a:solidFill>
                            <a:schemeClr val="bg1"/>
                          </a:solidFill>
                        </a:rPr>
                        <a:t>LandChain</a:t>
                      </a:r>
                      <a:endParaRPr lang="en-US" sz="2000" dirty="0">
                        <a:solidFill>
                          <a:schemeClr val="bg1"/>
                        </a:solidFill>
                      </a:endParaRPr>
                    </a:p>
                  </a:txBody>
                  <a:tcPr>
                    <a:solidFill>
                      <a:schemeClr val="accent1"/>
                    </a:solidFill>
                  </a:tcPr>
                </a:tc>
                <a:tc>
                  <a:txBody>
                    <a:bodyPr/>
                    <a:lstStyle/>
                    <a:p>
                      <a:pPr algn="just"/>
                      <a:r>
                        <a:rPr lang="en-US" dirty="0"/>
                        <a:t>Blockchain-based platform developed by the Nigerian government to help individuals and businesses to </a:t>
                      </a:r>
                      <a:r>
                        <a:rPr lang="en-US" b="1" dirty="0"/>
                        <a:t>register and verify land titles</a:t>
                      </a:r>
                      <a:r>
                        <a:rPr lang="en-US" dirty="0"/>
                        <a:t>. The platform uses a private Blockchain network to </a:t>
                      </a:r>
                      <a:r>
                        <a:rPr lang="en-US" b="1" dirty="0"/>
                        <a:t>create a secure and transparent ledger of ownership records.</a:t>
                      </a:r>
                    </a:p>
                  </a:txBody>
                  <a:tcPr/>
                </a:tc>
                <a:extLst>
                  <a:ext uri="{0D108BD9-81ED-4DB2-BD59-A6C34878D82A}">
                    <a16:rowId xmlns:a16="http://schemas.microsoft.com/office/drawing/2014/main" val="4230327048"/>
                  </a:ext>
                </a:extLst>
              </a:tr>
              <a:tr h="679069">
                <a:tc>
                  <a:txBody>
                    <a:bodyPr/>
                    <a:lstStyle/>
                    <a:p>
                      <a:r>
                        <a:rPr lang="en-US" sz="2000" b="1" dirty="0">
                          <a:solidFill>
                            <a:schemeClr val="bg1"/>
                          </a:solidFill>
                        </a:rPr>
                        <a:t>Nigeria - </a:t>
                      </a:r>
                      <a:r>
                        <a:rPr lang="en-US" sz="2000" b="1" dirty="0" err="1">
                          <a:solidFill>
                            <a:schemeClr val="bg1"/>
                          </a:solidFill>
                        </a:rPr>
                        <a:t>HouseAfrica</a:t>
                      </a:r>
                      <a:endParaRPr lang="en-US" sz="2000" dirty="0">
                        <a:solidFill>
                          <a:schemeClr val="bg1"/>
                        </a:solidFill>
                      </a:endParaRPr>
                    </a:p>
                  </a:txBody>
                  <a:tcPr>
                    <a:solidFill>
                      <a:schemeClr val="accent1"/>
                    </a:solidFill>
                  </a:tcPr>
                </a:tc>
                <a:tc>
                  <a:txBody>
                    <a:bodyPr/>
                    <a:lstStyle/>
                    <a:p>
                      <a:pPr algn="just"/>
                      <a:r>
                        <a:rPr lang="en-US" dirty="0" err="1"/>
                        <a:t>Proptech</a:t>
                      </a:r>
                      <a:r>
                        <a:rPr lang="en-US" dirty="0"/>
                        <a:t> startup that uses Blockchain technology to create a secure and transparent way for individuals and businesses to </a:t>
                      </a:r>
                      <a:r>
                        <a:rPr lang="en-US" b="1" dirty="0"/>
                        <a:t>register and verify property titles</a:t>
                      </a:r>
                      <a:r>
                        <a:rPr lang="en-US" dirty="0"/>
                        <a:t>.</a:t>
                      </a:r>
                    </a:p>
                  </a:txBody>
                  <a:tcPr/>
                </a:tc>
                <a:extLst>
                  <a:ext uri="{0D108BD9-81ED-4DB2-BD59-A6C34878D82A}">
                    <a16:rowId xmlns:a16="http://schemas.microsoft.com/office/drawing/2014/main" val="3858550556"/>
                  </a:ext>
                </a:extLst>
              </a:tr>
              <a:tr h="393429">
                <a:tc>
                  <a:txBody>
                    <a:bodyPr/>
                    <a:lstStyle/>
                    <a:p>
                      <a:endParaRPr lang="en-US" dirty="0">
                        <a:solidFill>
                          <a:schemeClr val="bg1"/>
                        </a:solidFill>
                      </a:endParaRPr>
                    </a:p>
                  </a:txBody>
                  <a:tcPr>
                    <a:solidFill>
                      <a:schemeClr val="accent1"/>
                    </a:solidFill>
                  </a:tcPr>
                </a:tc>
                <a:tc>
                  <a:txBody>
                    <a:bodyPr/>
                    <a:lstStyle/>
                    <a:p>
                      <a:endParaRPr lang="en-US" dirty="0"/>
                    </a:p>
                  </a:txBody>
                  <a:tcPr/>
                </a:tc>
                <a:extLst>
                  <a:ext uri="{0D108BD9-81ED-4DB2-BD59-A6C34878D82A}">
                    <a16:rowId xmlns:a16="http://schemas.microsoft.com/office/drawing/2014/main" val="1489668733"/>
                  </a:ext>
                </a:extLst>
              </a:tr>
            </a:tbl>
          </a:graphicData>
        </a:graphic>
      </p:graphicFrame>
      <p:sp>
        <p:nvSpPr>
          <p:cNvPr id="5" name="Title 1">
            <a:extLst>
              <a:ext uri="{FF2B5EF4-FFF2-40B4-BE49-F238E27FC236}">
                <a16:creationId xmlns:a16="http://schemas.microsoft.com/office/drawing/2014/main" id="{8F361D0F-32AE-41F7-929D-32633141D211}"/>
              </a:ext>
            </a:extLst>
          </p:cNvPr>
          <p:cNvSpPr>
            <a:spLocks noGrp="1"/>
          </p:cNvSpPr>
          <p:nvPr>
            <p:ph type="title"/>
          </p:nvPr>
        </p:nvSpPr>
        <p:spPr>
          <a:xfrm>
            <a:off x="0" y="365125"/>
            <a:ext cx="12192000" cy="1325563"/>
          </a:xfrm>
          <a:solidFill>
            <a:schemeClr val="tx1">
              <a:lumMod val="85000"/>
              <a:lumOff val="15000"/>
            </a:schemeClr>
          </a:solidFill>
        </p:spPr>
        <p:txBody>
          <a:bodyPr>
            <a:normAutofit/>
          </a:bodyPr>
          <a:lstStyle/>
          <a:p>
            <a:pPr algn="ctr"/>
            <a:r>
              <a:rPr lang="en-US" sz="3600" b="1" dirty="0">
                <a:solidFill>
                  <a:schemeClr val="bg1"/>
                </a:solidFill>
                <a:latin typeface="Arial Black" panose="020B0A04020102020204" pitchFamily="34" charset="0"/>
              </a:rPr>
              <a:t>PRACTICAL APPLICATION OF BLOCKCHAIN TO TITLE/ TENURE - AFRICA</a:t>
            </a:r>
            <a:endParaRPr lang="en-US" sz="3600" dirty="0">
              <a:solidFill>
                <a:schemeClr val="bg1"/>
              </a:solidFill>
            </a:endParaRPr>
          </a:p>
        </p:txBody>
      </p:sp>
      <p:sp>
        <p:nvSpPr>
          <p:cNvPr id="2" name="Slide Number Placeholder 1">
            <a:extLst>
              <a:ext uri="{FF2B5EF4-FFF2-40B4-BE49-F238E27FC236}">
                <a16:creationId xmlns:a16="http://schemas.microsoft.com/office/drawing/2014/main" id="{EE2195BF-B2E8-418F-ABFC-2BF0622A954E}"/>
              </a:ext>
            </a:extLst>
          </p:cNvPr>
          <p:cNvSpPr>
            <a:spLocks noGrp="1"/>
          </p:cNvSpPr>
          <p:nvPr>
            <p:ph type="sldNum" sz="quarter" idx="12"/>
          </p:nvPr>
        </p:nvSpPr>
        <p:spPr/>
        <p:txBody>
          <a:bodyPr/>
          <a:lstStyle/>
          <a:p>
            <a:fld id="{9138C2A3-5CC3-47A8-BF10-28688FB61B2F}" type="slidenum">
              <a:rPr lang="en-US" smtClean="0"/>
              <a:t>87</a:t>
            </a:fld>
            <a:endParaRPr lang="en-US"/>
          </a:p>
        </p:txBody>
      </p:sp>
    </p:spTree>
    <p:extLst>
      <p:ext uri="{BB962C8B-B14F-4D97-AF65-F5344CB8AC3E}">
        <p14:creationId xmlns:p14="http://schemas.microsoft.com/office/powerpoint/2010/main" val="3433864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7C42F-A084-4092-A07F-7A5AD22E7CFF}"/>
              </a:ext>
            </a:extLst>
          </p:cNvPr>
          <p:cNvSpPr>
            <a:spLocks noGrp="1"/>
          </p:cNvSpPr>
          <p:nvPr>
            <p:ph type="ctrTitle"/>
          </p:nvPr>
        </p:nvSpPr>
        <p:spPr>
          <a:xfrm>
            <a:off x="0" y="0"/>
            <a:ext cx="12192000" cy="3509963"/>
          </a:xfrm>
          <a:solidFill>
            <a:srgbClr val="7030A0"/>
          </a:solidFill>
        </p:spPr>
        <p:txBody>
          <a:bodyPr>
            <a:normAutofit/>
          </a:bodyPr>
          <a:lstStyle/>
          <a:p>
            <a:r>
              <a:rPr lang="en-US" sz="4000" dirty="0">
                <a:solidFill>
                  <a:schemeClr val="bg1"/>
                </a:solidFill>
                <a:latin typeface="Arial Black" panose="020B0A04020102020204" pitchFamily="34" charset="0"/>
              </a:rPr>
              <a:t>Section Six</a:t>
            </a:r>
            <a:br>
              <a:rPr lang="en-US" sz="4000" dirty="0">
                <a:solidFill>
                  <a:schemeClr val="bg1"/>
                </a:solidFill>
                <a:latin typeface="Arial Black" panose="020B0A04020102020204" pitchFamily="34" charset="0"/>
              </a:rPr>
            </a:br>
            <a:br>
              <a:rPr lang="en-US" sz="4000" dirty="0">
                <a:solidFill>
                  <a:schemeClr val="bg1"/>
                </a:solidFill>
                <a:latin typeface="Arial Black" panose="020B0A04020102020204" pitchFamily="34" charset="0"/>
              </a:rPr>
            </a:br>
            <a:r>
              <a:rPr lang="en-US" sz="4000" dirty="0">
                <a:solidFill>
                  <a:schemeClr val="bg1"/>
                </a:solidFill>
                <a:latin typeface="Arial Black" panose="020B0A04020102020204" pitchFamily="34" charset="0"/>
              </a:rPr>
              <a:t>BLOCKCHAIN TOKENIZATION</a:t>
            </a:r>
          </a:p>
        </p:txBody>
      </p:sp>
      <p:sp>
        <p:nvSpPr>
          <p:cNvPr id="3" name="Subtitle 2">
            <a:extLst>
              <a:ext uri="{FF2B5EF4-FFF2-40B4-BE49-F238E27FC236}">
                <a16:creationId xmlns:a16="http://schemas.microsoft.com/office/drawing/2014/main" id="{FE05DCC3-A668-4201-B9AB-777A61A4CF7F}"/>
              </a:ext>
            </a:extLst>
          </p:cNvPr>
          <p:cNvSpPr>
            <a:spLocks noGrp="1"/>
          </p:cNvSpPr>
          <p:nvPr>
            <p:ph type="subTitle" idx="1"/>
          </p:nvPr>
        </p:nvSpPr>
        <p:spPr/>
        <p:txBody>
          <a:bodyPr/>
          <a:lstStyle/>
          <a:p>
            <a:endParaRPr lang="en-US" dirty="0"/>
          </a:p>
          <a:p>
            <a:r>
              <a:rPr lang="en-US" dirty="0">
                <a:latin typeface="Arial Black" panose="020B0A04020102020204" pitchFamily="34" charset="0"/>
              </a:rPr>
              <a:t>REAL ESTATE TOKENIZATION</a:t>
            </a:r>
          </a:p>
        </p:txBody>
      </p:sp>
    </p:spTree>
    <p:extLst>
      <p:ext uri="{BB962C8B-B14F-4D97-AF65-F5344CB8AC3E}">
        <p14:creationId xmlns:p14="http://schemas.microsoft.com/office/powerpoint/2010/main" val="6530152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8" cy="1690688"/>
          </a:xfrm>
          <a:solidFill>
            <a:srgbClr val="7030A0"/>
          </a:solidFill>
        </p:spPr>
        <p:txBody>
          <a:bodyPr/>
          <a:lstStyle/>
          <a:p>
            <a:pPr algn="ctr"/>
            <a:r>
              <a:rPr lang="en-US" b="1" dirty="0">
                <a:solidFill>
                  <a:schemeClr val="bg1"/>
                </a:solidFill>
                <a:latin typeface="Arial Black" panose="020B0A04020102020204" pitchFamily="34" charset="0"/>
              </a:rPr>
              <a:t>BLOCKCHAIN TOKENIZATION</a:t>
            </a:r>
          </a:p>
        </p:txBody>
      </p:sp>
      <p:sp>
        <p:nvSpPr>
          <p:cNvPr id="4" name="Content Placeholder 3">
            <a:extLst>
              <a:ext uri="{FF2B5EF4-FFF2-40B4-BE49-F238E27FC236}">
                <a16:creationId xmlns:a16="http://schemas.microsoft.com/office/drawing/2014/main" id="{AFCCFFA3-A637-4E6E-9F5F-8FD9A2ADAD1D}"/>
              </a:ext>
            </a:extLst>
          </p:cNvPr>
          <p:cNvSpPr>
            <a:spLocks noGrp="1"/>
          </p:cNvSpPr>
          <p:nvPr>
            <p:ph idx="1"/>
          </p:nvPr>
        </p:nvSpPr>
        <p:spPr>
          <a:xfrm>
            <a:off x="838200" y="1825625"/>
            <a:ext cx="10515600" cy="4863274"/>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1800" i="1" dirty="0"/>
              <a:t>Source: Getty Images</a:t>
            </a:r>
          </a:p>
        </p:txBody>
      </p:sp>
      <p:pic>
        <p:nvPicPr>
          <p:cNvPr id="6" name="Content Placeholder 4">
            <a:extLst>
              <a:ext uri="{FF2B5EF4-FFF2-40B4-BE49-F238E27FC236}">
                <a16:creationId xmlns:a16="http://schemas.microsoft.com/office/drawing/2014/main" id="{E43C4AC6-8EEA-4069-B416-EDEEDC6E1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5441"/>
            <a:ext cx="12191999" cy="4521896"/>
          </a:xfrm>
          <a:prstGeom prst="rect">
            <a:avLst/>
          </a:prstGeom>
        </p:spPr>
      </p:pic>
      <p:sp>
        <p:nvSpPr>
          <p:cNvPr id="3" name="Slide Number Placeholder 2">
            <a:extLst>
              <a:ext uri="{FF2B5EF4-FFF2-40B4-BE49-F238E27FC236}">
                <a16:creationId xmlns:a16="http://schemas.microsoft.com/office/drawing/2014/main" id="{45950596-D322-40A8-A69A-0499A90A0603}"/>
              </a:ext>
            </a:extLst>
          </p:cNvPr>
          <p:cNvSpPr>
            <a:spLocks noGrp="1"/>
          </p:cNvSpPr>
          <p:nvPr>
            <p:ph type="sldNum" sz="quarter" idx="12"/>
          </p:nvPr>
        </p:nvSpPr>
        <p:spPr/>
        <p:txBody>
          <a:bodyPr/>
          <a:lstStyle/>
          <a:p>
            <a:fld id="{9138C2A3-5CC3-47A8-BF10-28688FB61B2F}" type="slidenum">
              <a:rPr lang="en-US" smtClean="0"/>
              <a:t>89</a:t>
            </a:fld>
            <a:endParaRPr lang="en-US"/>
          </a:p>
        </p:txBody>
      </p:sp>
    </p:spTree>
    <p:extLst>
      <p:ext uri="{BB962C8B-B14F-4D97-AF65-F5344CB8AC3E}">
        <p14:creationId xmlns:p14="http://schemas.microsoft.com/office/powerpoint/2010/main" val="1354544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00935" y="1578844"/>
            <a:ext cx="6850530" cy="4792393"/>
            <a:chOff x="3000935" y="1578844"/>
            <a:chExt cx="6850530" cy="4792393"/>
          </a:xfrm>
        </p:grpSpPr>
        <p:sp>
          <p:nvSpPr>
            <p:cNvPr id="88" name="Shape">
              <a:extLst>
                <a:ext uri="{FF2B5EF4-FFF2-40B4-BE49-F238E27FC236}">
                  <a16:creationId xmlns:a16="http://schemas.microsoft.com/office/drawing/2014/main" id="{1372FA02-FE50-D5D4-AB6F-0AD9BE4B1B56}"/>
                </a:ext>
              </a:extLst>
            </p:cNvPr>
            <p:cNvSpPr/>
            <p:nvPr/>
          </p:nvSpPr>
          <p:spPr>
            <a:xfrm>
              <a:off x="3123417" y="5731157"/>
              <a:ext cx="577588" cy="640080"/>
            </a:xfrm>
            <a:custGeom>
              <a:avLst/>
              <a:gdLst/>
              <a:ahLst/>
              <a:cxnLst>
                <a:cxn ang="0">
                  <a:pos x="wd2" y="hd2"/>
                </a:cxn>
                <a:cxn ang="5400000">
                  <a:pos x="wd2" y="hd2"/>
                </a:cxn>
                <a:cxn ang="10800000">
                  <a:pos x="wd2" y="hd2"/>
                </a:cxn>
                <a:cxn ang="16200000">
                  <a:pos x="wd2" y="hd2"/>
                </a:cxn>
              </a:cxnLst>
              <a:rect l="0" t="0" r="r" b="b"/>
              <a:pathLst>
                <a:path w="21600" h="21600" extrusionOk="0">
                  <a:moveTo>
                    <a:pt x="14828" y="0"/>
                  </a:moveTo>
                  <a:lnTo>
                    <a:pt x="1311" y="0"/>
                  </a:lnTo>
                  <a:lnTo>
                    <a:pt x="0" y="2092"/>
                  </a:lnTo>
                  <a:lnTo>
                    <a:pt x="10513" y="2092"/>
                  </a:lnTo>
                  <a:lnTo>
                    <a:pt x="15947" y="10787"/>
                  </a:lnTo>
                  <a:lnTo>
                    <a:pt x="10513" y="19483"/>
                  </a:lnTo>
                  <a:lnTo>
                    <a:pt x="0" y="19483"/>
                  </a:lnTo>
                  <a:lnTo>
                    <a:pt x="1311" y="21600"/>
                  </a:lnTo>
                  <a:lnTo>
                    <a:pt x="14828" y="21600"/>
                  </a:lnTo>
                  <a:lnTo>
                    <a:pt x="21600" y="10787"/>
                  </a:lnTo>
                  <a:close/>
                </a:path>
              </a:pathLst>
            </a:custGeom>
            <a:solidFill>
              <a:srgbClr val="4CC1EF">
                <a:lumMod val="75000"/>
              </a:srgb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a:endParaRPr>
            </a:p>
          </p:txBody>
        </p:sp>
        <p:sp>
          <p:nvSpPr>
            <p:cNvPr id="89" name="Shape">
              <a:extLst>
                <a:ext uri="{FF2B5EF4-FFF2-40B4-BE49-F238E27FC236}">
                  <a16:creationId xmlns:a16="http://schemas.microsoft.com/office/drawing/2014/main" id="{1C697762-67FD-0814-1265-0F84EA7C2409}"/>
                </a:ext>
              </a:extLst>
            </p:cNvPr>
            <p:cNvSpPr/>
            <p:nvPr/>
          </p:nvSpPr>
          <p:spPr>
            <a:xfrm>
              <a:off x="3116115" y="1623391"/>
              <a:ext cx="580509" cy="640080"/>
            </a:xfrm>
            <a:custGeom>
              <a:avLst/>
              <a:gdLst/>
              <a:ahLst/>
              <a:cxnLst>
                <a:cxn ang="0">
                  <a:pos x="wd2" y="hd2"/>
                </a:cxn>
                <a:cxn ang="5400000">
                  <a:pos x="wd2" y="hd2"/>
                </a:cxn>
                <a:cxn ang="10800000">
                  <a:pos x="wd2" y="hd2"/>
                </a:cxn>
                <a:cxn ang="16200000">
                  <a:pos x="wd2" y="hd2"/>
                </a:cxn>
              </a:cxnLst>
              <a:rect l="0" t="0" r="r" b="b"/>
              <a:pathLst>
                <a:path w="21600" h="21600" extrusionOk="0">
                  <a:moveTo>
                    <a:pt x="14862" y="0"/>
                  </a:moveTo>
                  <a:lnTo>
                    <a:pt x="1413" y="0"/>
                  </a:lnTo>
                  <a:lnTo>
                    <a:pt x="0" y="2268"/>
                  </a:lnTo>
                  <a:lnTo>
                    <a:pt x="10569" y="2268"/>
                  </a:lnTo>
                  <a:lnTo>
                    <a:pt x="15976" y="10989"/>
                  </a:lnTo>
                  <a:lnTo>
                    <a:pt x="10569" y="19684"/>
                  </a:lnTo>
                  <a:lnTo>
                    <a:pt x="217" y="19684"/>
                  </a:lnTo>
                  <a:lnTo>
                    <a:pt x="1413" y="21600"/>
                  </a:lnTo>
                  <a:lnTo>
                    <a:pt x="14862" y="21600"/>
                  </a:lnTo>
                  <a:lnTo>
                    <a:pt x="21600" y="10787"/>
                  </a:lnTo>
                  <a:close/>
                </a:path>
              </a:pathLst>
            </a:custGeom>
            <a:solidFill>
              <a:srgbClr val="F7931F">
                <a:lumMod val="75000"/>
              </a:srgb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a:endParaRPr>
            </a:p>
          </p:txBody>
        </p:sp>
        <p:sp>
          <p:nvSpPr>
            <p:cNvPr id="90" name="Shape">
              <a:extLst>
                <a:ext uri="{FF2B5EF4-FFF2-40B4-BE49-F238E27FC236}">
                  <a16:creationId xmlns:a16="http://schemas.microsoft.com/office/drawing/2014/main" id="{B9209B49-69B2-E4E4-1D15-1D3978EAA731}"/>
                </a:ext>
              </a:extLst>
            </p:cNvPr>
            <p:cNvSpPr/>
            <p:nvPr/>
          </p:nvSpPr>
          <p:spPr>
            <a:xfrm>
              <a:off x="3481214" y="5046531"/>
              <a:ext cx="577588" cy="640080"/>
            </a:xfrm>
            <a:custGeom>
              <a:avLst/>
              <a:gdLst/>
              <a:ahLst/>
              <a:cxnLst>
                <a:cxn ang="0">
                  <a:pos x="wd2" y="hd2"/>
                </a:cxn>
                <a:cxn ang="5400000">
                  <a:pos x="wd2" y="hd2"/>
                </a:cxn>
                <a:cxn ang="10800000">
                  <a:pos x="wd2" y="hd2"/>
                </a:cxn>
                <a:cxn ang="16200000">
                  <a:pos x="wd2" y="hd2"/>
                </a:cxn>
              </a:cxnLst>
              <a:rect l="0" t="0" r="r" b="b"/>
              <a:pathLst>
                <a:path w="21600" h="21600" extrusionOk="0">
                  <a:moveTo>
                    <a:pt x="14828" y="0"/>
                  </a:moveTo>
                  <a:lnTo>
                    <a:pt x="1311" y="0"/>
                  </a:lnTo>
                  <a:lnTo>
                    <a:pt x="0" y="2092"/>
                  </a:lnTo>
                  <a:lnTo>
                    <a:pt x="10513" y="2092"/>
                  </a:lnTo>
                  <a:lnTo>
                    <a:pt x="15947" y="10787"/>
                  </a:lnTo>
                  <a:lnTo>
                    <a:pt x="10513" y="19508"/>
                  </a:lnTo>
                  <a:lnTo>
                    <a:pt x="0" y="19508"/>
                  </a:lnTo>
                  <a:lnTo>
                    <a:pt x="1311" y="21600"/>
                  </a:lnTo>
                  <a:lnTo>
                    <a:pt x="14828" y="21600"/>
                  </a:lnTo>
                  <a:lnTo>
                    <a:pt x="21600" y="10787"/>
                  </a:lnTo>
                  <a:close/>
                </a:path>
              </a:pathLst>
            </a:custGeom>
            <a:solidFill>
              <a:srgbClr val="A2B969">
                <a:lumMod val="75000"/>
              </a:srgb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a:endParaRPr>
            </a:p>
          </p:txBody>
        </p:sp>
        <p:sp>
          <p:nvSpPr>
            <p:cNvPr id="91" name="Shape">
              <a:extLst>
                <a:ext uri="{FF2B5EF4-FFF2-40B4-BE49-F238E27FC236}">
                  <a16:creationId xmlns:a16="http://schemas.microsoft.com/office/drawing/2014/main" id="{B82F6A14-171A-E901-0E7C-9D669464E474}"/>
                </a:ext>
              </a:extLst>
            </p:cNvPr>
            <p:cNvSpPr/>
            <p:nvPr/>
          </p:nvSpPr>
          <p:spPr>
            <a:xfrm>
              <a:off x="3481214" y="2308019"/>
              <a:ext cx="577588" cy="640080"/>
            </a:xfrm>
            <a:custGeom>
              <a:avLst/>
              <a:gdLst/>
              <a:ahLst/>
              <a:cxnLst>
                <a:cxn ang="0">
                  <a:pos x="wd2" y="hd2"/>
                </a:cxn>
                <a:cxn ang="5400000">
                  <a:pos x="wd2" y="hd2"/>
                </a:cxn>
                <a:cxn ang="10800000">
                  <a:pos x="wd2" y="hd2"/>
                </a:cxn>
                <a:cxn ang="16200000">
                  <a:pos x="wd2" y="hd2"/>
                </a:cxn>
              </a:cxnLst>
              <a:rect l="0" t="0" r="r" b="b"/>
              <a:pathLst>
                <a:path w="21600" h="21600" extrusionOk="0">
                  <a:moveTo>
                    <a:pt x="14828" y="0"/>
                  </a:moveTo>
                  <a:lnTo>
                    <a:pt x="1311" y="0"/>
                  </a:lnTo>
                  <a:lnTo>
                    <a:pt x="0" y="2117"/>
                  </a:lnTo>
                  <a:lnTo>
                    <a:pt x="10513" y="2117"/>
                  </a:lnTo>
                  <a:lnTo>
                    <a:pt x="15947" y="10813"/>
                  </a:lnTo>
                  <a:lnTo>
                    <a:pt x="10513" y="19508"/>
                  </a:lnTo>
                  <a:lnTo>
                    <a:pt x="0" y="19508"/>
                  </a:lnTo>
                  <a:lnTo>
                    <a:pt x="1311" y="21600"/>
                  </a:lnTo>
                  <a:lnTo>
                    <a:pt x="14828" y="21600"/>
                  </a:lnTo>
                  <a:lnTo>
                    <a:pt x="21600" y="10813"/>
                  </a:lnTo>
                  <a:close/>
                </a:path>
              </a:pathLst>
            </a:custGeom>
            <a:solidFill>
              <a:srgbClr val="4CC1EF">
                <a:lumMod val="75000"/>
              </a:srgb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a:endParaRPr>
            </a:p>
          </p:txBody>
        </p:sp>
        <p:sp>
          <p:nvSpPr>
            <p:cNvPr id="92" name="Shape">
              <a:extLst>
                <a:ext uri="{FF2B5EF4-FFF2-40B4-BE49-F238E27FC236}">
                  <a16:creationId xmlns:a16="http://schemas.microsoft.com/office/drawing/2014/main" id="{668F8240-4AF2-A8B1-FE8F-E1F5D132FA9E}"/>
                </a:ext>
              </a:extLst>
            </p:cNvPr>
            <p:cNvSpPr/>
            <p:nvPr/>
          </p:nvSpPr>
          <p:spPr>
            <a:xfrm>
              <a:off x="3890125" y="4361903"/>
              <a:ext cx="577588" cy="640080"/>
            </a:xfrm>
            <a:custGeom>
              <a:avLst/>
              <a:gdLst/>
              <a:ahLst/>
              <a:cxnLst>
                <a:cxn ang="0">
                  <a:pos x="wd2" y="hd2"/>
                </a:cxn>
                <a:cxn ang="5400000">
                  <a:pos x="wd2" y="hd2"/>
                </a:cxn>
                <a:cxn ang="10800000">
                  <a:pos x="wd2" y="hd2"/>
                </a:cxn>
                <a:cxn ang="16200000">
                  <a:pos x="wd2" y="hd2"/>
                </a:cxn>
              </a:cxnLst>
              <a:rect l="0" t="0" r="r" b="b"/>
              <a:pathLst>
                <a:path w="21600" h="21600" extrusionOk="0">
                  <a:moveTo>
                    <a:pt x="14828" y="0"/>
                  </a:moveTo>
                  <a:lnTo>
                    <a:pt x="1311" y="0"/>
                  </a:lnTo>
                  <a:lnTo>
                    <a:pt x="0" y="2115"/>
                  </a:lnTo>
                  <a:lnTo>
                    <a:pt x="10513" y="2115"/>
                  </a:lnTo>
                  <a:lnTo>
                    <a:pt x="15947" y="10800"/>
                  </a:lnTo>
                  <a:lnTo>
                    <a:pt x="10513" y="19485"/>
                  </a:lnTo>
                  <a:lnTo>
                    <a:pt x="0" y="19485"/>
                  </a:lnTo>
                  <a:lnTo>
                    <a:pt x="1311" y="21600"/>
                  </a:lnTo>
                  <a:lnTo>
                    <a:pt x="14828" y="21600"/>
                  </a:lnTo>
                  <a:lnTo>
                    <a:pt x="21600" y="10800"/>
                  </a:lnTo>
                  <a:close/>
                </a:path>
              </a:pathLst>
            </a:custGeom>
            <a:solidFill>
              <a:srgbClr val="FFCC4C">
                <a:lumMod val="75000"/>
              </a:srgb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a:endParaRPr>
            </a:p>
          </p:txBody>
        </p:sp>
        <p:sp>
          <p:nvSpPr>
            <p:cNvPr id="93" name="Shape">
              <a:extLst>
                <a:ext uri="{FF2B5EF4-FFF2-40B4-BE49-F238E27FC236}">
                  <a16:creationId xmlns:a16="http://schemas.microsoft.com/office/drawing/2014/main" id="{CB5EA5EC-1831-BBD1-006B-CD4DC62267D7}"/>
                </a:ext>
              </a:extLst>
            </p:cNvPr>
            <p:cNvSpPr/>
            <p:nvPr/>
          </p:nvSpPr>
          <p:spPr>
            <a:xfrm>
              <a:off x="3890125" y="2992647"/>
              <a:ext cx="577588" cy="640080"/>
            </a:xfrm>
            <a:custGeom>
              <a:avLst/>
              <a:gdLst/>
              <a:ahLst/>
              <a:cxnLst>
                <a:cxn ang="0">
                  <a:pos x="wd2" y="hd2"/>
                </a:cxn>
                <a:cxn ang="5400000">
                  <a:pos x="wd2" y="hd2"/>
                </a:cxn>
                <a:cxn ang="10800000">
                  <a:pos x="wd2" y="hd2"/>
                </a:cxn>
                <a:cxn ang="16200000">
                  <a:pos x="wd2" y="hd2"/>
                </a:cxn>
              </a:cxnLst>
              <a:rect l="0" t="0" r="r" b="b"/>
              <a:pathLst>
                <a:path w="21600" h="21600" extrusionOk="0">
                  <a:moveTo>
                    <a:pt x="14828" y="0"/>
                  </a:moveTo>
                  <a:lnTo>
                    <a:pt x="1311" y="0"/>
                  </a:lnTo>
                  <a:lnTo>
                    <a:pt x="0" y="2115"/>
                  </a:lnTo>
                  <a:lnTo>
                    <a:pt x="10513" y="2115"/>
                  </a:lnTo>
                  <a:lnTo>
                    <a:pt x="15947" y="10800"/>
                  </a:lnTo>
                  <a:lnTo>
                    <a:pt x="10513" y="19485"/>
                  </a:lnTo>
                  <a:lnTo>
                    <a:pt x="0" y="19485"/>
                  </a:lnTo>
                  <a:lnTo>
                    <a:pt x="1311" y="21600"/>
                  </a:lnTo>
                  <a:lnTo>
                    <a:pt x="14828" y="21600"/>
                  </a:lnTo>
                  <a:lnTo>
                    <a:pt x="21600" y="10800"/>
                  </a:lnTo>
                  <a:close/>
                </a:path>
              </a:pathLst>
            </a:custGeom>
            <a:solidFill>
              <a:srgbClr val="A2B969">
                <a:lumMod val="75000"/>
              </a:srgb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a:endParaRPr>
            </a:p>
          </p:txBody>
        </p:sp>
        <p:sp>
          <p:nvSpPr>
            <p:cNvPr id="94" name="Shape">
              <a:extLst>
                <a:ext uri="{FF2B5EF4-FFF2-40B4-BE49-F238E27FC236}">
                  <a16:creationId xmlns:a16="http://schemas.microsoft.com/office/drawing/2014/main" id="{36B86E6C-C4E7-178D-1B96-C92AB7D4156B}"/>
                </a:ext>
              </a:extLst>
            </p:cNvPr>
            <p:cNvSpPr/>
            <p:nvPr/>
          </p:nvSpPr>
          <p:spPr>
            <a:xfrm>
              <a:off x="4277130" y="3677275"/>
              <a:ext cx="579050" cy="640080"/>
            </a:xfrm>
            <a:custGeom>
              <a:avLst/>
              <a:gdLst/>
              <a:ahLst/>
              <a:cxnLst>
                <a:cxn ang="0">
                  <a:pos x="wd2" y="hd2"/>
                </a:cxn>
                <a:cxn ang="5400000">
                  <a:pos x="wd2" y="hd2"/>
                </a:cxn>
                <a:cxn ang="10800000">
                  <a:pos x="wd2" y="hd2"/>
                </a:cxn>
                <a:cxn ang="16200000">
                  <a:pos x="wd2" y="hd2"/>
                </a:cxn>
              </a:cxnLst>
              <a:rect l="0" t="0" r="r" b="b"/>
              <a:pathLst>
                <a:path w="21600" h="21600" extrusionOk="0">
                  <a:moveTo>
                    <a:pt x="14845" y="0"/>
                  </a:moveTo>
                  <a:lnTo>
                    <a:pt x="1362" y="0"/>
                  </a:lnTo>
                  <a:lnTo>
                    <a:pt x="109" y="2016"/>
                  </a:lnTo>
                  <a:lnTo>
                    <a:pt x="10541" y="2016"/>
                  </a:lnTo>
                  <a:lnTo>
                    <a:pt x="15962" y="10712"/>
                  </a:lnTo>
                  <a:lnTo>
                    <a:pt x="10541" y="19407"/>
                  </a:lnTo>
                  <a:lnTo>
                    <a:pt x="0" y="19407"/>
                  </a:lnTo>
                  <a:lnTo>
                    <a:pt x="1362" y="21600"/>
                  </a:lnTo>
                  <a:lnTo>
                    <a:pt x="14845" y="21600"/>
                  </a:lnTo>
                  <a:lnTo>
                    <a:pt x="21600" y="10813"/>
                  </a:lnTo>
                  <a:close/>
                </a:path>
              </a:pathLst>
            </a:custGeom>
            <a:solidFill>
              <a:srgbClr val="C13018">
                <a:lumMod val="75000"/>
              </a:srgb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a:endParaRPr>
            </a:p>
          </p:txBody>
        </p:sp>
        <p:sp>
          <p:nvSpPr>
            <p:cNvPr id="95" name="Shape">
              <a:extLst>
                <a:ext uri="{FF2B5EF4-FFF2-40B4-BE49-F238E27FC236}">
                  <a16:creationId xmlns:a16="http://schemas.microsoft.com/office/drawing/2014/main" id="{A289D28C-E2FE-23C0-93E5-EB6785F6E834}"/>
                </a:ext>
              </a:extLst>
            </p:cNvPr>
            <p:cNvSpPr/>
            <p:nvPr/>
          </p:nvSpPr>
          <p:spPr>
            <a:xfrm>
              <a:off x="3926635" y="2308020"/>
              <a:ext cx="5329714" cy="6400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46" y="10800"/>
                  </a:lnTo>
                  <a:lnTo>
                    <a:pt x="0" y="21600"/>
                  </a:lnTo>
                  <a:lnTo>
                    <a:pt x="21600" y="21600"/>
                  </a:lnTo>
                  <a:lnTo>
                    <a:pt x="20111" y="0"/>
                  </a:lnTo>
                  <a:close/>
                </a:path>
              </a:pathLst>
            </a:custGeom>
            <a:solidFill>
              <a:srgbClr val="4CC1EF"/>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a:endParaRPr>
            </a:p>
          </p:txBody>
        </p:sp>
        <p:sp>
          <p:nvSpPr>
            <p:cNvPr id="96" name="Shape">
              <a:extLst>
                <a:ext uri="{FF2B5EF4-FFF2-40B4-BE49-F238E27FC236}">
                  <a16:creationId xmlns:a16="http://schemas.microsoft.com/office/drawing/2014/main" id="{7DDE9BA5-DE5D-B0EE-B18E-3AACBA75631A}"/>
                </a:ext>
              </a:extLst>
            </p:cNvPr>
            <p:cNvSpPr/>
            <p:nvPr/>
          </p:nvSpPr>
          <p:spPr>
            <a:xfrm>
              <a:off x="3568838" y="1623391"/>
              <a:ext cx="5298318" cy="6400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0" y="10800"/>
                  </a:lnTo>
                  <a:lnTo>
                    <a:pt x="0" y="21600"/>
                  </a:lnTo>
                  <a:lnTo>
                    <a:pt x="21600" y="21600"/>
                  </a:lnTo>
                  <a:lnTo>
                    <a:pt x="20103" y="0"/>
                  </a:lnTo>
                  <a:close/>
                </a:path>
              </a:pathLst>
            </a:custGeom>
            <a:solidFill>
              <a:srgbClr val="F7931F"/>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a:endParaRPr>
            </a:p>
          </p:txBody>
        </p:sp>
        <p:sp>
          <p:nvSpPr>
            <p:cNvPr id="97" name="Shape">
              <a:extLst>
                <a:ext uri="{FF2B5EF4-FFF2-40B4-BE49-F238E27FC236}">
                  <a16:creationId xmlns:a16="http://schemas.microsoft.com/office/drawing/2014/main" id="{A7C5E2AD-B643-B336-E0C8-1791D2294C02}"/>
                </a:ext>
              </a:extLst>
            </p:cNvPr>
            <p:cNvSpPr/>
            <p:nvPr/>
          </p:nvSpPr>
          <p:spPr>
            <a:xfrm>
              <a:off x="4335546" y="2992648"/>
              <a:ext cx="5311460" cy="6400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48" y="10800"/>
                  </a:lnTo>
                  <a:lnTo>
                    <a:pt x="0" y="21600"/>
                  </a:lnTo>
                  <a:lnTo>
                    <a:pt x="21600" y="21600"/>
                  </a:lnTo>
                  <a:lnTo>
                    <a:pt x="20103" y="0"/>
                  </a:lnTo>
                  <a:close/>
                </a:path>
              </a:pathLst>
            </a:custGeom>
            <a:solidFill>
              <a:srgbClr val="A2B96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a:endParaRPr>
            </a:p>
          </p:txBody>
        </p:sp>
        <p:sp>
          <p:nvSpPr>
            <p:cNvPr id="98" name="Shape">
              <a:extLst>
                <a:ext uri="{FF2B5EF4-FFF2-40B4-BE49-F238E27FC236}">
                  <a16:creationId xmlns:a16="http://schemas.microsoft.com/office/drawing/2014/main" id="{138FC399-E01F-43B5-4ED7-E5763963F1B9}"/>
                </a:ext>
              </a:extLst>
            </p:cNvPr>
            <p:cNvSpPr/>
            <p:nvPr/>
          </p:nvSpPr>
          <p:spPr>
            <a:xfrm>
              <a:off x="4722551" y="3677276"/>
              <a:ext cx="5128914" cy="640080"/>
            </a:xfrm>
            <a:custGeom>
              <a:avLst/>
              <a:gdLst/>
              <a:ahLst/>
              <a:cxnLst>
                <a:cxn ang="0">
                  <a:pos x="wd2" y="hd2"/>
                </a:cxn>
                <a:cxn ang="5400000">
                  <a:pos x="wd2" y="hd2"/>
                </a:cxn>
                <a:cxn ang="10800000">
                  <a:pos x="wd2" y="hd2"/>
                </a:cxn>
                <a:cxn ang="16200000">
                  <a:pos x="wd2" y="hd2"/>
                </a:cxn>
              </a:cxnLst>
              <a:rect l="0" t="0" r="r" b="b"/>
              <a:pathLst>
                <a:path w="21600" h="21600" extrusionOk="0">
                  <a:moveTo>
                    <a:pt x="20834" y="0"/>
                  </a:moveTo>
                  <a:lnTo>
                    <a:pt x="0" y="0"/>
                  </a:lnTo>
                  <a:lnTo>
                    <a:pt x="775" y="10812"/>
                  </a:lnTo>
                  <a:lnTo>
                    <a:pt x="0" y="21600"/>
                  </a:lnTo>
                  <a:lnTo>
                    <a:pt x="20819" y="21600"/>
                  </a:lnTo>
                  <a:lnTo>
                    <a:pt x="21600" y="10688"/>
                  </a:lnTo>
                  <a:close/>
                </a:path>
              </a:pathLst>
            </a:custGeom>
            <a:solidFill>
              <a:srgbClr val="C13018"/>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a:endParaRPr>
            </a:p>
          </p:txBody>
        </p:sp>
        <p:sp>
          <p:nvSpPr>
            <p:cNvPr id="99" name="Shape">
              <a:extLst>
                <a:ext uri="{FF2B5EF4-FFF2-40B4-BE49-F238E27FC236}">
                  <a16:creationId xmlns:a16="http://schemas.microsoft.com/office/drawing/2014/main" id="{AF597A7F-2B0F-EA72-F1B5-325791D52E56}"/>
                </a:ext>
              </a:extLst>
            </p:cNvPr>
            <p:cNvSpPr/>
            <p:nvPr/>
          </p:nvSpPr>
          <p:spPr>
            <a:xfrm>
              <a:off x="4335546" y="4361904"/>
              <a:ext cx="5310001" cy="640080"/>
            </a:xfrm>
            <a:custGeom>
              <a:avLst/>
              <a:gdLst/>
              <a:ahLst/>
              <a:cxnLst>
                <a:cxn ang="0">
                  <a:pos x="wd2" y="hd2"/>
                </a:cxn>
                <a:cxn ang="5400000">
                  <a:pos x="wd2" y="hd2"/>
                </a:cxn>
                <a:cxn ang="10800000">
                  <a:pos x="wd2" y="hd2"/>
                </a:cxn>
                <a:cxn ang="16200000">
                  <a:pos x="wd2" y="hd2"/>
                </a:cxn>
              </a:cxnLst>
              <a:rect l="0" t="0" r="r" b="b"/>
              <a:pathLst>
                <a:path w="21600" h="21600" extrusionOk="0">
                  <a:moveTo>
                    <a:pt x="749" y="10800"/>
                  </a:moveTo>
                  <a:lnTo>
                    <a:pt x="0" y="21600"/>
                  </a:lnTo>
                  <a:lnTo>
                    <a:pt x="20106" y="21600"/>
                  </a:lnTo>
                  <a:lnTo>
                    <a:pt x="21600" y="0"/>
                  </a:lnTo>
                  <a:lnTo>
                    <a:pt x="0" y="0"/>
                  </a:lnTo>
                  <a:close/>
                </a:path>
              </a:pathLst>
            </a:custGeom>
            <a:solidFill>
              <a:srgbClr val="FFCC4C"/>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a:endParaRPr>
            </a:p>
          </p:txBody>
        </p:sp>
        <p:sp>
          <p:nvSpPr>
            <p:cNvPr id="100" name="Shape">
              <a:extLst>
                <a:ext uri="{FF2B5EF4-FFF2-40B4-BE49-F238E27FC236}">
                  <a16:creationId xmlns:a16="http://schemas.microsoft.com/office/drawing/2014/main" id="{EE13BF8A-4A79-4304-EC80-5A3778105597}"/>
                </a:ext>
              </a:extLst>
            </p:cNvPr>
            <p:cNvSpPr/>
            <p:nvPr/>
          </p:nvSpPr>
          <p:spPr>
            <a:xfrm>
              <a:off x="3926635" y="5046532"/>
              <a:ext cx="5322413" cy="640080"/>
            </a:xfrm>
            <a:custGeom>
              <a:avLst/>
              <a:gdLst/>
              <a:ahLst/>
              <a:cxnLst>
                <a:cxn ang="0">
                  <a:pos x="wd2" y="hd2"/>
                </a:cxn>
                <a:cxn ang="5400000">
                  <a:pos x="wd2" y="hd2"/>
                </a:cxn>
                <a:cxn ang="10800000">
                  <a:pos x="wd2" y="hd2"/>
                </a:cxn>
                <a:cxn ang="16200000">
                  <a:pos x="wd2" y="hd2"/>
                </a:cxn>
              </a:cxnLst>
              <a:rect l="0" t="0" r="r" b="b"/>
              <a:pathLst>
                <a:path w="21600" h="21600" extrusionOk="0">
                  <a:moveTo>
                    <a:pt x="747" y="10788"/>
                  </a:moveTo>
                  <a:lnTo>
                    <a:pt x="0" y="21600"/>
                  </a:lnTo>
                  <a:lnTo>
                    <a:pt x="20109" y="21600"/>
                  </a:lnTo>
                  <a:lnTo>
                    <a:pt x="21600" y="0"/>
                  </a:lnTo>
                  <a:lnTo>
                    <a:pt x="0" y="0"/>
                  </a:lnTo>
                  <a:close/>
                </a:path>
              </a:pathLst>
            </a:custGeom>
            <a:solidFill>
              <a:srgbClr val="A2B96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a:endParaRPr>
            </a:p>
          </p:txBody>
        </p:sp>
        <p:sp>
          <p:nvSpPr>
            <p:cNvPr id="101" name="Shape">
              <a:extLst>
                <a:ext uri="{FF2B5EF4-FFF2-40B4-BE49-F238E27FC236}">
                  <a16:creationId xmlns:a16="http://schemas.microsoft.com/office/drawing/2014/main" id="{73F9824A-7531-2BF8-2792-4F8F62A43A02}"/>
                </a:ext>
              </a:extLst>
            </p:cNvPr>
            <p:cNvSpPr/>
            <p:nvPr/>
          </p:nvSpPr>
          <p:spPr>
            <a:xfrm>
              <a:off x="3568838" y="5731157"/>
              <a:ext cx="5285172" cy="640080"/>
            </a:xfrm>
            <a:custGeom>
              <a:avLst/>
              <a:gdLst/>
              <a:ahLst/>
              <a:cxnLst>
                <a:cxn ang="0">
                  <a:pos x="wd2" y="hd2"/>
                </a:cxn>
                <a:cxn ang="5400000">
                  <a:pos x="wd2" y="hd2"/>
                </a:cxn>
                <a:cxn ang="10800000">
                  <a:pos x="wd2" y="hd2"/>
                </a:cxn>
                <a:cxn ang="16200000">
                  <a:pos x="wd2" y="hd2"/>
                </a:cxn>
              </a:cxnLst>
              <a:rect l="0" t="0" r="r" b="b"/>
              <a:pathLst>
                <a:path w="21600" h="21600" extrusionOk="0">
                  <a:moveTo>
                    <a:pt x="752" y="10800"/>
                  </a:moveTo>
                  <a:lnTo>
                    <a:pt x="0" y="21600"/>
                  </a:lnTo>
                  <a:lnTo>
                    <a:pt x="20099" y="21600"/>
                  </a:lnTo>
                  <a:lnTo>
                    <a:pt x="21600" y="0"/>
                  </a:lnTo>
                  <a:lnTo>
                    <a:pt x="0" y="0"/>
                  </a:lnTo>
                  <a:close/>
                </a:path>
              </a:pathLst>
            </a:custGeom>
            <a:solidFill>
              <a:srgbClr val="4CC1EF"/>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a:endParaRPr>
            </a:p>
          </p:txBody>
        </p:sp>
        <p:pic>
          <p:nvPicPr>
            <p:cNvPr id="102" name="Graphic 47" descr="Bar graph with upward trend with solid fill">
              <a:extLst>
                <a:ext uri="{FF2B5EF4-FFF2-40B4-BE49-F238E27FC236}">
                  <a16:creationId xmlns:a16="http://schemas.microsoft.com/office/drawing/2014/main" id="{A6AC891E-B8A9-95CB-19BE-2FD4716003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33318" y="2442646"/>
              <a:ext cx="380354" cy="382773"/>
            </a:xfrm>
            <a:prstGeom prst="rect">
              <a:avLst/>
            </a:prstGeom>
          </p:spPr>
        </p:pic>
        <p:pic>
          <p:nvPicPr>
            <p:cNvPr id="103" name="Graphic 48" descr="Brainstorm with solid fill">
              <a:extLst>
                <a:ext uri="{FF2B5EF4-FFF2-40B4-BE49-F238E27FC236}">
                  <a16:creationId xmlns:a16="http://schemas.microsoft.com/office/drawing/2014/main" id="{7CBCC3CA-E23B-70C5-B04F-52724A1175B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73725" y="3121300"/>
              <a:ext cx="380354" cy="382773"/>
            </a:xfrm>
            <a:prstGeom prst="rect">
              <a:avLst/>
            </a:prstGeom>
          </p:spPr>
        </p:pic>
        <p:pic>
          <p:nvPicPr>
            <p:cNvPr id="104" name="Graphic 49" descr="Bullseye with solid fill">
              <a:extLst>
                <a:ext uri="{FF2B5EF4-FFF2-40B4-BE49-F238E27FC236}">
                  <a16:creationId xmlns:a16="http://schemas.microsoft.com/office/drawing/2014/main" id="{12AE8DA7-8A39-F586-5711-DECF3166FE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52964" y="5849485"/>
              <a:ext cx="380354" cy="382773"/>
            </a:xfrm>
            <a:prstGeom prst="rect">
              <a:avLst/>
            </a:prstGeom>
          </p:spPr>
        </p:pic>
        <p:pic>
          <p:nvPicPr>
            <p:cNvPr id="105" name="Graphic 50" descr="Gears with solid fill">
              <a:extLst>
                <a:ext uri="{FF2B5EF4-FFF2-40B4-BE49-F238E27FC236}">
                  <a16:creationId xmlns:a16="http://schemas.microsoft.com/office/drawing/2014/main" id="{73D2E06A-5A23-8DEC-565B-3AB66683272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87454" y="5175803"/>
              <a:ext cx="380354" cy="382773"/>
            </a:xfrm>
            <a:prstGeom prst="rect">
              <a:avLst/>
            </a:prstGeom>
          </p:spPr>
        </p:pic>
        <p:pic>
          <p:nvPicPr>
            <p:cNvPr id="106" name="Graphic 61" descr="Hourglass 30% with solid fill">
              <a:extLst>
                <a:ext uri="{FF2B5EF4-FFF2-40B4-BE49-F238E27FC236}">
                  <a16:creationId xmlns:a16="http://schemas.microsoft.com/office/drawing/2014/main" id="{72940FC5-392A-5F9E-6ADB-B22B3DE4DC1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15096" y="4484583"/>
              <a:ext cx="380354" cy="382773"/>
            </a:xfrm>
            <a:prstGeom prst="rect">
              <a:avLst/>
            </a:prstGeom>
          </p:spPr>
        </p:pic>
        <p:pic>
          <p:nvPicPr>
            <p:cNvPr id="107" name="Graphic 62" descr="Lightbulb with solid fill">
              <a:extLst>
                <a:ext uri="{FF2B5EF4-FFF2-40B4-BE49-F238E27FC236}">
                  <a16:creationId xmlns:a16="http://schemas.microsoft.com/office/drawing/2014/main" id="{90AD174B-0A82-77CF-FB90-33B3ADC2991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00935" y="1755758"/>
              <a:ext cx="380354" cy="382773"/>
            </a:xfrm>
            <a:prstGeom prst="rect">
              <a:avLst/>
            </a:prstGeom>
          </p:spPr>
        </p:pic>
        <p:pic>
          <p:nvPicPr>
            <p:cNvPr id="108" name="Graphic 63" descr="Research with solid fill">
              <a:extLst>
                <a:ext uri="{FF2B5EF4-FFF2-40B4-BE49-F238E27FC236}">
                  <a16:creationId xmlns:a16="http://schemas.microsoft.com/office/drawing/2014/main" id="{7ACE40CD-E46B-D667-6BF0-87E0BB8A34B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18742" y="3808030"/>
              <a:ext cx="380354" cy="382773"/>
            </a:xfrm>
            <a:prstGeom prst="rect">
              <a:avLst/>
            </a:prstGeom>
          </p:spPr>
        </p:pic>
        <p:sp>
          <p:nvSpPr>
            <p:cNvPr id="129" name="TextBox 66">
              <a:extLst>
                <a:ext uri="{FF2B5EF4-FFF2-40B4-BE49-F238E27FC236}">
                  <a16:creationId xmlns:a16="http://schemas.microsoft.com/office/drawing/2014/main" id="{2C6C602E-1D20-D1BB-FD20-17FA7308D6DA}"/>
                </a:ext>
              </a:extLst>
            </p:cNvPr>
            <p:cNvSpPr txBox="1"/>
            <p:nvPr/>
          </p:nvSpPr>
          <p:spPr>
            <a:xfrm>
              <a:off x="4277583" y="1578844"/>
              <a:ext cx="3544554" cy="683264"/>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1600" b="1" dirty="0">
                  <a:solidFill>
                    <a:schemeClr val="tx1">
                      <a:lumMod val="95000"/>
                      <a:lumOff val="5000"/>
                    </a:schemeClr>
                  </a:solidFill>
                </a:rPr>
                <a:t>Technology is having a significant impact on the housing industry .</a:t>
              </a:r>
            </a:p>
          </p:txBody>
        </p:sp>
        <p:sp>
          <p:nvSpPr>
            <p:cNvPr id="127" name="TextBox 69">
              <a:extLst>
                <a:ext uri="{FF2B5EF4-FFF2-40B4-BE49-F238E27FC236}">
                  <a16:creationId xmlns:a16="http://schemas.microsoft.com/office/drawing/2014/main" id="{66291596-6AC6-5CDD-FD18-B07E2731906A}"/>
                </a:ext>
              </a:extLst>
            </p:cNvPr>
            <p:cNvSpPr txBox="1"/>
            <p:nvPr/>
          </p:nvSpPr>
          <p:spPr>
            <a:xfrm>
              <a:off x="3767808" y="5710190"/>
              <a:ext cx="4834325" cy="584775"/>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en-US" sz="1600" b="1" noProof="1">
                  <a:solidFill>
                    <a:schemeClr val="tx1">
                      <a:lumMod val="95000"/>
                      <a:lumOff val="5000"/>
                    </a:schemeClr>
                  </a:solidFill>
                </a:rPr>
                <a:t>Further technological advancements, will lead to changes and improvements in the housing industry.</a:t>
              </a:r>
            </a:p>
          </p:txBody>
        </p:sp>
        <p:sp>
          <p:nvSpPr>
            <p:cNvPr id="125" name="TextBox 87">
              <a:extLst>
                <a:ext uri="{FF2B5EF4-FFF2-40B4-BE49-F238E27FC236}">
                  <a16:creationId xmlns:a16="http://schemas.microsoft.com/office/drawing/2014/main" id="{C72E01DB-8E73-C27A-E44A-E3152E8CD316}"/>
                </a:ext>
              </a:extLst>
            </p:cNvPr>
            <p:cNvSpPr txBox="1"/>
            <p:nvPr/>
          </p:nvSpPr>
          <p:spPr>
            <a:xfrm>
              <a:off x="4152562" y="2282724"/>
              <a:ext cx="4779771" cy="844847"/>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1600" b="1" dirty="0">
                  <a:solidFill>
                    <a:schemeClr val="tx1">
                      <a:lumMod val="95000"/>
                      <a:lumOff val="5000"/>
                    </a:schemeClr>
                  </a:solidFill>
                </a:rPr>
                <a:t>New construction methods and materials make it possible to build homes more quickly and efficiently.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1">
                  <a:ln>
                    <a:noFill/>
                  </a:ln>
                  <a:solidFill>
                    <a:sysClr val="windowText" lastClr="000000">
                      <a:lumMod val="65000"/>
                      <a:lumOff val="35000"/>
                    </a:sysClr>
                  </a:solidFill>
                  <a:effectLst/>
                  <a:uLnTx/>
                  <a:uFillTx/>
                  <a:latin typeface="Calibri"/>
                </a:rPr>
                <a:t>. </a:t>
              </a:r>
            </a:p>
          </p:txBody>
        </p:sp>
        <p:sp>
          <p:nvSpPr>
            <p:cNvPr id="123" name="TextBox 91">
              <a:extLst>
                <a:ext uri="{FF2B5EF4-FFF2-40B4-BE49-F238E27FC236}">
                  <a16:creationId xmlns:a16="http://schemas.microsoft.com/office/drawing/2014/main" id="{C8AE2E2B-05C7-B816-B1DC-8F3E0F81320D}"/>
                </a:ext>
              </a:extLst>
            </p:cNvPr>
            <p:cNvSpPr txBox="1"/>
            <p:nvPr/>
          </p:nvSpPr>
          <p:spPr>
            <a:xfrm>
              <a:off x="4540844" y="2992645"/>
              <a:ext cx="4836909" cy="663515"/>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1600" b="1" dirty="0">
                  <a:solidFill>
                    <a:schemeClr val="tx1">
                      <a:lumMod val="95000"/>
                      <a:lumOff val="5000"/>
                    </a:schemeClr>
                  </a:solidFill>
                </a:rPr>
                <a:t>Smart home technology help homeowners save on energy bills and make homes more secure.</a:t>
              </a:r>
            </a:p>
          </p:txBody>
        </p:sp>
        <p:sp>
          <p:nvSpPr>
            <p:cNvPr id="121" name="TextBox 94">
              <a:extLst>
                <a:ext uri="{FF2B5EF4-FFF2-40B4-BE49-F238E27FC236}">
                  <a16:creationId xmlns:a16="http://schemas.microsoft.com/office/drawing/2014/main" id="{0DC545AD-422B-6B87-13A7-D27BB7063973}"/>
                </a:ext>
              </a:extLst>
            </p:cNvPr>
            <p:cNvSpPr txBox="1"/>
            <p:nvPr/>
          </p:nvSpPr>
          <p:spPr>
            <a:xfrm>
              <a:off x="4855995" y="3622510"/>
              <a:ext cx="4789552" cy="683264"/>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1600" b="1" dirty="0">
                  <a:solidFill>
                    <a:schemeClr val="bg1"/>
                  </a:solidFill>
                </a:rPr>
                <a:t>Real estate websites and apps connects homebuyers and sellers to meet and make offers online.</a:t>
              </a:r>
            </a:p>
          </p:txBody>
        </p:sp>
        <p:sp>
          <p:nvSpPr>
            <p:cNvPr id="119" name="TextBox 97">
              <a:extLst>
                <a:ext uri="{FF2B5EF4-FFF2-40B4-BE49-F238E27FC236}">
                  <a16:creationId xmlns:a16="http://schemas.microsoft.com/office/drawing/2014/main" id="{72F7B4F4-59DD-2C4B-90CF-696433AF7EE8}"/>
                </a:ext>
              </a:extLst>
            </p:cNvPr>
            <p:cNvSpPr txBox="1"/>
            <p:nvPr/>
          </p:nvSpPr>
          <p:spPr>
            <a:xfrm>
              <a:off x="4540844" y="4363268"/>
              <a:ext cx="4715505" cy="683264"/>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1600" b="1" dirty="0">
                  <a:solidFill>
                    <a:schemeClr val="tx1">
                      <a:lumMod val="95000"/>
                      <a:lumOff val="5000"/>
                    </a:schemeClr>
                  </a:solidFill>
                </a:rPr>
                <a:t>Online property management software and apps  handle tenant applications, track rent payments, etc.</a:t>
              </a:r>
            </a:p>
          </p:txBody>
        </p:sp>
        <p:sp>
          <p:nvSpPr>
            <p:cNvPr id="117" name="TextBox 100">
              <a:extLst>
                <a:ext uri="{FF2B5EF4-FFF2-40B4-BE49-F238E27FC236}">
                  <a16:creationId xmlns:a16="http://schemas.microsoft.com/office/drawing/2014/main" id="{F0FA148E-2D97-FA69-320B-488201F834EA}"/>
                </a:ext>
              </a:extLst>
            </p:cNvPr>
            <p:cNvSpPr txBox="1"/>
            <p:nvPr/>
          </p:nvSpPr>
          <p:spPr>
            <a:xfrm>
              <a:off x="4194322" y="5060417"/>
              <a:ext cx="4672834" cy="683264"/>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1600" b="1" dirty="0">
                  <a:solidFill>
                    <a:schemeClr val="tx1">
                      <a:lumMod val="95000"/>
                      <a:lumOff val="5000"/>
                    </a:schemeClr>
                  </a:solidFill>
                </a:rPr>
                <a:t>Technology has influenced the housing industry in the way homes are built, managed, and sold.</a:t>
              </a:r>
            </a:p>
          </p:txBody>
        </p:sp>
      </p:grpSp>
      <p:sp>
        <p:nvSpPr>
          <p:cNvPr id="130" name="Title 1"/>
          <p:cNvSpPr>
            <a:spLocks noGrp="1"/>
          </p:cNvSpPr>
          <p:nvPr>
            <p:ph type="title"/>
          </p:nvPr>
        </p:nvSpPr>
        <p:spPr>
          <a:xfrm>
            <a:off x="0" y="1"/>
            <a:ext cx="12192000" cy="1101839"/>
          </a:xfrm>
          <a:solidFill>
            <a:schemeClr val="accent5">
              <a:lumMod val="50000"/>
            </a:schemeClr>
          </a:solidFill>
        </p:spPr>
        <p:txBody>
          <a:bodyPr>
            <a:normAutofit/>
          </a:bodyPr>
          <a:lstStyle/>
          <a:p>
            <a:pPr algn="ctr"/>
            <a:r>
              <a:rPr lang="en-US" sz="4800" b="1" dirty="0">
                <a:solidFill>
                  <a:schemeClr val="bg1"/>
                </a:solidFill>
                <a:latin typeface="Arial Black" panose="020B0A04020102020204" pitchFamily="34" charset="0"/>
              </a:rPr>
              <a:t> TECHNOLOGY AND HOUSING</a:t>
            </a:r>
          </a:p>
        </p:txBody>
      </p:sp>
    </p:spTree>
    <p:extLst>
      <p:ext uri="{BB962C8B-B14F-4D97-AF65-F5344CB8AC3E}">
        <p14:creationId xmlns:p14="http://schemas.microsoft.com/office/powerpoint/2010/main" val="19106744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50"/>
          </a:solidFill>
        </p:spPr>
        <p:txBody>
          <a:bodyPr/>
          <a:lstStyle/>
          <a:p>
            <a:r>
              <a:rPr lang="en-US" b="1" dirty="0">
                <a:solidFill>
                  <a:schemeClr val="bg1"/>
                </a:solidFill>
                <a:latin typeface="+mn-lt"/>
              </a:rPr>
              <a:t>What are Digital Securities?</a:t>
            </a:r>
          </a:p>
        </p:txBody>
      </p:sp>
      <p:sp>
        <p:nvSpPr>
          <p:cNvPr id="5" name="Content Placeholder 4">
            <a:extLst>
              <a:ext uri="{FF2B5EF4-FFF2-40B4-BE49-F238E27FC236}">
                <a16:creationId xmlns:a16="http://schemas.microsoft.com/office/drawing/2014/main" id="{3CC5E38B-75C7-4D31-9377-761EFA9D86E0}"/>
              </a:ext>
            </a:extLst>
          </p:cNvPr>
          <p:cNvSpPr>
            <a:spLocks noGrp="1"/>
          </p:cNvSpPr>
          <p:nvPr>
            <p:ph idx="1"/>
          </p:nvPr>
        </p:nvSpPr>
        <p:spPr>
          <a:ln w="19050">
            <a:solidFill>
              <a:schemeClr val="tx1"/>
            </a:solidFill>
          </a:ln>
        </p:spPr>
        <p:txBody>
          <a:bodyPr>
            <a:normAutofit fontScale="92500" lnSpcReduction="10000"/>
          </a:bodyPr>
          <a:lstStyle/>
          <a:p>
            <a:pPr marL="0" indent="0">
              <a:buNone/>
            </a:pPr>
            <a:r>
              <a:rPr lang="en-US" sz="3500" b="1" dirty="0"/>
              <a:t>What are Digital Securities?</a:t>
            </a:r>
          </a:p>
          <a:p>
            <a:pPr algn="just"/>
            <a:r>
              <a:rPr lang="en-US" dirty="0"/>
              <a:t>Digital securities take the form of tokens on a secure distributed ledger (known as blockchain).</a:t>
            </a:r>
          </a:p>
          <a:p>
            <a:pPr algn="just"/>
            <a:r>
              <a:rPr lang="en-US" dirty="0"/>
              <a:t>Digital securities offer key benefits over more traditional forms of securities, including instant settlement and cost-free custody.</a:t>
            </a:r>
          </a:p>
          <a:p>
            <a:pPr algn="just"/>
            <a:r>
              <a:rPr lang="en-US" dirty="0"/>
              <a:t>Digital securities primarily fall under securities regulation of any jurisdiction but may also extend to the Central bank.</a:t>
            </a:r>
          </a:p>
          <a:p>
            <a:pPr algn="just"/>
            <a:r>
              <a:rPr lang="en-US" b="1" dirty="0"/>
              <a:t>Digital Tokens in Nigeria</a:t>
            </a:r>
            <a:r>
              <a:rPr lang="en-US" dirty="0"/>
              <a:t> will fall under the supervision of the Securities and Exchange Commission (SEC) with respect to the tokenized asset and the Central Bank of Nigeria with respect to the use of digital currency in transaction settlement.</a:t>
            </a:r>
          </a:p>
          <a:p>
            <a:endParaRPr lang="en-US" dirty="0"/>
          </a:p>
        </p:txBody>
      </p:sp>
      <p:sp>
        <p:nvSpPr>
          <p:cNvPr id="6" name="Title 1">
            <a:extLst>
              <a:ext uri="{FF2B5EF4-FFF2-40B4-BE49-F238E27FC236}">
                <a16:creationId xmlns:a16="http://schemas.microsoft.com/office/drawing/2014/main" id="{388DF3D3-7440-4354-86BE-7C39600AF98C}"/>
              </a:ext>
            </a:extLst>
          </p:cNvPr>
          <p:cNvSpPr txBox="1">
            <a:spLocks/>
          </p:cNvSpPr>
          <p:nvPr/>
        </p:nvSpPr>
        <p:spPr>
          <a:xfrm>
            <a:off x="0" y="1"/>
            <a:ext cx="12192000" cy="1690688"/>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Black" panose="020B0A04020102020204" pitchFamily="34" charset="0"/>
              </a:rPr>
              <a:t>What are Digital Securities?</a:t>
            </a:r>
          </a:p>
        </p:txBody>
      </p:sp>
      <p:sp>
        <p:nvSpPr>
          <p:cNvPr id="3" name="Slide Number Placeholder 2">
            <a:extLst>
              <a:ext uri="{FF2B5EF4-FFF2-40B4-BE49-F238E27FC236}">
                <a16:creationId xmlns:a16="http://schemas.microsoft.com/office/drawing/2014/main" id="{F944ED82-20F4-465C-B12F-F7B3A892EE74}"/>
              </a:ext>
            </a:extLst>
          </p:cNvPr>
          <p:cNvSpPr>
            <a:spLocks noGrp="1"/>
          </p:cNvSpPr>
          <p:nvPr>
            <p:ph type="sldNum" sz="quarter" idx="12"/>
          </p:nvPr>
        </p:nvSpPr>
        <p:spPr/>
        <p:txBody>
          <a:bodyPr/>
          <a:lstStyle/>
          <a:p>
            <a:fld id="{9138C2A3-5CC3-47A8-BF10-28688FB61B2F}" type="slidenum">
              <a:rPr lang="en-US" smtClean="0"/>
              <a:t>90</a:t>
            </a:fld>
            <a:endParaRPr lang="en-US"/>
          </a:p>
        </p:txBody>
      </p:sp>
    </p:spTree>
    <p:extLst>
      <p:ext uri="{BB962C8B-B14F-4D97-AF65-F5344CB8AC3E}">
        <p14:creationId xmlns:p14="http://schemas.microsoft.com/office/powerpoint/2010/main" val="8454082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3DE6CB-974F-400D-8D10-8DC2B860D9E4}"/>
              </a:ext>
            </a:extLst>
          </p:cNvPr>
          <p:cNvSpPr>
            <a:spLocks noGrp="1"/>
          </p:cNvSpPr>
          <p:nvPr>
            <p:ph sz="half" idx="1"/>
          </p:nvPr>
        </p:nvSpPr>
        <p:spPr>
          <a:xfrm>
            <a:off x="438411" y="1825625"/>
            <a:ext cx="5581389" cy="4351338"/>
          </a:xfrm>
          <a:solidFill>
            <a:srgbClr val="00B0F0"/>
          </a:solidFill>
          <a:ln w="19050">
            <a:solidFill>
              <a:schemeClr val="tx1"/>
            </a:solidFill>
          </a:ln>
        </p:spPr>
        <p:txBody>
          <a:bodyPr>
            <a:normAutofit fontScale="85000" lnSpcReduction="20000"/>
          </a:bodyPr>
          <a:lstStyle/>
          <a:p>
            <a:pPr marL="0" indent="0">
              <a:buNone/>
            </a:pPr>
            <a:r>
              <a:rPr lang="en-US" b="1" dirty="0"/>
              <a:t>Recap Problems of Real Estate Investment </a:t>
            </a:r>
          </a:p>
          <a:p>
            <a:pPr algn="just"/>
            <a:r>
              <a:rPr lang="en-US" b="1" dirty="0"/>
              <a:t>Inefficient transfer</a:t>
            </a:r>
            <a:r>
              <a:rPr lang="en-US" dirty="0"/>
              <a:t> and </a:t>
            </a:r>
            <a:r>
              <a:rPr lang="en-US" b="1" dirty="0"/>
              <a:t>record keeping processes</a:t>
            </a:r>
            <a:r>
              <a:rPr lang="en-US" dirty="0"/>
              <a:t>: Administrative work = 50% to 75%  of an issuers total operating cost.</a:t>
            </a:r>
          </a:p>
          <a:p>
            <a:pPr algn="just"/>
            <a:r>
              <a:rPr lang="en-US" b="1" dirty="0"/>
              <a:t>Illiquidity</a:t>
            </a:r>
            <a:r>
              <a:rPr lang="en-US" dirty="0"/>
              <a:t> – About 1% of global real estate assets are traded on national stock exchanges.</a:t>
            </a:r>
          </a:p>
          <a:p>
            <a:pPr algn="just"/>
            <a:r>
              <a:rPr lang="en-US" b="1" dirty="0"/>
              <a:t>Inaccessibility</a:t>
            </a:r>
            <a:r>
              <a:rPr lang="en-US" dirty="0"/>
              <a:t> – Most people are excluded from trading in real estate.</a:t>
            </a:r>
          </a:p>
          <a:p>
            <a:pPr algn="just"/>
            <a:r>
              <a:rPr lang="en-US" b="1" dirty="0"/>
              <a:t>Lack of Transparency</a:t>
            </a:r>
            <a:r>
              <a:rPr lang="en-US" dirty="0"/>
              <a:t> – A lot of real estate market suffer from a critical lack of transparency</a:t>
            </a:r>
          </a:p>
          <a:p>
            <a:endParaRPr lang="en-US" dirty="0"/>
          </a:p>
        </p:txBody>
      </p:sp>
      <p:sp>
        <p:nvSpPr>
          <p:cNvPr id="4" name="Content Placeholder 3">
            <a:extLst>
              <a:ext uri="{FF2B5EF4-FFF2-40B4-BE49-F238E27FC236}">
                <a16:creationId xmlns:a16="http://schemas.microsoft.com/office/drawing/2014/main" id="{378ACA7C-AB9C-454C-8AAC-6C4656E3F174}"/>
              </a:ext>
            </a:extLst>
          </p:cNvPr>
          <p:cNvSpPr>
            <a:spLocks noGrp="1"/>
          </p:cNvSpPr>
          <p:nvPr>
            <p:ph sz="half" idx="2"/>
          </p:nvPr>
        </p:nvSpPr>
        <p:spPr>
          <a:xfrm>
            <a:off x="6172200" y="1825625"/>
            <a:ext cx="5715000" cy="4351338"/>
          </a:xfrm>
          <a:solidFill>
            <a:schemeClr val="bg1">
              <a:lumMod val="85000"/>
            </a:schemeClr>
          </a:solidFill>
          <a:ln w="19050">
            <a:solidFill>
              <a:schemeClr val="tx1"/>
            </a:solidFill>
          </a:ln>
        </p:spPr>
        <p:txBody>
          <a:bodyPr>
            <a:normAutofit fontScale="85000" lnSpcReduction="20000"/>
          </a:bodyPr>
          <a:lstStyle/>
          <a:p>
            <a:pPr marL="0" indent="0">
              <a:buNone/>
            </a:pPr>
            <a:r>
              <a:rPr lang="en-US" sz="3300" b="1" dirty="0"/>
              <a:t>Tokenization Solves the Problems</a:t>
            </a:r>
          </a:p>
          <a:p>
            <a:pPr algn="just"/>
            <a:r>
              <a:rPr lang="en-US" b="1" dirty="0"/>
              <a:t>Automation of middlemen processes</a:t>
            </a:r>
            <a:r>
              <a:rPr lang="en-US" dirty="0"/>
              <a:t>: Tokenization saves $1.7 billion in the US alone.</a:t>
            </a:r>
          </a:p>
          <a:p>
            <a:pPr algn="just"/>
            <a:r>
              <a:rPr lang="en-US" b="1" dirty="0"/>
              <a:t>Improved Liquidity</a:t>
            </a:r>
            <a:r>
              <a:rPr lang="en-US" dirty="0"/>
              <a:t>: Cost effective secondary market fractionalization. </a:t>
            </a:r>
          </a:p>
          <a:p>
            <a:pPr algn="just"/>
            <a:r>
              <a:rPr lang="en-US" b="1" dirty="0"/>
              <a:t>Lowered Barrier to Investment</a:t>
            </a:r>
            <a:r>
              <a:rPr lang="en-US" dirty="0"/>
              <a:t>: Tokenization enables fractionalization + significantly reduced transaction administration costs.</a:t>
            </a:r>
          </a:p>
          <a:p>
            <a:pPr algn="just"/>
            <a:r>
              <a:rPr lang="en-US" b="1" dirty="0"/>
              <a:t>Increased Transparency</a:t>
            </a:r>
            <a:r>
              <a:rPr lang="en-US" dirty="0"/>
              <a:t>: Tokenizing real estate will make the market more transparent</a:t>
            </a:r>
          </a:p>
        </p:txBody>
      </p:sp>
      <p:sp>
        <p:nvSpPr>
          <p:cNvPr id="5" name="Title 1">
            <a:extLst>
              <a:ext uri="{FF2B5EF4-FFF2-40B4-BE49-F238E27FC236}">
                <a16:creationId xmlns:a16="http://schemas.microsoft.com/office/drawing/2014/main" id="{2EF51CD2-45D4-4A6F-B650-CC2B85FEDE61}"/>
              </a:ext>
            </a:extLst>
          </p:cNvPr>
          <p:cNvSpPr txBox="1">
            <a:spLocks noGrp="1"/>
          </p:cNvSpPr>
          <p:nvPr>
            <p:ph type="title"/>
          </p:nvPr>
        </p:nvSpPr>
        <p:spPr>
          <a:xfrm>
            <a:off x="0" y="1"/>
            <a:ext cx="12192000" cy="1690688"/>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Black" panose="020B0A04020102020204" pitchFamily="34" charset="0"/>
              </a:rPr>
              <a:t>BLOCKCHAIN TOKENIZATION IN REAL ESTATE</a:t>
            </a:r>
          </a:p>
        </p:txBody>
      </p:sp>
      <p:sp>
        <p:nvSpPr>
          <p:cNvPr id="2" name="Slide Number Placeholder 1">
            <a:extLst>
              <a:ext uri="{FF2B5EF4-FFF2-40B4-BE49-F238E27FC236}">
                <a16:creationId xmlns:a16="http://schemas.microsoft.com/office/drawing/2014/main" id="{9FFEB91A-8353-4342-8F46-13363A98AE07}"/>
              </a:ext>
            </a:extLst>
          </p:cNvPr>
          <p:cNvSpPr>
            <a:spLocks noGrp="1"/>
          </p:cNvSpPr>
          <p:nvPr>
            <p:ph type="sldNum" sz="quarter" idx="12"/>
          </p:nvPr>
        </p:nvSpPr>
        <p:spPr/>
        <p:txBody>
          <a:bodyPr/>
          <a:lstStyle/>
          <a:p>
            <a:fld id="{9138C2A3-5CC3-47A8-BF10-28688FB61B2F}" type="slidenum">
              <a:rPr lang="en-US" smtClean="0"/>
              <a:t>91</a:t>
            </a:fld>
            <a:endParaRPr lang="en-US"/>
          </a:p>
        </p:txBody>
      </p:sp>
    </p:spTree>
    <p:extLst>
      <p:ext uri="{BB962C8B-B14F-4D97-AF65-F5344CB8AC3E}">
        <p14:creationId xmlns:p14="http://schemas.microsoft.com/office/powerpoint/2010/main" val="10623895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333"/>
            <a:ext cx="12183534" cy="1232306"/>
          </a:xfrm>
          <a:solidFill>
            <a:srgbClr val="7030A0"/>
          </a:solidFill>
        </p:spPr>
        <p:txBody>
          <a:bodyPr>
            <a:normAutofit/>
          </a:bodyPr>
          <a:lstStyle/>
          <a:p>
            <a:pPr algn="ctr"/>
            <a:r>
              <a:rPr lang="en-US" sz="3200" b="1" dirty="0">
                <a:solidFill>
                  <a:schemeClr val="bg1"/>
                </a:solidFill>
                <a:latin typeface="Arial Black" panose="020B0A04020102020204" pitchFamily="34" charset="0"/>
              </a:rPr>
              <a:t>BLOCKCHAIN TOKENIZATION IN REAL ESTATE</a:t>
            </a:r>
          </a:p>
        </p:txBody>
      </p:sp>
      <p:sp>
        <p:nvSpPr>
          <p:cNvPr id="5" name="Content Placeholder 4"/>
          <p:cNvSpPr>
            <a:spLocks noGrp="1"/>
          </p:cNvSpPr>
          <p:nvPr>
            <p:ph idx="1"/>
          </p:nvPr>
        </p:nvSpPr>
        <p:spPr>
          <a:xfrm>
            <a:off x="0" y="1189972"/>
            <a:ext cx="6688667" cy="5668027"/>
          </a:xfrm>
          <a:ln w="19050">
            <a:solidFill>
              <a:schemeClr val="tx1"/>
            </a:solidFill>
          </a:ln>
        </p:spPr>
        <p:txBody>
          <a:bodyPr>
            <a:normAutofit fontScale="92500"/>
          </a:bodyPr>
          <a:lstStyle/>
          <a:p>
            <a:pPr algn="just">
              <a:lnSpc>
                <a:spcPct val="110000"/>
              </a:lnSpc>
            </a:pPr>
            <a:endParaRPr lang="en-US" dirty="0"/>
          </a:p>
          <a:p>
            <a:pPr algn="just">
              <a:lnSpc>
                <a:spcPct val="110000"/>
              </a:lnSpc>
            </a:pPr>
            <a:r>
              <a:rPr lang="en-US" dirty="0"/>
              <a:t>Tokenization refers to the process of </a:t>
            </a:r>
            <a:r>
              <a:rPr lang="en-US" b="1" dirty="0">
                <a:solidFill>
                  <a:srgbClr val="0070C0"/>
                </a:solidFill>
              </a:rPr>
              <a:t>converting an asset into a digital token</a:t>
            </a:r>
            <a:r>
              <a:rPr lang="en-US" b="1" dirty="0">
                <a:solidFill>
                  <a:srgbClr val="00B050"/>
                </a:solidFill>
              </a:rPr>
              <a:t>.</a:t>
            </a:r>
          </a:p>
          <a:p>
            <a:pPr algn="just">
              <a:lnSpc>
                <a:spcPct val="110000"/>
              </a:lnSpc>
            </a:pPr>
            <a:r>
              <a:rPr lang="en-US" dirty="0"/>
              <a:t>In the context of real estate, </a:t>
            </a:r>
            <a:r>
              <a:rPr lang="en-US" b="1" dirty="0">
                <a:solidFill>
                  <a:srgbClr val="0070C0"/>
                </a:solidFill>
              </a:rPr>
              <a:t>tokenization involves dividing a property into smaller fractional ownership units</a:t>
            </a:r>
            <a:r>
              <a:rPr lang="en-US" dirty="0"/>
              <a:t>, which can then be </a:t>
            </a:r>
            <a:r>
              <a:rPr lang="en-US" b="1" dirty="0">
                <a:solidFill>
                  <a:srgbClr val="0070C0"/>
                </a:solidFill>
              </a:rPr>
              <a:t>represented by digital tokens</a:t>
            </a:r>
            <a:r>
              <a:rPr lang="en-US" dirty="0"/>
              <a:t> on a Blockchain that can be stored and traded on a Blockchain.</a:t>
            </a:r>
          </a:p>
          <a:p>
            <a:pPr algn="just">
              <a:lnSpc>
                <a:spcPct val="100000"/>
              </a:lnSpc>
            </a:pPr>
            <a:r>
              <a:rPr lang="en-US" dirty="0"/>
              <a:t>These tokens can be bought and sold, providing investors with a way to invest in real estate without the need for large sums of capital.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6685" y="1189973"/>
            <a:ext cx="5356848" cy="5668026"/>
          </a:xfrm>
          <a:prstGeom prst="rect">
            <a:avLst/>
          </a:prstGeom>
          <a:ln w="19050">
            <a:solidFill>
              <a:schemeClr val="tx1"/>
            </a:solidFill>
          </a:ln>
          <a:effectLst>
            <a:softEdge rad="112500"/>
          </a:effectLst>
        </p:spPr>
      </p:pic>
      <p:sp>
        <p:nvSpPr>
          <p:cNvPr id="3" name="Slide Number Placeholder 2">
            <a:extLst>
              <a:ext uri="{FF2B5EF4-FFF2-40B4-BE49-F238E27FC236}">
                <a16:creationId xmlns:a16="http://schemas.microsoft.com/office/drawing/2014/main" id="{E4BAAE77-1EAB-4C64-9593-7EAC8EC7E998}"/>
              </a:ext>
            </a:extLst>
          </p:cNvPr>
          <p:cNvSpPr>
            <a:spLocks noGrp="1"/>
          </p:cNvSpPr>
          <p:nvPr>
            <p:ph type="sldNum" sz="quarter" idx="12"/>
          </p:nvPr>
        </p:nvSpPr>
        <p:spPr/>
        <p:txBody>
          <a:bodyPr/>
          <a:lstStyle/>
          <a:p>
            <a:fld id="{9138C2A3-5CC3-47A8-BF10-28688FB61B2F}" type="slidenum">
              <a:rPr lang="en-US" smtClean="0"/>
              <a:t>92</a:t>
            </a:fld>
            <a:endParaRPr lang="en-US"/>
          </a:p>
        </p:txBody>
      </p:sp>
    </p:spTree>
    <p:extLst>
      <p:ext uri="{BB962C8B-B14F-4D97-AF65-F5344CB8AC3E}">
        <p14:creationId xmlns:p14="http://schemas.microsoft.com/office/powerpoint/2010/main" val="21802705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20" t="13500" r="12057" b="19178"/>
          <a:stretch/>
        </p:blipFill>
        <p:spPr>
          <a:xfrm>
            <a:off x="838200" y="1265129"/>
            <a:ext cx="10515600" cy="4972833"/>
          </a:xfrm>
          <a:ln w="19050">
            <a:solidFill>
              <a:schemeClr val="tx1"/>
            </a:solidFill>
          </a:ln>
        </p:spPr>
      </p:pic>
      <p:sp>
        <p:nvSpPr>
          <p:cNvPr id="5" name="Title 1">
            <a:extLst>
              <a:ext uri="{FF2B5EF4-FFF2-40B4-BE49-F238E27FC236}">
                <a16:creationId xmlns:a16="http://schemas.microsoft.com/office/drawing/2014/main" id="{0EBD2522-42F0-4169-8904-45501AEFE82D}"/>
              </a:ext>
            </a:extLst>
          </p:cNvPr>
          <p:cNvSpPr>
            <a:spLocks noGrp="1"/>
          </p:cNvSpPr>
          <p:nvPr>
            <p:ph type="title"/>
          </p:nvPr>
        </p:nvSpPr>
        <p:spPr>
          <a:xfrm>
            <a:off x="0" y="1"/>
            <a:ext cx="12192000" cy="1265128"/>
          </a:xfrm>
          <a:solidFill>
            <a:srgbClr val="7030A0"/>
          </a:solidFill>
        </p:spPr>
        <p:txBody>
          <a:bodyPr>
            <a:normAutofit/>
          </a:bodyPr>
          <a:lstStyle/>
          <a:p>
            <a:pPr algn="ctr"/>
            <a:r>
              <a:rPr lang="en-US" sz="3200" b="1" dirty="0">
                <a:solidFill>
                  <a:schemeClr val="bg1"/>
                </a:solidFill>
                <a:latin typeface="Arial Black" panose="020B0A04020102020204" pitchFamily="34" charset="0"/>
              </a:rPr>
              <a:t>BLOCKCHAIN TOKENIZATION IN REAL ESTATE</a:t>
            </a:r>
          </a:p>
        </p:txBody>
      </p:sp>
      <p:sp>
        <p:nvSpPr>
          <p:cNvPr id="2" name="Slide Number Placeholder 1">
            <a:extLst>
              <a:ext uri="{FF2B5EF4-FFF2-40B4-BE49-F238E27FC236}">
                <a16:creationId xmlns:a16="http://schemas.microsoft.com/office/drawing/2014/main" id="{2BFCDA0D-5A8D-4F15-A3FA-EAF2F16ED705}"/>
              </a:ext>
            </a:extLst>
          </p:cNvPr>
          <p:cNvSpPr>
            <a:spLocks noGrp="1"/>
          </p:cNvSpPr>
          <p:nvPr>
            <p:ph type="sldNum" sz="quarter" idx="12"/>
          </p:nvPr>
        </p:nvSpPr>
        <p:spPr/>
        <p:txBody>
          <a:bodyPr/>
          <a:lstStyle/>
          <a:p>
            <a:fld id="{9138C2A3-5CC3-47A8-BF10-28688FB61B2F}" type="slidenum">
              <a:rPr lang="en-US" smtClean="0"/>
              <a:t>93</a:t>
            </a:fld>
            <a:endParaRPr lang="en-US"/>
          </a:p>
        </p:txBody>
      </p:sp>
    </p:spTree>
    <p:extLst>
      <p:ext uri="{BB962C8B-B14F-4D97-AF65-F5344CB8AC3E}">
        <p14:creationId xmlns:p14="http://schemas.microsoft.com/office/powerpoint/2010/main" val="1859777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21" t="12720" r="821" b="22291"/>
          <a:stretch/>
        </p:blipFill>
        <p:spPr>
          <a:xfrm>
            <a:off x="864296" y="1964267"/>
            <a:ext cx="10647123" cy="4060752"/>
          </a:xfrm>
        </p:spPr>
      </p:pic>
      <p:sp>
        <p:nvSpPr>
          <p:cNvPr id="5" name="Title 1">
            <a:extLst>
              <a:ext uri="{FF2B5EF4-FFF2-40B4-BE49-F238E27FC236}">
                <a16:creationId xmlns:a16="http://schemas.microsoft.com/office/drawing/2014/main" id="{D3BA5EB5-449E-4116-AB76-C998848F96B9}"/>
              </a:ext>
            </a:extLst>
          </p:cNvPr>
          <p:cNvSpPr>
            <a:spLocks noGrp="1"/>
          </p:cNvSpPr>
          <p:nvPr>
            <p:ph type="title"/>
          </p:nvPr>
        </p:nvSpPr>
        <p:spPr>
          <a:xfrm>
            <a:off x="0" y="1"/>
            <a:ext cx="12192000" cy="1690688"/>
          </a:xfrm>
          <a:solidFill>
            <a:srgbClr val="7030A0"/>
          </a:solidFill>
        </p:spPr>
        <p:txBody>
          <a:bodyPr>
            <a:normAutofit/>
          </a:bodyPr>
          <a:lstStyle/>
          <a:p>
            <a:pPr algn="ctr"/>
            <a:r>
              <a:rPr lang="en-US" sz="3200" b="1" dirty="0">
                <a:solidFill>
                  <a:schemeClr val="bg1"/>
                </a:solidFill>
                <a:latin typeface="Arial Black" panose="020B0A04020102020204" pitchFamily="34" charset="0"/>
              </a:rPr>
              <a:t>Comparison of Traditional and Digital Assets</a:t>
            </a:r>
          </a:p>
        </p:txBody>
      </p:sp>
      <p:sp>
        <p:nvSpPr>
          <p:cNvPr id="2" name="Slide Number Placeholder 1">
            <a:extLst>
              <a:ext uri="{FF2B5EF4-FFF2-40B4-BE49-F238E27FC236}">
                <a16:creationId xmlns:a16="http://schemas.microsoft.com/office/drawing/2014/main" id="{B7305880-F4AE-4500-8357-D8C1DCE91C0B}"/>
              </a:ext>
            </a:extLst>
          </p:cNvPr>
          <p:cNvSpPr>
            <a:spLocks noGrp="1"/>
          </p:cNvSpPr>
          <p:nvPr>
            <p:ph type="sldNum" sz="quarter" idx="12"/>
          </p:nvPr>
        </p:nvSpPr>
        <p:spPr/>
        <p:txBody>
          <a:bodyPr/>
          <a:lstStyle/>
          <a:p>
            <a:fld id="{9138C2A3-5CC3-47A8-BF10-28688FB61B2F}" type="slidenum">
              <a:rPr lang="en-US" smtClean="0"/>
              <a:t>94</a:t>
            </a:fld>
            <a:endParaRPr lang="en-US"/>
          </a:p>
        </p:txBody>
      </p:sp>
    </p:spTree>
    <p:extLst>
      <p:ext uri="{BB962C8B-B14F-4D97-AF65-F5344CB8AC3E}">
        <p14:creationId xmlns:p14="http://schemas.microsoft.com/office/powerpoint/2010/main" val="7511183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2498851" y="640420"/>
            <a:ext cx="6419763" cy="5984579"/>
            <a:chOff x="222336" y="674287"/>
            <a:chExt cx="6419763" cy="5984579"/>
          </a:xfrm>
        </p:grpSpPr>
        <p:sp>
          <p:nvSpPr>
            <p:cNvPr id="4" name="Rectangle 3"/>
            <p:cNvSpPr/>
            <p:nvPr/>
          </p:nvSpPr>
          <p:spPr>
            <a:xfrm>
              <a:off x="333172" y="874194"/>
              <a:ext cx="6308927" cy="9011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p:cNvSpPr/>
            <p:nvPr/>
          </p:nvSpPr>
          <p:spPr>
            <a:xfrm>
              <a:off x="333172" y="2106662"/>
              <a:ext cx="6308927" cy="9011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p:cNvSpPr/>
            <p:nvPr/>
          </p:nvSpPr>
          <p:spPr>
            <a:xfrm>
              <a:off x="333172" y="3339130"/>
              <a:ext cx="6308927" cy="9011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p:cNvSpPr/>
            <p:nvPr/>
          </p:nvSpPr>
          <p:spPr>
            <a:xfrm>
              <a:off x="333172" y="4571599"/>
              <a:ext cx="6308927" cy="9011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 name="Group 7"/>
            <p:cNvGrpSpPr/>
            <p:nvPr/>
          </p:nvGrpSpPr>
          <p:grpSpPr>
            <a:xfrm>
              <a:off x="222336" y="777228"/>
              <a:ext cx="6322398" cy="901186"/>
              <a:chOff x="3925455" y="1191491"/>
              <a:chExt cx="6400799" cy="969818"/>
            </a:xfrm>
          </p:grpSpPr>
          <p:sp>
            <p:nvSpPr>
              <p:cNvPr id="40" name="Rectangle 39"/>
              <p:cNvSpPr/>
              <p:nvPr/>
            </p:nvSpPr>
            <p:spPr>
              <a:xfrm>
                <a:off x="4895271" y="1191491"/>
                <a:ext cx="5430983" cy="96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1" name="Group 40"/>
              <p:cNvGrpSpPr/>
              <p:nvPr/>
            </p:nvGrpSpPr>
            <p:grpSpPr>
              <a:xfrm>
                <a:off x="3925455" y="1191491"/>
                <a:ext cx="1178646" cy="969818"/>
                <a:chOff x="3925455" y="1191491"/>
                <a:chExt cx="1178646" cy="969818"/>
              </a:xfrm>
            </p:grpSpPr>
            <p:sp>
              <p:nvSpPr>
                <p:cNvPr id="42" name="Rectangle 41"/>
                <p:cNvSpPr/>
                <p:nvPr/>
              </p:nvSpPr>
              <p:spPr>
                <a:xfrm>
                  <a:off x="3925455" y="1191491"/>
                  <a:ext cx="969818" cy="9698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800" b="1">
                      <a:effectLst>
                        <a:outerShdw blurRad="38100" dist="38100" dir="2700000" algn="tl">
                          <a:srgbClr val="000000">
                            <a:alpha val="43137"/>
                          </a:srgbClr>
                        </a:outerShdw>
                      </a:effectLst>
                    </a:rPr>
                    <a:t>01</a:t>
                  </a:r>
                </a:p>
              </p:txBody>
            </p:sp>
            <p:sp>
              <p:nvSpPr>
                <p:cNvPr id="43" name="Isosceles Triangle 42"/>
                <p:cNvSpPr/>
                <p:nvPr/>
              </p:nvSpPr>
              <p:spPr>
                <a:xfrm rot="5400000">
                  <a:off x="4803124" y="1537059"/>
                  <a:ext cx="323272" cy="2786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9" name="Group 8"/>
            <p:cNvGrpSpPr/>
            <p:nvPr/>
          </p:nvGrpSpPr>
          <p:grpSpPr>
            <a:xfrm>
              <a:off x="222336" y="2009619"/>
              <a:ext cx="6322398" cy="901186"/>
              <a:chOff x="3925455" y="1191491"/>
              <a:chExt cx="6400799" cy="969818"/>
            </a:xfrm>
          </p:grpSpPr>
          <p:sp>
            <p:nvSpPr>
              <p:cNvPr id="36" name="Rectangle 35"/>
              <p:cNvSpPr/>
              <p:nvPr/>
            </p:nvSpPr>
            <p:spPr>
              <a:xfrm>
                <a:off x="4895271" y="1191491"/>
                <a:ext cx="5430983" cy="96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7" name="Group 36"/>
              <p:cNvGrpSpPr/>
              <p:nvPr/>
            </p:nvGrpSpPr>
            <p:grpSpPr>
              <a:xfrm>
                <a:off x="3925455" y="1191491"/>
                <a:ext cx="1178646" cy="969818"/>
                <a:chOff x="3925455" y="1191491"/>
                <a:chExt cx="1178646" cy="969818"/>
              </a:xfrm>
            </p:grpSpPr>
            <p:sp>
              <p:nvSpPr>
                <p:cNvPr id="38" name="Rectangle 37"/>
                <p:cNvSpPr/>
                <p:nvPr/>
              </p:nvSpPr>
              <p:spPr>
                <a:xfrm>
                  <a:off x="3925455" y="1191491"/>
                  <a:ext cx="969818" cy="9698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800" b="1">
                      <a:effectLst>
                        <a:outerShdw blurRad="38100" dist="38100" dir="2700000" algn="tl">
                          <a:srgbClr val="000000">
                            <a:alpha val="43137"/>
                          </a:srgbClr>
                        </a:outerShdw>
                      </a:effectLst>
                    </a:rPr>
                    <a:t>02</a:t>
                  </a:r>
                </a:p>
              </p:txBody>
            </p:sp>
            <p:sp>
              <p:nvSpPr>
                <p:cNvPr id="39" name="Isosceles Triangle 38"/>
                <p:cNvSpPr/>
                <p:nvPr/>
              </p:nvSpPr>
              <p:spPr>
                <a:xfrm rot="5400000">
                  <a:off x="4803124" y="1537059"/>
                  <a:ext cx="323272" cy="27868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0" name="Group 9"/>
            <p:cNvGrpSpPr/>
            <p:nvPr/>
          </p:nvGrpSpPr>
          <p:grpSpPr>
            <a:xfrm>
              <a:off x="222336" y="3242010"/>
              <a:ext cx="6322398" cy="901186"/>
              <a:chOff x="3925455" y="1191491"/>
              <a:chExt cx="6400799" cy="969818"/>
            </a:xfrm>
          </p:grpSpPr>
          <p:sp>
            <p:nvSpPr>
              <p:cNvPr id="32" name="Rectangle 31"/>
              <p:cNvSpPr/>
              <p:nvPr/>
            </p:nvSpPr>
            <p:spPr>
              <a:xfrm>
                <a:off x="4895271" y="1191491"/>
                <a:ext cx="5430983" cy="96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3" name="Group 32"/>
              <p:cNvGrpSpPr/>
              <p:nvPr/>
            </p:nvGrpSpPr>
            <p:grpSpPr>
              <a:xfrm>
                <a:off x="3925455" y="1191491"/>
                <a:ext cx="1178646" cy="969818"/>
                <a:chOff x="3925455" y="1191491"/>
                <a:chExt cx="1178646" cy="969818"/>
              </a:xfrm>
            </p:grpSpPr>
            <p:sp>
              <p:nvSpPr>
                <p:cNvPr id="34" name="Rectangle 33"/>
                <p:cNvSpPr/>
                <p:nvPr/>
              </p:nvSpPr>
              <p:spPr>
                <a:xfrm>
                  <a:off x="3925455" y="1191491"/>
                  <a:ext cx="969818" cy="9698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800" b="1" dirty="0">
                      <a:effectLst>
                        <a:outerShdw blurRad="38100" dist="38100" dir="2700000" algn="tl">
                          <a:srgbClr val="000000">
                            <a:alpha val="43137"/>
                          </a:srgbClr>
                        </a:outerShdw>
                      </a:effectLst>
                    </a:rPr>
                    <a:t>03</a:t>
                  </a:r>
                </a:p>
              </p:txBody>
            </p:sp>
            <p:sp>
              <p:nvSpPr>
                <p:cNvPr id="35" name="Isosceles Triangle 34"/>
                <p:cNvSpPr/>
                <p:nvPr/>
              </p:nvSpPr>
              <p:spPr>
                <a:xfrm rot="5400000">
                  <a:off x="4803124" y="1537059"/>
                  <a:ext cx="323272" cy="27868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1" name="Group 10"/>
            <p:cNvGrpSpPr/>
            <p:nvPr/>
          </p:nvGrpSpPr>
          <p:grpSpPr>
            <a:xfrm>
              <a:off x="222336" y="4474400"/>
              <a:ext cx="6322398" cy="901186"/>
              <a:chOff x="3925455" y="1191491"/>
              <a:chExt cx="6400799" cy="969818"/>
            </a:xfrm>
          </p:grpSpPr>
          <p:sp>
            <p:nvSpPr>
              <p:cNvPr id="28" name="Rectangle 27"/>
              <p:cNvSpPr/>
              <p:nvPr/>
            </p:nvSpPr>
            <p:spPr>
              <a:xfrm>
                <a:off x="4895271" y="1191491"/>
                <a:ext cx="5430983" cy="96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p:cNvGrpSpPr/>
              <p:nvPr/>
            </p:nvGrpSpPr>
            <p:grpSpPr>
              <a:xfrm>
                <a:off x="3925455" y="1191491"/>
                <a:ext cx="1178646" cy="969818"/>
                <a:chOff x="3925455" y="1191491"/>
                <a:chExt cx="1178646" cy="969818"/>
              </a:xfrm>
            </p:grpSpPr>
            <p:sp>
              <p:nvSpPr>
                <p:cNvPr id="30" name="Rectangle 29"/>
                <p:cNvSpPr/>
                <p:nvPr/>
              </p:nvSpPr>
              <p:spPr>
                <a:xfrm>
                  <a:off x="3925455" y="1191491"/>
                  <a:ext cx="969818" cy="9698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800" b="1">
                      <a:effectLst>
                        <a:outerShdw blurRad="38100" dist="38100" dir="2700000" algn="tl">
                          <a:srgbClr val="000000">
                            <a:alpha val="43137"/>
                          </a:srgbClr>
                        </a:outerShdw>
                      </a:effectLst>
                    </a:rPr>
                    <a:t>04</a:t>
                  </a:r>
                </a:p>
              </p:txBody>
            </p:sp>
            <p:sp>
              <p:nvSpPr>
                <p:cNvPr id="31" name="Isosceles Triangle 30"/>
                <p:cNvSpPr/>
                <p:nvPr/>
              </p:nvSpPr>
              <p:spPr>
                <a:xfrm rot="5400000">
                  <a:off x="4803124" y="1537059"/>
                  <a:ext cx="323272" cy="27868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2" name="Group 11"/>
            <p:cNvGrpSpPr/>
            <p:nvPr/>
          </p:nvGrpSpPr>
          <p:grpSpPr>
            <a:xfrm>
              <a:off x="1516092" y="674287"/>
              <a:ext cx="4095437" cy="750446"/>
              <a:chOff x="4481982" y="1030981"/>
              <a:chExt cx="4146223" cy="807598"/>
            </a:xfrm>
          </p:grpSpPr>
          <p:sp>
            <p:nvSpPr>
              <p:cNvPr id="26" name="TextBox 25"/>
              <p:cNvSpPr txBox="1"/>
              <p:nvPr/>
            </p:nvSpPr>
            <p:spPr>
              <a:xfrm>
                <a:off x="4481982" y="1030981"/>
                <a:ext cx="2937088" cy="496824"/>
              </a:xfrm>
              <a:prstGeom prst="rect">
                <a:avLst/>
              </a:prstGeom>
              <a:noFill/>
            </p:spPr>
            <p:txBody>
              <a:bodyPr wrap="square" l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t>Tokenization:</a:t>
                </a:r>
              </a:p>
            </p:txBody>
          </p:sp>
          <p:sp>
            <p:nvSpPr>
              <p:cNvPr id="27" name="TextBox 26"/>
              <p:cNvSpPr txBox="1"/>
              <p:nvPr/>
            </p:nvSpPr>
            <p:spPr>
              <a:xfrm>
                <a:off x="4481982" y="1441120"/>
                <a:ext cx="4146223" cy="397459"/>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Conversion of an asset into a digital token.</a:t>
                </a:r>
              </a:p>
            </p:txBody>
          </p:sp>
        </p:grpSp>
        <p:grpSp>
          <p:nvGrpSpPr>
            <p:cNvPr id="13" name="Group 12"/>
            <p:cNvGrpSpPr/>
            <p:nvPr/>
          </p:nvGrpSpPr>
          <p:grpSpPr>
            <a:xfrm>
              <a:off x="1516091" y="1912938"/>
              <a:ext cx="4095438" cy="1027444"/>
              <a:chOff x="4481981" y="1030982"/>
              <a:chExt cx="4146224" cy="1105692"/>
            </a:xfrm>
          </p:grpSpPr>
          <p:sp>
            <p:nvSpPr>
              <p:cNvPr id="24" name="TextBox 29"/>
              <p:cNvSpPr txBox="1"/>
              <p:nvPr/>
            </p:nvSpPr>
            <p:spPr>
              <a:xfrm>
                <a:off x="4481981" y="1030982"/>
                <a:ext cx="3650962" cy="496824"/>
              </a:xfrm>
              <a:prstGeom prst="rect">
                <a:avLst/>
              </a:prstGeom>
              <a:noFill/>
            </p:spPr>
            <p:txBody>
              <a:bodyPr wrap="square" l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t>Real Estate Tokenization:</a:t>
                </a:r>
              </a:p>
            </p:txBody>
          </p:sp>
          <p:sp>
            <p:nvSpPr>
              <p:cNvPr id="25" name="TextBox 30"/>
              <p:cNvSpPr txBox="1"/>
              <p:nvPr/>
            </p:nvSpPr>
            <p:spPr>
              <a:xfrm>
                <a:off x="4481982" y="1441120"/>
                <a:ext cx="4146223" cy="695554"/>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dirty="0"/>
                  <a:t>Process of dividing a property into smaller fractional ownership units</a:t>
                </a:r>
              </a:p>
            </p:txBody>
          </p:sp>
        </p:grpSp>
        <p:grpSp>
          <p:nvGrpSpPr>
            <p:cNvPr id="14" name="Group 13"/>
            <p:cNvGrpSpPr/>
            <p:nvPr/>
          </p:nvGrpSpPr>
          <p:grpSpPr>
            <a:xfrm>
              <a:off x="1516091" y="3151588"/>
              <a:ext cx="4095438" cy="1027445"/>
              <a:chOff x="4481981" y="1030982"/>
              <a:chExt cx="4146224" cy="1105692"/>
            </a:xfrm>
          </p:grpSpPr>
          <p:sp>
            <p:nvSpPr>
              <p:cNvPr id="22" name="TextBox 40"/>
              <p:cNvSpPr txBox="1"/>
              <p:nvPr/>
            </p:nvSpPr>
            <p:spPr>
              <a:xfrm>
                <a:off x="4481981" y="1030982"/>
                <a:ext cx="4062401" cy="496824"/>
              </a:xfrm>
              <a:prstGeom prst="rect">
                <a:avLst/>
              </a:prstGeom>
              <a:noFill/>
            </p:spPr>
            <p:txBody>
              <a:bodyPr wrap="square" l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t>Representation on </a:t>
                </a:r>
                <a:r>
                  <a:rPr lang="en-US" sz="2400" b="1" dirty="0" err="1"/>
                  <a:t>Blockchain</a:t>
                </a:r>
                <a:r>
                  <a:rPr lang="en-US" sz="2400" b="1" dirty="0"/>
                  <a:t>:</a:t>
                </a:r>
              </a:p>
            </p:txBody>
          </p:sp>
          <p:sp>
            <p:nvSpPr>
              <p:cNvPr id="23" name="TextBox 41"/>
              <p:cNvSpPr txBox="1"/>
              <p:nvPr/>
            </p:nvSpPr>
            <p:spPr>
              <a:xfrm>
                <a:off x="4481982" y="1441120"/>
                <a:ext cx="4146223" cy="695554"/>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Digital tokens on a </a:t>
                </a:r>
                <a:r>
                  <a:rPr lang="en-US" dirty="0" err="1"/>
                  <a:t>blockchain</a:t>
                </a:r>
                <a:r>
                  <a:rPr lang="en-US" dirty="0"/>
                  <a:t> represent ownership units.</a:t>
                </a:r>
              </a:p>
            </p:txBody>
          </p:sp>
        </p:grpSp>
        <p:grpSp>
          <p:nvGrpSpPr>
            <p:cNvPr id="15" name="Group 14"/>
            <p:cNvGrpSpPr/>
            <p:nvPr/>
          </p:nvGrpSpPr>
          <p:grpSpPr>
            <a:xfrm>
              <a:off x="1516092" y="4390237"/>
              <a:ext cx="4192642" cy="1027445"/>
              <a:chOff x="4481982" y="1030982"/>
              <a:chExt cx="4244633" cy="1105692"/>
            </a:xfrm>
          </p:grpSpPr>
          <p:sp>
            <p:nvSpPr>
              <p:cNvPr id="20" name="TextBox 43"/>
              <p:cNvSpPr txBox="1"/>
              <p:nvPr/>
            </p:nvSpPr>
            <p:spPr>
              <a:xfrm>
                <a:off x="4481982" y="1030982"/>
                <a:ext cx="4244633" cy="496824"/>
              </a:xfrm>
              <a:prstGeom prst="rect">
                <a:avLst/>
              </a:prstGeom>
              <a:noFill/>
            </p:spPr>
            <p:txBody>
              <a:bodyPr wrap="square" l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t>Investment Accessibility:</a:t>
                </a:r>
              </a:p>
            </p:txBody>
          </p:sp>
          <p:sp>
            <p:nvSpPr>
              <p:cNvPr id="21" name="TextBox 44"/>
              <p:cNvSpPr txBox="1"/>
              <p:nvPr/>
            </p:nvSpPr>
            <p:spPr>
              <a:xfrm>
                <a:off x="4481982" y="1441120"/>
                <a:ext cx="4146223" cy="695554"/>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Enables investment in real estate with smaller capital.</a:t>
                </a:r>
              </a:p>
            </p:txBody>
          </p:sp>
        </p:grpSp>
        <p:pic>
          <p:nvPicPr>
            <p:cNvPr id="16" name="Graphic 50" descr="Bar chart"/>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8734" y="833731"/>
              <a:ext cx="903200" cy="903200"/>
            </a:xfrm>
            <a:prstGeom prst="rect">
              <a:avLst/>
            </a:prstGeom>
          </p:spPr>
        </p:pic>
        <p:pic>
          <p:nvPicPr>
            <p:cNvPr id="17" name="Graphic 52" descr="Bullseye"/>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08734" y="2063725"/>
              <a:ext cx="903200" cy="903200"/>
            </a:xfrm>
            <a:prstGeom prst="rect">
              <a:avLst/>
            </a:prstGeom>
          </p:spPr>
        </p:pic>
        <p:pic>
          <p:nvPicPr>
            <p:cNvPr id="18" name="Graphic 54" descr="Head with Gears"/>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08734" y="3293719"/>
              <a:ext cx="903200" cy="903200"/>
            </a:xfrm>
            <a:prstGeom prst="rect">
              <a:avLst/>
            </a:prstGeom>
          </p:spPr>
        </p:pic>
        <p:pic>
          <p:nvPicPr>
            <p:cNvPr id="19" name="Graphic 56" descr="Lightbulb"/>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08734" y="4523714"/>
              <a:ext cx="903200" cy="903200"/>
            </a:xfrm>
            <a:prstGeom prst="rect">
              <a:avLst/>
            </a:prstGeom>
          </p:spPr>
        </p:pic>
        <p:sp>
          <p:nvSpPr>
            <p:cNvPr id="44" name="Rectangle 43"/>
            <p:cNvSpPr/>
            <p:nvPr/>
          </p:nvSpPr>
          <p:spPr>
            <a:xfrm>
              <a:off x="333172" y="5757680"/>
              <a:ext cx="6308927" cy="9011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5" name="Group 44"/>
            <p:cNvGrpSpPr/>
            <p:nvPr/>
          </p:nvGrpSpPr>
          <p:grpSpPr>
            <a:xfrm>
              <a:off x="222336" y="5660481"/>
              <a:ext cx="6322398" cy="901186"/>
              <a:chOff x="3925455" y="1191491"/>
              <a:chExt cx="6400799" cy="969818"/>
            </a:xfrm>
          </p:grpSpPr>
          <p:sp>
            <p:nvSpPr>
              <p:cNvPr id="46" name="Rectangle 45"/>
              <p:cNvSpPr/>
              <p:nvPr/>
            </p:nvSpPr>
            <p:spPr>
              <a:xfrm>
                <a:off x="4895271" y="1191491"/>
                <a:ext cx="5430983" cy="96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7" name="Group 46"/>
              <p:cNvGrpSpPr/>
              <p:nvPr/>
            </p:nvGrpSpPr>
            <p:grpSpPr>
              <a:xfrm>
                <a:off x="3925455" y="1191491"/>
                <a:ext cx="1178646" cy="969818"/>
                <a:chOff x="3925455" y="1191491"/>
                <a:chExt cx="1178646" cy="969818"/>
              </a:xfrm>
            </p:grpSpPr>
            <p:sp>
              <p:nvSpPr>
                <p:cNvPr id="48" name="Rectangle 47"/>
                <p:cNvSpPr/>
                <p:nvPr/>
              </p:nvSpPr>
              <p:spPr>
                <a:xfrm>
                  <a:off x="3925455" y="1191491"/>
                  <a:ext cx="969818" cy="9698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800" b="1" dirty="0">
                      <a:effectLst>
                        <a:outerShdw blurRad="38100" dist="38100" dir="2700000" algn="tl">
                          <a:srgbClr val="000000">
                            <a:alpha val="43137"/>
                          </a:srgbClr>
                        </a:outerShdw>
                      </a:effectLst>
                    </a:rPr>
                    <a:t>04</a:t>
                  </a:r>
                </a:p>
              </p:txBody>
            </p:sp>
            <p:sp>
              <p:nvSpPr>
                <p:cNvPr id="49" name="Isosceles Triangle 48"/>
                <p:cNvSpPr/>
                <p:nvPr/>
              </p:nvSpPr>
              <p:spPr>
                <a:xfrm rot="5400000">
                  <a:off x="4803124" y="1537059"/>
                  <a:ext cx="323272" cy="278683"/>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50" name="Group 49"/>
            <p:cNvGrpSpPr/>
            <p:nvPr/>
          </p:nvGrpSpPr>
          <p:grpSpPr>
            <a:xfrm>
              <a:off x="1516091" y="5576318"/>
              <a:ext cx="4095438" cy="750446"/>
              <a:chOff x="4481981" y="1030982"/>
              <a:chExt cx="4146224" cy="807598"/>
            </a:xfrm>
          </p:grpSpPr>
          <p:sp>
            <p:nvSpPr>
              <p:cNvPr id="51" name="TextBox 43"/>
              <p:cNvSpPr txBox="1"/>
              <p:nvPr/>
            </p:nvSpPr>
            <p:spPr>
              <a:xfrm>
                <a:off x="4481981" y="1030982"/>
                <a:ext cx="3904652" cy="496824"/>
              </a:xfrm>
              <a:prstGeom prst="rect">
                <a:avLst/>
              </a:prstGeom>
              <a:noFill/>
            </p:spPr>
            <p:txBody>
              <a:bodyPr wrap="square" l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t>Buy and Sell Opportunities:</a:t>
                </a:r>
              </a:p>
            </p:txBody>
          </p:sp>
          <p:sp>
            <p:nvSpPr>
              <p:cNvPr id="52" name="TextBox 44"/>
              <p:cNvSpPr txBox="1"/>
              <p:nvPr/>
            </p:nvSpPr>
            <p:spPr>
              <a:xfrm>
                <a:off x="4481982" y="1441121"/>
                <a:ext cx="4146223" cy="397459"/>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Tokens can be bought and sold by investors</a:t>
                </a:r>
                <a:r>
                  <a:rPr lang="en-US" sz="1200" dirty="0"/>
                  <a:t>.</a:t>
                </a:r>
              </a:p>
            </p:txBody>
          </p:sp>
        </p:grpSp>
        <p:pic>
          <p:nvPicPr>
            <p:cNvPr id="53" name="Graphic 56" descr="Lightbulb"/>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08734" y="5709795"/>
              <a:ext cx="903200" cy="903200"/>
            </a:xfrm>
            <a:prstGeom prst="rect">
              <a:avLst/>
            </a:prstGeom>
          </p:spPr>
        </p:pic>
      </p:grpSp>
      <p:sp>
        <p:nvSpPr>
          <p:cNvPr id="54" name="TextBox 53"/>
          <p:cNvSpPr txBox="1"/>
          <p:nvPr/>
        </p:nvSpPr>
        <p:spPr>
          <a:xfrm>
            <a:off x="48767" y="10193"/>
            <a:ext cx="11319933" cy="461665"/>
          </a:xfrm>
          <a:prstGeom prst="rect">
            <a:avLst/>
          </a:prstGeom>
          <a:solidFill>
            <a:srgbClr val="7030A0"/>
          </a:solidFill>
        </p:spPr>
        <p:txBody>
          <a:bodyPr wrap="square" rtlCol="0">
            <a:spAutoFit/>
          </a:bodyPr>
          <a:lstStyle/>
          <a:p>
            <a:pPr algn="ctr"/>
            <a:r>
              <a:rPr lang="en-US" sz="2400" b="1" dirty="0">
                <a:solidFill>
                  <a:schemeClr val="bg1"/>
                </a:solidFill>
                <a:latin typeface="Arial Black" panose="020B0A04020102020204" pitchFamily="34" charset="0"/>
              </a:rPr>
              <a:t>TOKENIZATION IN AFFORDABLE HOUSING</a:t>
            </a:r>
          </a:p>
        </p:txBody>
      </p:sp>
    </p:spTree>
    <p:extLst>
      <p:ext uri="{BB962C8B-B14F-4D97-AF65-F5344CB8AC3E}">
        <p14:creationId xmlns:p14="http://schemas.microsoft.com/office/powerpoint/2010/main" val="35670168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29">
            <a:extLst>
              <a:ext uri="{FF2B5EF4-FFF2-40B4-BE49-F238E27FC236}">
                <a16:creationId xmlns:a16="http://schemas.microsoft.com/office/drawing/2014/main" id="{B0E45694-A54F-2E78-89EF-B90E6D769792}"/>
              </a:ext>
            </a:extLst>
          </p:cNvPr>
          <p:cNvSpPr/>
          <p:nvPr/>
        </p:nvSpPr>
        <p:spPr>
          <a:xfrm>
            <a:off x="838200" y="1402680"/>
            <a:ext cx="3175068" cy="1938797"/>
          </a:xfrm>
          <a:custGeom>
            <a:avLst/>
            <a:gdLst>
              <a:gd name="connsiteX0" fmla="*/ 0 w 3175068"/>
              <a:gd name="connsiteY0" fmla="*/ 0 h 1938797"/>
              <a:gd name="connsiteX1" fmla="*/ 3175068 w 3175068"/>
              <a:gd name="connsiteY1" fmla="*/ 0 h 1938797"/>
              <a:gd name="connsiteX2" fmla="*/ 3175068 w 3175068"/>
              <a:gd name="connsiteY2" fmla="*/ 1679897 h 1938797"/>
              <a:gd name="connsiteX3" fmla="*/ 2916168 w 3175068"/>
              <a:gd name="connsiteY3" fmla="*/ 1938797 h 1938797"/>
              <a:gd name="connsiteX4" fmla="*/ 258900 w 3175068"/>
              <a:gd name="connsiteY4" fmla="*/ 1938797 h 1938797"/>
              <a:gd name="connsiteX5" fmla="*/ 0 w 3175068"/>
              <a:gd name="connsiteY5" fmla="*/ 1679897 h 193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5068" h="1938797">
                <a:moveTo>
                  <a:pt x="0" y="0"/>
                </a:moveTo>
                <a:lnTo>
                  <a:pt x="3175068" y="0"/>
                </a:lnTo>
                <a:lnTo>
                  <a:pt x="3175068" y="1679897"/>
                </a:lnTo>
                <a:cubicBezTo>
                  <a:pt x="3175068" y="1822884"/>
                  <a:pt x="3059155" y="1938797"/>
                  <a:pt x="2916168" y="1938797"/>
                </a:cubicBezTo>
                <a:lnTo>
                  <a:pt x="258900" y="1938797"/>
                </a:lnTo>
                <a:cubicBezTo>
                  <a:pt x="115913" y="1938797"/>
                  <a:pt x="0" y="1822884"/>
                  <a:pt x="0" y="1679897"/>
                </a:cubicBezTo>
                <a:close/>
              </a:path>
            </a:pathLst>
          </a:custGeom>
          <a:solidFill>
            <a:schemeClr val="bg1"/>
          </a:solidFill>
          <a:ln>
            <a:noFill/>
          </a:ln>
          <a:effectLst>
            <a:outerShdw blurRad="228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sz="1400" b="1" noProof="1">
                <a:solidFill>
                  <a:schemeClr val="tx1">
                    <a:lumMod val="65000"/>
                    <a:lumOff val="35000"/>
                  </a:schemeClr>
                </a:solidFill>
              </a:rPr>
              <a:t>Enables a broader range of individuals to participate in real estate investments</a:t>
            </a:r>
          </a:p>
          <a:p>
            <a:pPr marL="285750" indent="-285750">
              <a:buFont typeface="Arial" panose="020B0604020202020204" pitchFamily="34" charset="0"/>
              <a:buChar char="•"/>
            </a:pPr>
            <a:r>
              <a:rPr lang="en-US" sz="1400" b="1" noProof="1">
                <a:solidFill>
                  <a:schemeClr val="tx1">
                    <a:lumMod val="65000"/>
                    <a:lumOff val="35000"/>
                  </a:schemeClr>
                </a:solidFill>
              </a:rPr>
              <a:t>This increased participation can lead to more diverse sources of funding for affordable housing projects.</a:t>
            </a:r>
          </a:p>
        </p:txBody>
      </p:sp>
      <p:sp>
        <p:nvSpPr>
          <p:cNvPr id="5" name="Freeform: Shape 30">
            <a:extLst>
              <a:ext uri="{FF2B5EF4-FFF2-40B4-BE49-F238E27FC236}">
                <a16:creationId xmlns:a16="http://schemas.microsoft.com/office/drawing/2014/main" id="{ACCF1374-3285-A2B0-0FCF-F46709A79F49}"/>
              </a:ext>
            </a:extLst>
          </p:cNvPr>
          <p:cNvSpPr/>
          <p:nvPr/>
        </p:nvSpPr>
        <p:spPr>
          <a:xfrm>
            <a:off x="4508466" y="1402680"/>
            <a:ext cx="3175068" cy="1938797"/>
          </a:xfrm>
          <a:custGeom>
            <a:avLst/>
            <a:gdLst>
              <a:gd name="connsiteX0" fmla="*/ 0 w 3175068"/>
              <a:gd name="connsiteY0" fmla="*/ 0 h 1938797"/>
              <a:gd name="connsiteX1" fmla="*/ 3175068 w 3175068"/>
              <a:gd name="connsiteY1" fmla="*/ 0 h 1938797"/>
              <a:gd name="connsiteX2" fmla="*/ 3175068 w 3175068"/>
              <a:gd name="connsiteY2" fmla="*/ 1679897 h 1938797"/>
              <a:gd name="connsiteX3" fmla="*/ 2916168 w 3175068"/>
              <a:gd name="connsiteY3" fmla="*/ 1938797 h 1938797"/>
              <a:gd name="connsiteX4" fmla="*/ 258900 w 3175068"/>
              <a:gd name="connsiteY4" fmla="*/ 1938797 h 1938797"/>
              <a:gd name="connsiteX5" fmla="*/ 0 w 3175068"/>
              <a:gd name="connsiteY5" fmla="*/ 1679897 h 193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5068" h="1938797">
                <a:moveTo>
                  <a:pt x="0" y="0"/>
                </a:moveTo>
                <a:lnTo>
                  <a:pt x="3175068" y="0"/>
                </a:lnTo>
                <a:lnTo>
                  <a:pt x="3175068" y="1679897"/>
                </a:lnTo>
                <a:cubicBezTo>
                  <a:pt x="3175068" y="1822884"/>
                  <a:pt x="3059155" y="1938797"/>
                  <a:pt x="2916168" y="1938797"/>
                </a:cubicBezTo>
                <a:lnTo>
                  <a:pt x="258900" y="1938797"/>
                </a:lnTo>
                <a:cubicBezTo>
                  <a:pt x="115913" y="1938797"/>
                  <a:pt x="0" y="1822884"/>
                  <a:pt x="0" y="1679897"/>
                </a:cubicBezTo>
                <a:close/>
              </a:path>
            </a:pathLst>
          </a:custGeom>
          <a:solidFill>
            <a:schemeClr val="bg1"/>
          </a:solidFill>
          <a:ln>
            <a:noFill/>
          </a:ln>
          <a:effectLst>
            <a:outerShdw blurRad="228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sz="1400" b="1" noProof="1">
                <a:solidFill>
                  <a:schemeClr val="tx1">
                    <a:lumMod val="65000"/>
                    <a:lumOff val="35000"/>
                  </a:schemeClr>
                </a:solidFill>
              </a:rPr>
              <a:t>Reduced transaction costs mean that more funds can be directed toward actual property development and improvement rather than being spent on intermediary fees</a:t>
            </a:r>
          </a:p>
        </p:txBody>
      </p:sp>
      <p:sp>
        <p:nvSpPr>
          <p:cNvPr id="6" name="Freeform: Shape 31">
            <a:extLst>
              <a:ext uri="{FF2B5EF4-FFF2-40B4-BE49-F238E27FC236}">
                <a16:creationId xmlns:a16="http://schemas.microsoft.com/office/drawing/2014/main" id="{70CEE8D0-B15F-9D67-B4EC-31186A296393}"/>
              </a:ext>
            </a:extLst>
          </p:cNvPr>
          <p:cNvSpPr/>
          <p:nvPr/>
        </p:nvSpPr>
        <p:spPr>
          <a:xfrm>
            <a:off x="8178732" y="1419614"/>
            <a:ext cx="3175068" cy="1938797"/>
          </a:xfrm>
          <a:custGeom>
            <a:avLst/>
            <a:gdLst>
              <a:gd name="connsiteX0" fmla="*/ 0 w 3175068"/>
              <a:gd name="connsiteY0" fmla="*/ 0 h 1938797"/>
              <a:gd name="connsiteX1" fmla="*/ 3175068 w 3175068"/>
              <a:gd name="connsiteY1" fmla="*/ 0 h 1938797"/>
              <a:gd name="connsiteX2" fmla="*/ 3175068 w 3175068"/>
              <a:gd name="connsiteY2" fmla="*/ 1679897 h 1938797"/>
              <a:gd name="connsiteX3" fmla="*/ 2916168 w 3175068"/>
              <a:gd name="connsiteY3" fmla="*/ 1938797 h 1938797"/>
              <a:gd name="connsiteX4" fmla="*/ 258900 w 3175068"/>
              <a:gd name="connsiteY4" fmla="*/ 1938797 h 1938797"/>
              <a:gd name="connsiteX5" fmla="*/ 0 w 3175068"/>
              <a:gd name="connsiteY5" fmla="*/ 1679897 h 193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5068" h="1938797">
                <a:moveTo>
                  <a:pt x="0" y="0"/>
                </a:moveTo>
                <a:lnTo>
                  <a:pt x="3175068" y="0"/>
                </a:lnTo>
                <a:lnTo>
                  <a:pt x="3175068" y="1679897"/>
                </a:lnTo>
                <a:cubicBezTo>
                  <a:pt x="3175068" y="1822884"/>
                  <a:pt x="3059155" y="1938797"/>
                  <a:pt x="2916168" y="1938797"/>
                </a:cubicBezTo>
                <a:lnTo>
                  <a:pt x="258900" y="1938797"/>
                </a:lnTo>
                <a:cubicBezTo>
                  <a:pt x="115913" y="1938797"/>
                  <a:pt x="0" y="1822884"/>
                  <a:pt x="0" y="1679897"/>
                </a:cubicBezTo>
                <a:close/>
              </a:path>
            </a:pathLst>
          </a:custGeom>
          <a:solidFill>
            <a:schemeClr val="bg1"/>
          </a:solidFill>
          <a:ln>
            <a:noFill/>
          </a:ln>
          <a:effectLst>
            <a:outerShdw blurRad="228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sz="1300" noProof="1">
                <a:solidFill>
                  <a:schemeClr val="tx1">
                    <a:lumMod val="65000"/>
                    <a:lumOff val="35000"/>
                  </a:schemeClr>
                </a:solidFill>
              </a:rPr>
              <a:t>With a more efficient and accessible investment environment, capital can be deployed more quickly and effectively.</a:t>
            </a:r>
          </a:p>
          <a:p>
            <a:pPr marL="285750" indent="-285750">
              <a:buFont typeface="Arial" panose="020B0604020202020204" pitchFamily="34" charset="0"/>
              <a:buChar char="•"/>
            </a:pPr>
            <a:r>
              <a:rPr lang="en-US" sz="1300" b="1" noProof="1">
                <a:solidFill>
                  <a:schemeClr val="tx1">
                    <a:lumMod val="65000"/>
                    <a:lumOff val="35000"/>
                  </a:schemeClr>
                </a:solidFill>
              </a:rPr>
              <a:t>This agility in capital deployment can contribute to a multiplier effect by accelerating the development and completion of affordable housing projects.</a:t>
            </a:r>
          </a:p>
        </p:txBody>
      </p:sp>
      <p:sp>
        <p:nvSpPr>
          <p:cNvPr id="7" name="Freeform: Shape 32">
            <a:extLst>
              <a:ext uri="{FF2B5EF4-FFF2-40B4-BE49-F238E27FC236}">
                <a16:creationId xmlns:a16="http://schemas.microsoft.com/office/drawing/2014/main" id="{CD2B61B5-BD80-6FED-98FF-EC902BB7C36A}"/>
              </a:ext>
            </a:extLst>
          </p:cNvPr>
          <p:cNvSpPr/>
          <p:nvPr/>
        </p:nvSpPr>
        <p:spPr>
          <a:xfrm>
            <a:off x="838200" y="1129606"/>
            <a:ext cx="3175068" cy="593547"/>
          </a:xfrm>
          <a:custGeom>
            <a:avLst/>
            <a:gdLst>
              <a:gd name="connsiteX0" fmla="*/ 258900 w 3175068"/>
              <a:gd name="connsiteY0" fmla="*/ 0 h 593547"/>
              <a:gd name="connsiteX1" fmla="*/ 2916168 w 3175068"/>
              <a:gd name="connsiteY1" fmla="*/ 0 h 593547"/>
              <a:gd name="connsiteX2" fmla="*/ 3175068 w 3175068"/>
              <a:gd name="connsiteY2" fmla="*/ 258900 h 593547"/>
              <a:gd name="connsiteX3" fmla="*/ 3175068 w 3175068"/>
              <a:gd name="connsiteY3" fmla="*/ 593547 h 593547"/>
              <a:gd name="connsiteX4" fmla="*/ 0 w 3175068"/>
              <a:gd name="connsiteY4" fmla="*/ 593547 h 593547"/>
              <a:gd name="connsiteX5" fmla="*/ 0 w 3175068"/>
              <a:gd name="connsiteY5" fmla="*/ 258900 h 593547"/>
              <a:gd name="connsiteX6" fmla="*/ 258900 w 3175068"/>
              <a:gd name="connsiteY6" fmla="*/ 0 h 5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068" h="593547">
                <a:moveTo>
                  <a:pt x="258900" y="0"/>
                </a:moveTo>
                <a:lnTo>
                  <a:pt x="2916168" y="0"/>
                </a:lnTo>
                <a:cubicBezTo>
                  <a:pt x="3059155" y="0"/>
                  <a:pt x="3175068" y="115913"/>
                  <a:pt x="3175068" y="258900"/>
                </a:cubicBezTo>
                <a:lnTo>
                  <a:pt x="3175068" y="593547"/>
                </a:lnTo>
                <a:lnTo>
                  <a:pt x="0" y="593547"/>
                </a:lnTo>
                <a:lnTo>
                  <a:pt x="0" y="258900"/>
                </a:lnTo>
                <a:cubicBezTo>
                  <a:pt x="0" y="115913"/>
                  <a:pt x="115913" y="0"/>
                  <a:pt x="2589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Ins="18288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2400" b="1" dirty="0"/>
              <a:t>Fractional Ownership:</a:t>
            </a:r>
          </a:p>
        </p:txBody>
      </p:sp>
      <p:sp>
        <p:nvSpPr>
          <p:cNvPr id="8" name="Freeform: Shape 33">
            <a:extLst>
              <a:ext uri="{FF2B5EF4-FFF2-40B4-BE49-F238E27FC236}">
                <a16:creationId xmlns:a16="http://schemas.microsoft.com/office/drawing/2014/main" id="{2756BAB1-7CC0-4B11-2350-F43BF8141681}"/>
              </a:ext>
            </a:extLst>
          </p:cNvPr>
          <p:cNvSpPr/>
          <p:nvPr/>
        </p:nvSpPr>
        <p:spPr>
          <a:xfrm>
            <a:off x="4508466" y="1129606"/>
            <a:ext cx="3175068" cy="593547"/>
          </a:xfrm>
          <a:custGeom>
            <a:avLst/>
            <a:gdLst>
              <a:gd name="connsiteX0" fmla="*/ 258900 w 3175068"/>
              <a:gd name="connsiteY0" fmla="*/ 0 h 593547"/>
              <a:gd name="connsiteX1" fmla="*/ 2916168 w 3175068"/>
              <a:gd name="connsiteY1" fmla="*/ 0 h 593547"/>
              <a:gd name="connsiteX2" fmla="*/ 3175068 w 3175068"/>
              <a:gd name="connsiteY2" fmla="*/ 258900 h 593547"/>
              <a:gd name="connsiteX3" fmla="*/ 3175068 w 3175068"/>
              <a:gd name="connsiteY3" fmla="*/ 593547 h 593547"/>
              <a:gd name="connsiteX4" fmla="*/ 0 w 3175068"/>
              <a:gd name="connsiteY4" fmla="*/ 593547 h 593547"/>
              <a:gd name="connsiteX5" fmla="*/ 0 w 3175068"/>
              <a:gd name="connsiteY5" fmla="*/ 258900 h 593547"/>
              <a:gd name="connsiteX6" fmla="*/ 258900 w 3175068"/>
              <a:gd name="connsiteY6" fmla="*/ 0 h 5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068" h="593547">
                <a:moveTo>
                  <a:pt x="258900" y="0"/>
                </a:moveTo>
                <a:lnTo>
                  <a:pt x="2916168" y="0"/>
                </a:lnTo>
                <a:cubicBezTo>
                  <a:pt x="3059155" y="0"/>
                  <a:pt x="3175068" y="115913"/>
                  <a:pt x="3175068" y="258900"/>
                </a:cubicBezTo>
                <a:lnTo>
                  <a:pt x="3175068" y="593547"/>
                </a:lnTo>
                <a:lnTo>
                  <a:pt x="0" y="593547"/>
                </a:lnTo>
                <a:lnTo>
                  <a:pt x="0" y="258900"/>
                </a:lnTo>
                <a:cubicBezTo>
                  <a:pt x="0" y="115913"/>
                  <a:pt x="115913" y="0"/>
                  <a:pt x="2589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18288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200" b="1" dirty="0">
                <a:solidFill>
                  <a:schemeClr val="tx1">
                    <a:lumMod val="85000"/>
                    <a:lumOff val="15000"/>
                  </a:schemeClr>
                </a:solidFill>
              </a:rPr>
              <a:t>Lower Transaction Costs:</a:t>
            </a:r>
          </a:p>
        </p:txBody>
      </p:sp>
      <p:sp>
        <p:nvSpPr>
          <p:cNvPr id="9" name="Freeform: Shape 34">
            <a:extLst>
              <a:ext uri="{FF2B5EF4-FFF2-40B4-BE49-F238E27FC236}">
                <a16:creationId xmlns:a16="http://schemas.microsoft.com/office/drawing/2014/main" id="{D678AA7C-3B58-9474-0D0D-7F757329522B}"/>
              </a:ext>
            </a:extLst>
          </p:cNvPr>
          <p:cNvSpPr/>
          <p:nvPr/>
        </p:nvSpPr>
        <p:spPr>
          <a:xfrm>
            <a:off x="8178732" y="1129606"/>
            <a:ext cx="3175068" cy="593547"/>
          </a:xfrm>
          <a:custGeom>
            <a:avLst/>
            <a:gdLst>
              <a:gd name="connsiteX0" fmla="*/ 258900 w 3175068"/>
              <a:gd name="connsiteY0" fmla="*/ 0 h 593547"/>
              <a:gd name="connsiteX1" fmla="*/ 2916168 w 3175068"/>
              <a:gd name="connsiteY1" fmla="*/ 0 h 593547"/>
              <a:gd name="connsiteX2" fmla="*/ 3175068 w 3175068"/>
              <a:gd name="connsiteY2" fmla="*/ 258900 h 593547"/>
              <a:gd name="connsiteX3" fmla="*/ 3175068 w 3175068"/>
              <a:gd name="connsiteY3" fmla="*/ 593547 h 593547"/>
              <a:gd name="connsiteX4" fmla="*/ 0 w 3175068"/>
              <a:gd name="connsiteY4" fmla="*/ 593547 h 593547"/>
              <a:gd name="connsiteX5" fmla="*/ 0 w 3175068"/>
              <a:gd name="connsiteY5" fmla="*/ 258900 h 593547"/>
              <a:gd name="connsiteX6" fmla="*/ 258900 w 3175068"/>
              <a:gd name="connsiteY6" fmla="*/ 0 h 5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068" h="593547">
                <a:moveTo>
                  <a:pt x="258900" y="0"/>
                </a:moveTo>
                <a:lnTo>
                  <a:pt x="2916168" y="0"/>
                </a:lnTo>
                <a:cubicBezTo>
                  <a:pt x="3059155" y="0"/>
                  <a:pt x="3175068" y="115913"/>
                  <a:pt x="3175068" y="258900"/>
                </a:cubicBezTo>
                <a:lnTo>
                  <a:pt x="3175068" y="593547"/>
                </a:lnTo>
                <a:lnTo>
                  <a:pt x="0" y="593547"/>
                </a:lnTo>
                <a:lnTo>
                  <a:pt x="0" y="258900"/>
                </a:lnTo>
                <a:cubicBezTo>
                  <a:pt x="0" y="115913"/>
                  <a:pt x="115913" y="0"/>
                  <a:pt x="2589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18288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tx1">
                    <a:lumMod val="85000"/>
                    <a:lumOff val="15000"/>
                  </a:schemeClr>
                </a:solidFill>
              </a:rPr>
              <a:t>Efficient Capital Deployment:</a:t>
            </a:r>
          </a:p>
        </p:txBody>
      </p:sp>
      <p:sp>
        <p:nvSpPr>
          <p:cNvPr id="10" name="Freeform: Shape 35">
            <a:extLst>
              <a:ext uri="{FF2B5EF4-FFF2-40B4-BE49-F238E27FC236}">
                <a16:creationId xmlns:a16="http://schemas.microsoft.com/office/drawing/2014/main" id="{2601E224-7164-430C-CD52-1226F38BC371}"/>
              </a:ext>
            </a:extLst>
          </p:cNvPr>
          <p:cNvSpPr/>
          <p:nvPr/>
        </p:nvSpPr>
        <p:spPr>
          <a:xfrm>
            <a:off x="838200" y="3984065"/>
            <a:ext cx="3175068" cy="1938797"/>
          </a:xfrm>
          <a:custGeom>
            <a:avLst/>
            <a:gdLst>
              <a:gd name="connsiteX0" fmla="*/ 0 w 3175068"/>
              <a:gd name="connsiteY0" fmla="*/ 0 h 1938797"/>
              <a:gd name="connsiteX1" fmla="*/ 3175068 w 3175068"/>
              <a:gd name="connsiteY1" fmla="*/ 0 h 1938797"/>
              <a:gd name="connsiteX2" fmla="*/ 3175068 w 3175068"/>
              <a:gd name="connsiteY2" fmla="*/ 1679897 h 1938797"/>
              <a:gd name="connsiteX3" fmla="*/ 2916168 w 3175068"/>
              <a:gd name="connsiteY3" fmla="*/ 1938797 h 1938797"/>
              <a:gd name="connsiteX4" fmla="*/ 258900 w 3175068"/>
              <a:gd name="connsiteY4" fmla="*/ 1938797 h 1938797"/>
              <a:gd name="connsiteX5" fmla="*/ 0 w 3175068"/>
              <a:gd name="connsiteY5" fmla="*/ 1679897 h 193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5068" h="1938797">
                <a:moveTo>
                  <a:pt x="0" y="0"/>
                </a:moveTo>
                <a:lnTo>
                  <a:pt x="3175068" y="0"/>
                </a:lnTo>
                <a:lnTo>
                  <a:pt x="3175068" y="1679897"/>
                </a:lnTo>
                <a:cubicBezTo>
                  <a:pt x="3175068" y="1822884"/>
                  <a:pt x="3059155" y="1938797"/>
                  <a:pt x="2916168" y="1938797"/>
                </a:cubicBezTo>
                <a:lnTo>
                  <a:pt x="258900" y="1938797"/>
                </a:lnTo>
                <a:cubicBezTo>
                  <a:pt x="115913" y="1938797"/>
                  <a:pt x="0" y="1822884"/>
                  <a:pt x="0" y="1679897"/>
                </a:cubicBezTo>
                <a:close/>
              </a:path>
            </a:pathLst>
          </a:custGeom>
          <a:solidFill>
            <a:schemeClr val="bg1"/>
          </a:solidFill>
          <a:ln>
            <a:noFill/>
          </a:ln>
          <a:effectLst>
            <a:outerShdw blurRad="228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sz="1400" b="1" noProof="1">
                <a:solidFill>
                  <a:schemeClr val="tx1">
                    <a:lumMod val="65000"/>
                    <a:lumOff val="35000"/>
                  </a:schemeClr>
                </a:solidFill>
              </a:rPr>
              <a:t>Liquidity allows for more frequent transactions in the real estate market.</a:t>
            </a:r>
          </a:p>
          <a:p>
            <a:pPr marL="285750" indent="-285750">
              <a:buFont typeface="Arial" panose="020B0604020202020204" pitchFamily="34" charset="0"/>
              <a:buChar char="•"/>
            </a:pPr>
            <a:r>
              <a:rPr lang="en-US" sz="1400" b="1" noProof="1">
                <a:solidFill>
                  <a:schemeClr val="tx1">
                    <a:lumMod val="65000"/>
                    <a:lumOff val="35000"/>
                  </a:schemeClr>
                </a:solidFill>
              </a:rPr>
              <a:t>The increased transaction volume can stimulate economic activities</a:t>
            </a:r>
          </a:p>
        </p:txBody>
      </p:sp>
      <p:sp>
        <p:nvSpPr>
          <p:cNvPr id="11" name="Freeform: Shape 36">
            <a:extLst>
              <a:ext uri="{FF2B5EF4-FFF2-40B4-BE49-F238E27FC236}">
                <a16:creationId xmlns:a16="http://schemas.microsoft.com/office/drawing/2014/main" id="{3EDD7C22-983F-4C76-1831-BE79D9CC501B}"/>
              </a:ext>
            </a:extLst>
          </p:cNvPr>
          <p:cNvSpPr/>
          <p:nvPr/>
        </p:nvSpPr>
        <p:spPr>
          <a:xfrm>
            <a:off x="4508466" y="3984065"/>
            <a:ext cx="3175068" cy="1938797"/>
          </a:xfrm>
          <a:custGeom>
            <a:avLst/>
            <a:gdLst>
              <a:gd name="connsiteX0" fmla="*/ 0 w 3175068"/>
              <a:gd name="connsiteY0" fmla="*/ 0 h 1938797"/>
              <a:gd name="connsiteX1" fmla="*/ 3175068 w 3175068"/>
              <a:gd name="connsiteY1" fmla="*/ 0 h 1938797"/>
              <a:gd name="connsiteX2" fmla="*/ 3175068 w 3175068"/>
              <a:gd name="connsiteY2" fmla="*/ 1679897 h 1938797"/>
              <a:gd name="connsiteX3" fmla="*/ 2916168 w 3175068"/>
              <a:gd name="connsiteY3" fmla="*/ 1938797 h 1938797"/>
              <a:gd name="connsiteX4" fmla="*/ 258900 w 3175068"/>
              <a:gd name="connsiteY4" fmla="*/ 1938797 h 1938797"/>
              <a:gd name="connsiteX5" fmla="*/ 0 w 3175068"/>
              <a:gd name="connsiteY5" fmla="*/ 1679897 h 193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5068" h="1938797">
                <a:moveTo>
                  <a:pt x="0" y="0"/>
                </a:moveTo>
                <a:lnTo>
                  <a:pt x="3175068" y="0"/>
                </a:lnTo>
                <a:lnTo>
                  <a:pt x="3175068" y="1679897"/>
                </a:lnTo>
                <a:cubicBezTo>
                  <a:pt x="3175068" y="1822884"/>
                  <a:pt x="3059155" y="1938797"/>
                  <a:pt x="2916168" y="1938797"/>
                </a:cubicBezTo>
                <a:lnTo>
                  <a:pt x="258900" y="1938797"/>
                </a:lnTo>
                <a:cubicBezTo>
                  <a:pt x="115913" y="1938797"/>
                  <a:pt x="0" y="1822884"/>
                  <a:pt x="0" y="1679897"/>
                </a:cubicBezTo>
                <a:close/>
              </a:path>
            </a:pathLst>
          </a:custGeom>
          <a:solidFill>
            <a:schemeClr val="bg1"/>
          </a:solidFill>
          <a:ln>
            <a:noFill/>
          </a:ln>
          <a:effectLst>
            <a:outerShdw blurRad="228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sz="1400" b="1" noProof="1">
                <a:solidFill>
                  <a:schemeClr val="tx1">
                    <a:lumMod val="65000"/>
                    <a:lumOff val="35000"/>
                  </a:schemeClr>
                </a:solidFill>
              </a:rPr>
              <a:t>The inflow of international capital through tokenization can have a multiplier effect on the funding available for affordable housing, fostering economic growth and development.</a:t>
            </a:r>
          </a:p>
        </p:txBody>
      </p:sp>
      <p:sp>
        <p:nvSpPr>
          <p:cNvPr id="12" name="Freeform: Shape 37">
            <a:extLst>
              <a:ext uri="{FF2B5EF4-FFF2-40B4-BE49-F238E27FC236}">
                <a16:creationId xmlns:a16="http://schemas.microsoft.com/office/drawing/2014/main" id="{47538648-42F1-5E64-59B7-2EF70853C947}"/>
              </a:ext>
            </a:extLst>
          </p:cNvPr>
          <p:cNvSpPr/>
          <p:nvPr/>
        </p:nvSpPr>
        <p:spPr>
          <a:xfrm>
            <a:off x="8178732" y="3984065"/>
            <a:ext cx="3175068" cy="1938797"/>
          </a:xfrm>
          <a:custGeom>
            <a:avLst/>
            <a:gdLst>
              <a:gd name="connsiteX0" fmla="*/ 0 w 3175068"/>
              <a:gd name="connsiteY0" fmla="*/ 0 h 1938797"/>
              <a:gd name="connsiteX1" fmla="*/ 3175068 w 3175068"/>
              <a:gd name="connsiteY1" fmla="*/ 0 h 1938797"/>
              <a:gd name="connsiteX2" fmla="*/ 3175068 w 3175068"/>
              <a:gd name="connsiteY2" fmla="*/ 1679897 h 1938797"/>
              <a:gd name="connsiteX3" fmla="*/ 2916168 w 3175068"/>
              <a:gd name="connsiteY3" fmla="*/ 1938797 h 1938797"/>
              <a:gd name="connsiteX4" fmla="*/ 258900 w 3175068"/>
              <a:gd name="connsiteY4" fmla="*/ 1938797 h 1938797"/>
              <a:gd name="connsiteX5" fmla="*/ 0 w 3175068"/>
              <a:gd name="connsiteY5" fmla="*/ 1679897 h 193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5068" h="1938797">
                <a:moveTo>
                  <a:pt x="0" y="0"/>
                </a:moveTo>
                <a:lnTo>
                  <a:pt x="3175068" y="0"/>
                </a:lnTo>
                <a:lnTo>
                  <a:pt x="3175068" y="1679897"/>
                </a:lnTo>
                <a:cubicBezTo>
                  <a:pt x="3175068" y="1822884"/>
                  <a:pt x="3059155" y="1938797"/>
                  <a:pt x="2916168" y="1938797"/>
                </a:cubicBezTo>
                <a:lnTo>
                  <a:pt x="258900" y="1938797"/>
                </a:lnTo>
                <a:cubicBezTo>
                  <a:pt x="115913" y="1938797"/>
                  <a:pt x="0" y="1822884"/>
                  <a:pt x="0" y="1679897"/>
                </a:cubicBezTo>
                <a:close/>
              </a:path>
            </a:pathLst>
          </a:custGeom>
          <a:solidFill>
            <a:schemeClr val="bg1"/>
          </a:solidFill>
          <a:ln>
            <a:noFill/>
          </a:ln>
          <a:effectLst>
            <a:outerShdw blurRad="228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sz="1200" b="1" noProof="1">
                <a:solidFill>
                  <a:schemeClr val="tx1">
                    <a:lumMod val="65000"/>
                    <a:lumOff val="35000"/>
                  </a:schemeClr>
                </a:solidFill>
              </a:rPr>
              <a:t>Increased transparency and fractional ownership can encourage community participation and engagement.</a:t>
            </a:r>
          </a:p>
          <a:p>
            <a:pPr marL="285750" indent="-285750">
              <a:buFont typeface="Arial" panose="020B0604020202020204" pitchFamily="34" charset="0"/>
              <a:buChar char="•"/>
            </a:pPr>
            <a:r>
              <a:rPr lang="en-US" sz="1200" b="1" noProof="1">
                <a:solidFill>
                  <a:schemeClr val="tx1">
                    <a:lumMod val="65000"/>
                    <a:lumOff val="35000"/>
                  </a:schemeClr>
                </a:solidFill>
              </a:rPr>
              <a:t>When communities are actively involved in the development process, the multiplier effect extends to social and economic benefits within the community.</a:t>
            </a:r>
          </a:p>
        </p:txBody>
      </p:sp>
      <p:sp>
        <p:nvSpPr>
          <p:cNvPr id="13" name="Freeform: Shape 38">
            <a:extLst>
              <a:ext uri="{FF2B5EF4-FFF2-40B4-BE49-F238E27FC236}">
                <a16:creationId xmlns:a16="http://schemas.microsoft.com/office/drawing/2014/main" id="{B41C5E29-4316-7A0A-8EFF-61BD68689C1D}"/>
              </a:ext>
            </a:extLst>
          </p:cNvPr>
          <p:cNvSpPr/>
          <p:nvPr/>
        </p:nvSpPr>
        <p:spPr>
          <a:xfrm>
            <a:off x="838200" y="3710991"/>
            <a:ext cx="3175068" cy="593547"/>
          </a:xfrm>
          <a:custGeom>
            <a:avLst/>
            <a:gdLst>
              <a:gd name="connsiteX0" fmla="*/ 258900 w 3175068"/>
              <a:gd name="connsiteY0" fmla="*/ 0 h 593547"/>
              <a:gd name="connsiteX1" fmla="*/ 2916168 w 3175068"/>
              <a:gd name="connsiteY1" fmla="*/ 0 h 593547"/>
              <a:gd name="connsiteX2" fmla="*/ 3175068 w 3175068"/>
              <a:gd name="connsiteY2" fmla="*/ 258900 h 593547"/>
              <a:gd name="connsiteX3" fmla="*/ 3175068 w 3175068"/>
              <a:gd name="connsiteY3" fmla="*/ 593547 h 593547"/>
              <a:gd name="connsiteX4" fmla="*/ 0 w 3175068"/>
              <a:gd name="connsiteY4" fmla="*/ 593547 h 593547"/>
              <a:gd name="connsiteX5" fmla="*/ 0 w 3175068"/>
              <a:gd name="connsiteY5" fmla="*/ 258900 h 593547"/>
              <a:gd name="connsiteX6" fmla="*/ 258900 w 3175068"/>
              <a:gd name="connsiteY6" fmla="*/ 0 h 5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068" h="593547">
                <a:moveTo>
                  <a:pt x="258900" y="0"/>
                </a:moveTo>
                <a:lnTo>
                  <a:pt x="2916168" y="0"/>
                </a:lnTo>
                <a:cubicBezTo>
                  <a:pt x="3059155" y="0"/>
                  <a:pt x="3175068" y="115913"/>
                  <a:pt x="3175068" y="258900"/>
                </a:cubicBezTo>
                <a:lnTo>
                  <a:pt x="3175068" y="593547"/>
                </a:lnTo>
                <a:lnTo>
                  <a:pt x="0" y="593547"/>
                </a:lnTo>
                <a:lnTo>
                  <a:pt x="0" y="258900"/>
                </a:lnTo>
                <a:cubicBezTo>
                  <a:pt x="0" y="115913"/>
                  <a:pt x="115913" y="0"/>
                  <a:pt x="2589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18288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2800" b="1" dirty="0">
                <a:solidFill>
                  <a:schemeClr val="tx1">
                    <a:lumMod val="85000"/>
                    <a:lumOff val="15000"/>
                  </a:schemeClr>
                </a:solidFill>
              </a:rPr>
              <a:t>Increased Liquidity:</a:t>
            </a:r>
          </a:p>
        </p:txBody>
      </p:sp>
      <p:sp>
        <p:nvSpPr>
          <p:cNvPr id="14" name="Freeform: Shape 39">
            <a:extLst>
              <a:ext uri="{FF2B5EF4-FFF2-40B4-BE49-F238E27FC236}">
                <a16:creationId xmlns:a16="http://schemas.microsoft.com/office/drawing/2014/main" id="{53CC00D4-FB88-321D-8765-7D6DDC5900AB}"/>
              </a:ext>
            </a:extLst>
          </p:cNvPr>
          <p:cNvSpPr/>
          <p:nvPr/>
        </p:nvSpPr>
        <p:spPr>
          <a:xfrm>
            <a:off x="4508466" y="3710991"/>
            <a:ext cx="3175068" cy="593547"/>
          </a:xfrm>
          <a:custGeom>
            <a:avLst/>
            <a:gdLst>
              <a:gd name="connsiteX0" fmla="*/ 258900 w 3175068"/>
              <a:gd name="connsiteY0" fmla="*/ 0 h 593547"/>
              <a:gd name="connsiteX1" fmla="*/ 2916168 w 3175068"/>
              <a:gd name="connsiteY1" fmla="*/ 0 h 593547"/>
              <a:gd name="connsiteX2" fmla="*/ 3175068 w 3175068"/>
              <a:gd name="connsiteY2" fmla="*/ 258900 h 593547"/>
              <a:gd name="connsiteX3" fmla="*/ 3175068 w 3175068"/>
              <a:gd name="connsiteY3" fmla="*/ 593547 h 593547"/>
              <a:gd name="connsiteX4" fmla="*/ 0 w 3175068"/>
              <a:gd name="connsiteY4" fmla="*/ 593547 h 593547"/>
              <a:gd name="connsiteX5" fmla="*/ 0 w 3175068"/>
              <a:gd name="connsiteY5" fmla="*/ 258900 h 593547"/>
              <a:gd name="connsiteX6" fmla="*/ 258900 w 3175068"/>
              <a:gd name="connsiteY6" fmla="*/ 0 h 5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068" h="593547">
                <a:moveTo>
                  <a:pt x="258900" y="0"/>
                </a:moveTo>
                <a:lnTo>
                  <a:pt x="2916168" y="0"/>
                </a:lnTo>
                <a:cubicBezTo>
                  <a:pt x="3059155" y="0"/>
                  <a:pt x="3175068" y="115913"/>
                  <a:pt x="3175068" y="258900"/>
                </a:cubicBezTo>
                <a:lnTo>
                  <a:pt x="3175068" y="593547"/>
                </a:lnTo>
                <a:lnTo>
                  <a:pt x="0" y="593547"/>
                </a:lnTo>
                <a:lnTo>
                  <a:pt x="0" y="258900"/>
                </a:lnTo>
                <a:cubicBezTo>
                  <a:pt x="0" y="115913"/>
                  <a:pt x="115913" y="0"/>
                  <a:pt x="2589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18288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2000" b="1" dirty="0"/>
              <a:t>Access to Global Investors:</a:t>
            </a:r>
          </a:p>
        </p:txBody>
      </p:sp>
      <p:sp>
        <p:nvSpPr>
          <p:cNvPr id="15" name="Freeform: Shape 40">
            <a:extLst>
              <a:ext uri="{FF2B5EF4-FFF2-40B4-BE49-F238E27FC236}">
                <a16:creationId xmlns:a16="http://schemas.microsoft.com/office/drawing/2014/main" id="{3A61FEC0-81C6-49B0-87F5-D2102BC4EF6C}"/>
              </a:ext>
            </a:extLst>
          </p:cNvPr>
          <p:cNvSpPr/>
          <p:nvPr/>
        </p:nvSpPr>
        <p:spPr>
          <a:xfrm>
            <a:off x="8178732" y="3710991"/>
            <a:ext cx="3175068" cy="593547"/>
          </a:xfrm>
          <a:custGeom>
            <a:avLst/>
            <a:gdLst>
              <a:gd name="connsiteX0" fmla="*/ 258900 w 3175068"/>
              <a:gd name="connsiteY0" fmla="*/ 0 h 593547"/>
              <a:gd name="connsiteX1" fmla="*/ 2916168 w 3175068"/>
              <a:gd name="connsiteY1" fmla="*/ 0 h 593547"/>
              <a:gd name="connsiteX2" fmla="*/ 3175068 w 3175068"/>
              <a:gd name="connsiteY2" fmla="*/ 258900 h 593547"/>
              <a:gd name="connsiteX3" fmla="*/ 3175068 w 3175068"/>
              <a:gd name="connsiteY3" fmla="*/ 593547 h 593547"/>
              <a:gd name="connsiteX4" fmla="*/ 0 w 3175068"/>
              <a:gd name="connsiteY4" fmla="*/ 593547 h 593547"/>
              <a:gd name="connsiteX5" fmla="*/ 0 w 3175068"/>
              <a:gd name="connsiteY5" fmla="*/ 258900 h 593547"/>
              <a:gd name="connsiteX6" fmla="*/ 258900 w 3175068"/>
              <a:gd name="connsiteY6" fmla="*/ 0 h 5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068" h="593547">
                <a:moveTo>
                  <a:pt x="258900" y="0"/>
                </a:moveTo>
                <a:lnTo>
                  <a:pt x="2916168" y="0"/>
                </a:lnTo>
                <a:cubicBezTo>
                  <a:pt x="3059155" y="0"/>
                  <a:pt x="3175068" y="115913"/>
                  <a:pt x="3175068" y="258900"/>
                </a:cubicBezTo>
                <a:lnTo>
                  <a:pt x="3175068" y="593547"/>
                </a:lnTo>
                <a:lnTo>
                  <a:pt x="0" y="593547"/>
                </a:lnTo>
                <a:lnTo>
                  <a:pt x="0" y="258900"/>
                </a:lnTo>
                <a:cubicBezTo>
                  <a:pt x="0" y="115913"/>
                  <a:pt x="115913" y="0"/>
                  <a:pt x="2589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18288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2000" b="1" dirty="0">
                <a:solidFill>
                  <a:schemeClr val="tx1">
                    <a:lumMod val="85000"/>
                    <a:lumOff val="15000"/>
                  </a:schemeClr>
                </a:solidFill>
              </a:rPr>
              <a:t>Community Participation:</a:t>
            </a:r>
          </a:p>
        </p:txBody>
      </p:sp>
      <p:sp>
        <p:nvSpPr>
          <p:cNvPr id="22" name="TextBox 21"/>
          <p:cNvSpPr txBox="1"/>
          <p:nvPr/>
        </p:nvSpPr>
        <p:spPr>
          <a:xfrm>
            <a:off x="48767" y="10193"/>
            <a:ext cx="11319933" cy="830997"/>
          </a:xfrm>
          <a:prstGeom prst="rect">
            <a:avLst/>
          </a:prstGeom>
          <a:solidFill>
            <a:srgbClr val="7030A0"/>
          </a:solidFill>
        </p:spPr>
        <p:txBody>
          <a:bodyPr wrap="square" rtlCol="0">
            <a:spAutoFit/>
          </a:bodyPr>
          <a:lstStyle/>
          <a:p>
            <a:pPr algn="ctr"/>
            <a:r>
              <a:rPr lang="en-US" sz="2400" dirty="0">
                <a:solidFill>
                  <a:schemeClr val="bg1"/>
                </a:solidFill>
                <a:latin typeface="Arial Black" panose="020B0A04020102020204" pitchFamily="34" charset="0"/>
              </a:rPr>
              <a:t>MULTIPLIER EFFECT OF </a:t>
            </a:r>
            <a:r>
              <a:rPr lang="en-US" sz="2400" b="1" dirty="0">
                <a:solidFill>
                  <a:schemeClr val="bg1"/>
                </a:solidFill>
                <a:latin typeface="Arial Black" panose="020B0A04020102020204" pitchFamily="34" charset="0"/>
              </a:rPr>
              <a:t>TOKENIZING </a:t>
            </a:r>
          </a:p>
          <a:p>
            <a:pPr algn="ctr"/>
            <a:r>
              <a:rPr lang="en-US" sz="2400" b="1" dirty="0">
                <a:solidFill>
                  <a:schemeClr val="bg1"/>
                </a:solidFill>
                <a:latin typeface="Arial Black" panose="020B0A04020102020204" pitchFamily="34" charset="0"/>
              </a:rPr>
              <a:t>ON AFFORDABLE HOUSING MARKET</a:t>
            </a:r>
          </a:p>
        </p:txBody>
      </p:sp>
    </p:spTree>
    <p:extLst>
      <p:ext uri="{BB962C8B-B14F-4D97-AF65-F5344CB8AC3E}">
        <p14:creationId xmlns:p14="http://schemas.microsoft.com/office/powerpoint/2010/main" val="29128954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550" t="13888" r="2134" b="21707"/>
          <a:stretch/>
        </p:blipFill>
        <p:spPr>
          <a:xfrm>
            <a:off x="726510" y="2029216"/>
            <a:ext cx="10784909" cy="4371584"/>
          </a:xfrm>
        </p:spPr>
      </p:pic>
      <p:sp>
        <p:nvSpPr>
          <p:cNvPr id="5" name="Title 1">
            <a:extLst>
              <a:ext uri="{FF2B5EF4-FFF2-40B4-BE49-F238E27FC236}">
                <a16:creationId xmlns:a16="http://schemas.microsoft.com/office/drawing/2014/main" id="{292487CD-B27B-4447-BD67-C82B4517CF84}"/>
              </a:ext>
            </a:extLst>
          </p:cNvPr>
          <p:cNvSpPr>
            <a:spLocks noGrp="1"/>
          </p:cNvSpPr>
          <p:nvPr>
            <p:ph type="title"/>
          </p:nvPr>
        </p:nvSpPr>
        <p:spPr>
          <a:xfrm>
            <a:off x="0" y="1"/>
            <a:ext cx="12192000" cy="1690688"/>
          </a:xfrm>
          <a:solidFill>
            <a:srgbClr val="7030A0"/>
          </a:solidFill>
        </p:spPr>
        <p:txBody>
          <a:bodyPr>
            <a:normAutofit/>
          </a:bodyPr>
          <a:lstStyle/>
          <a:p>
            <a:pPr algn="ctr"/>
            <a:r>
              <a:rPr lang="en-US" sz="3200" b="1" dirty="0">
                <a:solidFill>
                  <a:schemeClr val="bg1"/>
                </a:solidFill>
                <a:latin typeface="Arial Black" panose="020B0A04020102020204" pitchFamily="34" charset="0"/>
              </a:rPr>
              <a:t>Illustration of Digital Securities Platform</a:t>
            </a:r>
          </a:p>
        </p:txBody>
      </p:sp>
      <p:sp>
        <p:nvSpPr>
          <p:cNvPr id="2" name="Slide Number Placeholder 1">
            <a:extLst>
              <a:ext uri="{FF2B5EF4-FFF2-40B4-BE49-F238E27FC236}">
                <a16:creationId xmlns:a16="http://schemas.microsoft.com/office/drawing/2014/main" id="{CF9DF1D3-2D85-4990-BFFB-6D2E42448502}"/>
              </a:ext>
            </a:extLst>
          </p:cNvPr>
          <p:cNvSpPr>
            <a:spLocks noGrp="1"/>
          </p:cNvSpPr>
          <p:nvPr>
            <p:ph type="sldNum" sz="quarter" idx="12"/>
          </p:nvPr>
        </p:nvSpPr>
        <p:spPr/>
        <p:txBody>
          <a:bodyPr/>
          <a:lstStyle/>
          <a:p>
            <a:fld id="{9138C2A3-5CC3-47A8-BF10-28688FB61B2F}" type="slidenum">
              <a:rPr lang="en-US" smtClean="0"/>
              <a:t>97</a:t>
            </a:fld>
            <a:endParaRPr lang="en-US"/>
          </a:p>
        </p:txBody>
      </p:sp>
    </p:spTree>
    <p:extLst>
      <p:ext uri="{BB962C8B-B14F-4D97-AF65-F5344CB8AC3E}">
        <p14:creationId xmlns:p14="http://schemas.microsoft.com/office/powerpoint/2010/main" val="13162509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842" t="13888" r="1259" b="20929"/>
          <a:stretch/>
        </p:blipFill>
        <p:spPr>
          <a:xfrm>
            <a:off x="1064712" y="1941534"/>
            <a:ext cx="10346499" cy="4283901"/>
          </a:xfrm>
        </p:spPr>
      </p:pic>
      <p:sp>
        <p:nvSpPr>
          <p:cNvPr id="5" name="Title 1">
            <a:extLst>
              <a:ext uri="{FF2B5EF4-FFF2-40B4-BE49-F238E27FC236}">
                <a16:creationId xmlns:a16="http://schemas.microsoft.com/office/drawing/2014/main" id="{AC619E3D-B97A-443D-A952-F19A05457F11}"/>
              </a:ext>
            </a:extLst>
          </p:cNvPr>
          <p:cNvSpPr>
            <a:spLocks noGrp="1"/>
          </p:cNvSpPr>
          <p:nvPr>
            <p:ph type="title"/>
          </p:nvPr>
        </p:nvSpPr>
        <p:spPr>
          <a:xfrm>
            <a:off x="0" y="1"/>
            <a:ext cx="12192000" cy="1690688"/>
          </a:xfrm>
          <a:solidFill>
            <a:srgbClr val="7030A0"/>
          </a:solidFill>
        </p:spPr>
        <p:txBody>
          <a:bodyPr>
            <a:normAutofit/>
          </a:bodyPr>
          <a:lstStyle/>
          <a:p>
            <a:pPr algn="ctr"/>
            <a:r>
              <a:rPr lang="en-US" sz="3200" b="1" dirty="0">
                <a:solidFill>
                  <a:schemeClr val="bg1"/>
                </a:solidFill>
                <a:latin typeface="Arial Black" panose="020B0A04020102020204" pitchFamily="34" charset="0"/>
              </a:rPr>
              <a:t>Illustration of Fractional Ownership and Liquidity</a:t>
            </a:r>
          </a:p>
        </p:txBody>
      </p:sp>
      <p:sp>
        <p:nvSpPr>
          <p:cNvPr id="2" name="Slide Number Placeholder 1">
            <a:extLst>
              <a:ext uri="{FF2B5EF4-FFF2-40B4-BE49-F238E27FC236}">
                <a16:creationId xmlns:a16="http://schemas.microsoft.com/office/drawing/2014/main" id="{8D727DAE-1B83-4303-8890-0D8FDC08222C}"/>
              </a:ext>
            </a:extLst>
          </p:cNvPr>
          <p:cNvSpPr>
            <a:spLocks noGrp="1"/>
          </p:cNvSpPr>
          <p:nvPr>
            <p:ph type="sldNum" sz="quarter" idx="12"/>
          </p:nvPr>
        </p:nvSpPr>
        <p:spPr/>
        <p:txBody>
          <a:bodyPr/>
          <a:lstStyle/>
          <a:p>
            <a:fld id="{9138C2A3-5CC3-47A8-BF10-28688FB61B2F}" type="slidenum">
              <a:rPr lang="en-US" smtClean="0"/>
              <a:t>98</a:t>
            </a:fld>
            <a:endParaRPr lang="en-US"/>
          </a:p>
        </p:txBody>
      </p:sp>
    </p:spTree>
    <p:extLst>
      <p:ext uri="{BB962C8B-B14F-4D97-AF65-F5344CB8AC3E}">
        <p14:creationId xmlns:p14="http://schemas.microsoft.com/office/powerpoint/2010/main" val="35237900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EFC88E-3476-4276-865D-A04B5CDE0AB0}"/>
              </a:ext>
            </a:extLst>
          </p:cNvPr>
          <p:cNvSpPr>
            <a:spLocks noGrp="1"/>
          </p:cNvSpPr>
          <p:nvPr>
            <p:ph type="body" idx="1"/>
          </p:nvPr>
        </p:nvSpPr>
        <p:spPr>
          <a:xfrm>
            <a:off x="0" y="1681163"/>
            <a:ext cx="5997575" cy="823912"/>
          </a:xfrm>
          <a:solidFill>
            <a:srgbClr val="FFC000"/>
          </a:solidFill>
        </p:spPr>
        <p:txBody>
          <a:bodyPr>
            <a:normAutofit/>
          </a:bodyPr>
          <a:lstStyle/>
          <a:p>
            <a:r>
              <a:rPr lang="en-US" sz="2800" dirty="0">
                <a:solidFill>
                  <a:schemeClr val="bg1"/>
                </a:solidFill>
                <a:latin typeface="Arial Black" panose="020B0A04020102020204" pitchFamily="34" charset="0"/>
              </a:rPr>
              <a:t>Current</a:t>
            </a:r>
          </a:p>
        </p:txBody>
      </p:sp>
      <p:sp>
        <p:nvSpPr>
          <p:cNvPr id="4" name="Content Placeholder 3">
            <a:extLst>
              <a:ext uri="{FF2B5EF4-FFF2-40B4-BE49-F238E27FC236}">
                <a16:creationId xmlns:a16="http://schemas.microsoft.com/office/drawing/2014/main" id="{994AEAF6-33BB-4032-8094-CE1F079B49C2}"/>
              </a:ext>
            </a:extLst>
          </p:cNvPr>
          <p:cNvSpPr>
            <a:spLocks noGrp="1"/>
          </p:cNvSpPr>
          <p:nvPr>
            <p:ph sz="half" idx="2"/>
          </p:nvPr>
        </p:nvSpPr>
        <p:spPr>
          <a:xfrm>
            <a:off x="22226" y="2505075"/>
            <a:ext cx="5975349" cy="3684588"/>
          </a:xfrm>
          <a:solidFill>
            <a:srgbClr val="FFC000"/>
          </a:solidFill>
          <a:ln w="19050">
            <a:solidFill>
              <a:schemeClr val="tx1"/>
            </a:solidFill>
          </a:ln>
        </p:spPr>
        <p:txBody>
          <a:bodyPr>
            <a:normAutofit fontScale="92500" lnSpcReduction="10000"/>
          </a:bodyPr>
          <a:lstStyle/>
          <a:p>
            <a:r>
              <a:rPr lang="en-US" dirty="0">
                <a:latin typeface="Arial Black" panose="020B0A04020102020204" pitchFamily="34" charset="0"/>
              </a:rPr>
              <a:t>High risk, high return</a:t>
            </a:r>
          </a:p>
          <a:p>
            <a:r>
              <a:rPr lang="en-US" dirty="0">
                <a:latin typeface="Arial Black" panose="020B0A04020102020204" pitchFamily="34" charset="0"/>
              </a:rPr>
              <a:t>Long-term return enhancement</a:t>
            </a:r>
          </a:p>
          <a:p>
            <a:r>
              <a:rPr lang="en-US" dirty="0">
                <a:latin typeface="Arial Black" panose="020B0A04020102020204" pitchFamily="34" charset="0"/>
              </a:rPr>
              <a:t>Risky due to</a:t>
            </a:r>
          </a:p>
          <a:p>
            <a:pPr lvl="1"/>
            <a:r>
              <a:rPr lang="en-US" dirty="0">
                <a:latin typeface="Arial Black" panose="020B0A04020102020204" pitchFamily="34" charset="0"/>
              </a:rPr>
              <a:t>Long tenors</a:t>
            </a:r>
          </a:p>
          <a:p>
            <a:pPr lvl="1"/>
            <a:r>
              <a:rPr lang="en-US" dirty="0">
                <a:latin typeface="Arial Black" panose="020B0A04020102020204" pitchFamily="34" charset="0"/>
              </a:rPr>
              <a:t>Non existent secondary market</a:t>
            </a:r>
          </a:p>
          <a:p>
            <a:pPr lvl="1"/>
            <a:r>
              <a:rPr lang="en-US" dirty="0">
                <a:latin typeface="Arial Black" panose="020B0A04020102020204" pitchFamily="34" charset="0"/>
              </a:rPr>
              <a:t>High entry ticket size ($1m and above)</a:t>
            </a:r>
          </a:p>
          <a:p>
            <a:pPr lvl="1"/>
            <a:r>
              <a:rPr lang="en-US" dirty="0">
                <a:latin typeface="Arial Black" panose="020B0A04020102020204" pitchFamily="34" charset="0"/>
              </a:rPr>
              <a:t>Potentially volatile underlying asset</a:t>
            </a:r>
          </a:p>
          <a:p>
            <a:pPr lvl="1"/>
            <a:endParaRPr lang="en-US" dirty="0"/>
          </a:p>
        </p:txBody>
      </p:sp>
      <p:sp>
        <p:nvSpPr>
          <p:cNvPr id="5" name="Text Placeholder 4">
            <a:extLst>
              <a:ext uri="{FF2B5EF4-FFF2-40B4-BE49-F238E27FC236}">
                <a16:creationId xmlns:a16="http://schemas.microsoft.com/office/drawing/2014/main" id="{7DE7A563-1391-4FBA-8F87-826D0D9F2453}"/>
              </a:ext>
            </a:extLst>
          </p:cNvPr>
          <p:cNvSpPr>
            <a:spLocks noGrp="1"/>
          </p:cNvSpPr>
          <p:nvPr>
            <p:ph type="body" sz="quarter" idx="3"/>
          </p:nvPr>
        </p:nvSpPr>
        <p:spPr>
          <a:xfrm>
            <a:off x="6172199" y="1700827"/>
            <a:ext cx="5997575" cy="823912"/>
          </a:xfrm>
          <a:solidFill>
            <a:srgbClr val="00B0F0"/>
          </a:solidFill>
        </p:spPr>
        <p:txBody>
          <a:bodyPr>
            <a:normAutofit/>
          </a:bodyPr>
          <a:lstStyle/>
          <a:p>
            <a:r>
              <a:rPr lang="en-US" sz="2000" dirty="0">
                <a:solidFill>
                  <a:schemeClr val="bg1"/>
                </a:solidFill>
                <a:latin typeface="Arial Black" panose="020B0A04020102020204" pitchFamily="34" charset="0"/>
              </a:rPr>
              <a:t>Digital Securities Platform </a:t>
            </a:r>
            <a:r>
              <a:rPr lang="en-US" sz="2000" dirty="0" err="1">
                <a:solidFill>
                  <a:schemeClr val="bg1"/>
                </a:solidFill>
                <a:latin typeface="Arial Black" panose="020B0A04020102020204" pitchFamily="34" charset="0"/>
              </a:rPr>
              <a:t>eg</a:t>
            </a:r>
            <a:r>
              <a:rPr lang="en-US" sz="2000" dirty="0">
                <a:solidFill>
                  <a:schemeClr val="bg1"/>
                </a:solidFill>
                <a:latin typeface="Arial Black" panose="020B0A04020102020204" pitchFamily="34" charset="0"/>
              </a:rPr>
              <a:t> ADDX</a:t>
            </a:r>
          </a:p>
        </p:txBody>
      </p:sp>
      <p:sp>
        <p:nvSpPr>
          <p:cNvPr id="6" name="Content Placeholder 5">
            <a:extLst>
              <a:ext uri="{FF2B5EF4-FFF2-40B4-BE49-F238E27FC236}">
                <a16:creationId xmlns:a16="http://schemas.microsoft.com/office/drawing/2014/main" id="{8B5E49AC-4D39-4839-918F-E068515DCF09}"/>
              </a:ext>
            </a:extLst>
          </p:cNvPr>
          <p:cNvSpPr>
            <a:spLocks noGrp="1"/>
          </p:cNvSpPr>
          <p:nvPr>
            <p:ph sz="quarter" idx="4"/>
          </p:nvPr>
        </p:nvSpPr>
        <p:spPr>
          <a:xfrm>
            <a:off x="6172200" y="2505075"/>
            <a:ext cx="5997574" cy="3684588"/>
          </a:xfrm>
          <a:solidFill>
            <a:srgbClr val="00B0F0"/>
          </a:solidFill>
          <a:ln w="19050">
            <a:solidFill>
              <a:schemeClr val="tx1"/>
            </a:solidFill>
          </a:ln>
        </p:spPr>
        <p:txBody>
          <a:bodyPr>
            <a:normAutofit fontScale="92500" lnSpcReduction="10000"/>
          </a:bodyPr>
          <a:lstStyle/>
          <a:p>
            <a:pPr algn="just"/>
            <a:r>
              <a:rPr lang="en-US" b="1" dirty="0"/>
              <a:t>Fractional ownership</a:t>
            </a:r>
            <a:r>
              <a:rPr lang="en-US" dirty="0"/>
              <a:t> solves high entry ticket sizes – allows use of private market assets as diversification tool for portfolio of all sizes.</a:t>
            </a:r>
          </a:p>
          <a:p>
            <a:pPr algn="just"/>
            <a:r>
              <a:rPr lang="en-US" b="1" dirty="0"/>
              <a:t>Secondary market</a:t>
            </a:r>
            <a:r>
              <a:rPr lang="en-US" dirty="0"/>
              <a:t> solves risk associated with long tenor.</a:t>
            </a:r>
          </a:p>
          <a:p>
            <a:pPr algn="just"/>
            <a:r>
              <a:rPr lang="en-US" dirty="0"/>
              <a:t>Shelf of product range from higher risk/ return to safer yield type product (e.g. </a:t>
            </a:r>
            <a:r>
              <a:rPr lang="en-US" dirty="0" err="1"/>
              <a:t>Astree</a:t>
            </a:r>
            <a:r>
              <a:rPr lang="en-US" dirty="0"/>
              <a:t>, CGS – CIMB Securities)</a:t>
            </a:r>
          </a:p>
        </p:txBody>
      </p:sp>
      <p:sp>
        <p:nvSpPr>
          <p:cNvPr id="7" name="Title 1">
            <a:extLst>
              <a:ext uri="{FF2B5EF4-FFF2-40B4-BE49-F238E27FC236}">
                <a16:creationId xmlns:a16="http://schemas.microsoft.com/office/drawing/2014/main" id="{7E468216-8E46-4326-8F2B-9CE6FB5C19EB}"/>
              </a:ext>
            </a:extLst>
          </p:cNvPr>
          <p:cNvSpPr>
            <a:spLocks noGrp="1"/>
          </p:cNvSpPr>
          <p:nvPr>
            <p:ph type="title"/>
          </p:nvPr>
        </p:nvSpPr>
        <p:spPr>
          <a:xfrm>
            <a:off x="0" y="1"/>
            <a:ext cx="12192000" cy="1690688"/>
          </a:xfrm>
          <a:solidFill>
            <a:srgbClr val="7030A0"/>
          </a:solidFill>
        </p:spPr>
        <p:txBody>
          <a:bodyPr>
            <a:normAutofit/>
          </a:bodyPr>
          <a:lstStyle/>
          <a:p>
            <a:pPr algn="ctr"/>
            <a:r>
              <a:rPr lang="en-US" sz="2800" b="1" dirty="0">
                <a:solidFill>
                  <a:schemeClr val="bg1"/>
                </a:solidFill>
                <a:latin typeface="Arial Black" panose="020B0A04020102020204" pitchFamily="34" charset="0"/>
              </a:rPr>
              <a:t>Changing the Role of Private Market Assets in a Portfolio</a:t>
            </a:r>
          </a:p>
        </p:txBody>
      </p:sp>
      <p:sp>
        <p:nvSpPr>
          <p:cNvPr id="2" name="Slide Number Placeholder 1">
            <a:extLst>
              <a:ext uri="{FF2B5EF4-FFF2-40B4-BE49-F238E27FC236}">
                <a16:creationId xmlns:a16="http://schemas.microsoft.com/office/drawing/2014/main" id="{0C0FF83F-6ED8-4DED-ACD9-8D74965E0BEC}"/>
              </a:ext>
            </a:extLst>
          </p:cNvPr>
          <p:cNvSpPr>
            <a:spLocks noGrp="1"/>
          </p:cNvSpPr>
          <p:nvPr>
            <p:ph type="sldNum" sz="quarter" idx="12"/>
          </p:nvPr>
        </p:nvSpPr>
        <p:spPr/>
        <p:txBody>
          <a:bodyPr/>
          <a:lstStyle/>
          <a:p>
            <a:fld id="{9138C2A3-5CC3-47A8-BF10-28688FB61B2F}" type="slidenum">
              <a:rPr lang="en-US" smtClean="0"/>
              <a:t>99</a:t>
            </a:fld>
            <a:endParaRPr lang="en-US"/>
          </a:p>
        </p:txBody>
      </p:sp>
    </p:spTree>
    <p:extLst>
      <p:ext uri="{BB962C8B-B14F-4D97-AF65-F5344CB8AC3E}">
        <p14:creationId xmlns:p14="http://schemas.microsoft.com/office/powerpoint/2010/main" val="2309254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7958</TotalTime>
  <Words>6933</Words>
  <Application>Microsoft Office PowerPoint</Application>
  <PresentationFormat>Widescreen</PresentationFormat>
  <Paragraphs>835</Paragraphs>
  <Slides>112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112</vt:i4>
      </vt:variant>
    </vt:vector>
  </HeadingPairs>
  <TitlesOfParts>
    <vt:vector size="119" baseType="lpstr">
      <vt:lpstr>Algerian</vt:lpstr>
      <vt:lpstr>Arial</vt:lpstr>
      <vt:lpstr>Arial Black</vt:lpstr>
      <vt:lpstr>Calibri</vt:lpstr>
      <vt:lpstr>Calibri Light</vt:lpstr>
      <vt:lpstr>Wingdings</vt:lpstr>
      <vt:lpstr>Office Theme</vt:lpstr>
      <vt:lpstr>PRESENTATION AT NAFIS 2023 SUMMIT  DIGITIZATION AND DATA MANAGEMENT</vt:lpstr>
      <vt:lpstr>PRESENTATION OUTLINE</vt:lpstr>
      <vt:lpstr>Background  Global and Africa Context  Backdrop For Digitized Data</vt:lpstr>
      <vt:lpstr>Global Housing – Multi Trillion $ Opportunity</vt:lpstr>
      <vt:lpstr>Africa – Value of Construction Projects by Sector</vt:lpstr>
      <vt:lpstr>Selected African Countries  Property Price to Income Ratio</vt:lpstr>
      <vt:lpstr>The Figure Shows Relative Affordability of Residential Units in Africa’s Leading Cities Based on Square Meters Purchased with US$ 100,000. 2022</vt:lpstr>
      <vt:lpstr>Section one  Technology and Housing</vt:lpstr>
      <vt:lpstr> TECHNOLOGY AND HOUSING</vt:lpstr>
      <vt:lpstr>PowerPoint Presentation</vt:lpstr>
      <vt:lpstr>PowerPoint Presentation</vt:lpstr>
      <vt:lpstr>GLOBAL DATA MANAGEMENT COMPANIES SPECIALIZING IN AFFORDABLE HOUSING</vt:lpstr>
      <vt:lpstr>AFRICAN DATA MANAGEMENT COMPANIES SPECIALIZING IN AFFORDABLE HOUSING</vt:lpstr>
      <vt:lpstr>NIGERIA DATA MANAGEMENT COMPANIES SPECIALIZING IN AFFORDABLE HOUSING</vt:lpstr>
      <vt:lpstr>Section Two  DATA AGENDA FOR AFRICA </vt:lpstr>
      <vt:lpstr>CENTRE FOR AFFORDABLE HOUSING FINANCE IN AFRICA; DATA AGENDA FOR HOUSING IN AFRICA OVERVIEW</vt:lpstr>
      <vt:lpstr>CAHF: THE DATA AGENDA FOR HOUSING IN AFRICA IN PARTNERSHIP WITH 71POINT4 AND REALL</vt:lpstr>
      <vt:lpstr>THE DATA AGENDA FOR AFRICA INVOLVES FIVE BROAD COMPONENTS</vt:lpstr>
      <vt:lpstr>A DATA AGENDA FOR HOUSING IN AFRICA: 115 HEADLINE MARKET SHAPING INDICATORS HAVE BEEN IDENTIFIED ACROSS THE VALUE CHAIN AND CRITICAL CONTEXTUAL AREAS</vt:lpstr>
      <vt:lpstr>Section Three  DATA QUALITY ASSESSMENT  </vt:lpstr>
      <vt:lpstr>DATA QUALITY ASSESSMENT FRAMEWORK</vt:lpstr>
      <vt:lpstr>PowerPoint Presentation</vt:lpstr>
      <vt:lpstr>PowerPoint Presentation</vt:lpstr>
      <vt:lpstr>KEY DATA PRODUCERS AND CUSTODIANS IN NIGERIA</vt:lpstr>
      <vt:lpstr>OVERVIEW OF DATA AVAILABILITY AND QUALITY</vt:lpstr>
      <vt:lpstr>Quality Assessment: Scoring </vt:lpstr>
      <vt:lpstr>INDICATORS POPULATED WITH DATA FROM THE NBS</vt:lpstr>
      <vt:lpstr>THE TABLE BELOW SUMMARISES SOME OF THE KEY CONSIDERATIONS THAT MAY FRAME NEXT STEPS FOR DATA PRODUCERS AND CUSTODIANS GOING FORWARD, WITH HIGH VALUE INTERVENTIONS IN RED. MUCH OF THE DATA THAT CAN PROVIDE RICH INSIGHTS INTO  NIGERIA’S HOUSING MARKET</vt:lpstr>
      <vt:lpstr>LATEST GLOBAL ESTIMATES FOR GROSS DOMESTIC PRODUCT IN PPP INT$ ADJUSTED FOR BASE YEAR AND INFORMAL ECONOMY</vt:lpstr>
      <vt:lpstr>LATEST AFRICA’S ESTIMATES FOR GROSS DOMESTIC PRODUCT IN PPP INT$ ADJUSTED FOR BASE YEAR AND INFORMAL ECONOMY</vt:lpstr>
      <vt:lpstr>LATEST AFRICA’S ESTIMATES FOR GROSS DOMESTIC PRODUCT IN PPP INT$ ADJUSTED FOR BASE YEAR AND INFORMAL ECONOMY</vt:lpstr>
      <vt:lpstr>LATEST AFRICA’S ESTIMATES FOR GROSS DOMESTIC PRODUCT IN PPP INT$ ADJUSTED FOR BASE YEAR AND INFORMAL ECONOMY</vt:lpstr>
      <vt:lpstr>Section Four  DIGITIZATION AND APPLICATION OF BLOCK CHAIN </vt:lpstr>
      <vt:lpstr>PowerPoint Presentation</vt:lpstr>
      <vt:lpstr>Foreword: Decentralization and Society</vt:lpstr>
      <vt:lpstr>Intro: Why Blockchain  Makes Sense for Real Estate</vt:lpstr>
      <vt:lpstr>Types of Blockchain: Public - Private: Consortium-Permissioned and Permissionless</vt:lpstr>
      <vt:lpstr>Public and Private Blockchain Types</vt:lpstr>
      <vt:lpstr>Figure 2. Centralized vs. distributed systems of record</vt:lpstr>
      <vt:lpstr>Centralised (a.) and Distributed (Blockchain) Record Keeping (b.)</vt:lpstr>
      <vt:lpstr>Decision Tree - Which Blockchain?</vt:lpstr>
      <vt:lpstr>Overview</vt:lpstr>
      <vt:lpstr>HOW DOES BLOCKCHAIN WORK</vt:lpstr>
      <vt:lpstr>Transaction on the Blockchain</vt:lpstr>
      <vt:lpstr>Collaborative Project Ecosystem</vt:lpstr>
      <vt:lpstr>Recap on Blockchain</vt:lpstr>
      <vt:lpstr>Recap Benefits of Blockchain</vt:lpstr>
      <vt:lpstr>Benefits of Blockchain to the Construction Industry</vt:lpstr>
      <vt:lpstr>Benefits of Blockchain to the Construction Industry contd…</vt:lpstr>
      <vt:lpstr>Benefits of Blockchain to the Construction Industry contd…</vt:lpstr>
      <vt:lpstr>Benefits of Blockchain to the Construction Industry contd…</vt:lpstr>
      <vt:lpstr>Benefits of Blockchain to the Construction Industry contd…</vt:lpstr>
      <vt:lpstr>Benefits of Blockchain to the Construction Industry contd…</vt:lpstr>
      <vt:lpstr>Leading Applications of Blockchain</vt:lpstr>
      <vt:lpstr>Important Issues to Consider</vt:lpstr>
      <vt:lpstr>Value Creating Opportunities</vt:lpstr>
      <vt:lpstr>Paper Overview</vt:lpstr>
      <vt:lpstr>Prerequisites for  Blockchain Integration</vt:lpstr>
      <vt:lpstr>Prerequisites 1: Identity must come first</vt:lpstr>
      <vt:lpstr>Prerequisites 2: Digitized Records</vt:lpstr>
      <vt:lpstr>Prerequisites 3: Multisig Wallets</vt:lpstr>
      <vt:lpstr>Prerequisites 4: Private Chains are key</vt:lpstr>
      <vt:lpstr>BLOCKCHAIN APPLICATION</vt:lpstr>
      <vt:lpstr>STATE OF LAND INFORMATION SOUTH AFRICA</vt:lpstr>
      <vt:lpstr>STATE OF LAND INFORMATION TANZANIA</vt:lpstr>
      <vt:lpstr>OVERALL RESULTS OF THE OPEN DATA ASSESSMENT FOR MADAGASCAR’S LAND DATA</vt:lpstr>
      <vt:lpstr>PowerPoint Presentation</vt:lpstr>
      <vt:lpstr>Blockchain Registry Integration Framework</vt:lpstr>
      <vt:lpstr>Blockchain for Land Registry</vt:lpstr>
      <vt:lpstr>Figure 8.2 What are th</vt:lpstr>
      <vt:lpstr>Figure 8.3 The type of land records varies</vt:lpstr>
      <vt:lpstr>Future of Blockchain for Real Estate</vt:lpstr>
      <vt:lpstr>Current Examples of  Registries and Blockchain</vt:lpstr>
      <vt:lpstr> Design of Land Administration and Title Registration Based on Blockchain Technology</vt:lpstr>
      <vt:lpstr>Land Assembly / Acquisition</vt:lpstr>
      <vt:lpstr> TITLE/ TENURE: Digital Title Deeds </vt:lpstr>
      <vt:lpstr>Technical Overview Components of Blockchain Solutions</vt:lpstr>
      <vt:lpstr>TOWARDS A SMART LAND REGISTRY</vt:lpstr>
      <vt:lpstr>BLOCKCHAIN-BASED LAND REGISTRY</vt:lpstr>
      <vt:lpstr>BLOCKCHAIN-BASED LAND AUTHORITY</vt:lpstr>
      <vt:lpstr>BLOCKCHAIN-BASED LAND AUTHORITY…</vt:lpstr>
      <vt:lpstr>BLOCKCHAIN-BASED LAND AUTHORITY…</vt:lpstr>
      <vt:lpstr>Blockchain Use in the Land Transaction Process</vt:lpstr>
      <vt:lpstr>BLOCKCHAIN-BASED LAND AUTHORITY Challenges and Benefits</vt:lpstr>
      <vt:lpstr>DUBAI REAL ESTATE BLOCKCHAIN SOLUTION TO ENABLE LAND REGISTRATION – NETWORK PERMISSION </vt:lpstr>
      <vt:lpstr>PRACTICAL APPLICATION OF BLOCKCHAIN:  LAND ASSEMBLY/ACQUISITION</vt:lpstr>
      <vt:lpstr>PRACTICAL APPLICATION OF BLOCKCHAIN TO TITLE/ TENURE - AFRICA</vt:lpstr>
      <vt:lpstr>Section Six  BLOCKCHAIN TOKENIZATION</vt:lpstr>
      <vt:lpstr>BLOCKCHAIN TOKENIZATION</vt:lpstr>
      <vt:lpstr>What are Digital Securities?</vt:lpstr>
      <vt:lpstr>BLOCKCHAIN TOKENIZATION IN REAL ESTATE</vt:lpstr>
      <vt:lpstr>BLOCKCHAIN TOKENIZATION IN REAL ESTATE</vt:lpstr>
      <vt:lpstr>BLOCKCHAIN TOKENIZATION IN REAL ESTATE</vt:lpstr>
      <vt:lpstr>Comparison of Traditional and Digital Assets</vt:lpstr>
      <vt:lpstr>PowerPoint Presentation</vt:lpstr>
      <vt:lpstr>PowerPoint Presentation</vt:lpstr>
      <vt:lpstr>Illustration of Digital Securities Platform</vt:lpstr>
      <vt:lpstr>Illustration of Fractional Ownership and Liquidity</vt:lpstr>
      <vt:lpstr>Changing the Role of Private Market Assets in a Portfolio</vt:lpstr>
      <vt:lpstr>POTENTIAL APPLICATION OF BLOCKCHAIN TOKENIZATION IN REAL ESTATE:</vt:lpstr>
      <vt:lpstr>PRACTICAL APPLICATION OF BLOCKCHAIN  TOKENIZATION IN REAL ESTATE</vt:lpstr>
      <vt:lpstr>  TOKENIZATION PLATFORM IN REAL ESTATE</vt:lpstr>
      <vt:lpstr>  Challenges and Opportunities</vt:lpstr>
      <vt:lpstr>Section Seven   MULTIPLIER EFFECT OF DIGITIZATION ON AFFORDABLE HOUSING </vt:lpstr>
      <vt:lpstr>PowerPoint Presentation</vt:lpstr>
      <vt:lpstr>PowerPoint Presentation</vt:lpstr>
      <vt:lpstr>PowerPoint Presentation</vt:lpstr>
      <vt:lpstr>Job Creation Multiplier Effect - Illustration</vt:lpstr>
      <vt:lpstr>Section Eight  AFFORDABLE HOUSING – NEED FOR POLICY  </vt:lpstr>
      <vt:lpstr>THE NEED FOR IMPACTFUL HOUSING POLICY </vt:lpstr>
      <vt:lpstr> Affordable Housing Funding Source </vt:lpstr>
      <vt:lpstr>Conclusion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 AND TECHNOLOGY</dc:title>
  <dc:creator>Microsoft</dc:creator>
  <cp:lastModifiedBy>Charles Inyangete</cp:lastModifiedBy>
  <cp:revision>327</cp:revision>
  <dcterms:created xsi:type="dcterms:W3CDTF">2023-04-06T19:41:40Z</dcterms:created>
  <dcterms:modified xsi:type="dcterms:W3CDTF">2023-11-27T13:19:21Z</dcterms:modified>
</cp:coreProperties>
</file>